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2" r:id="rId10"/>
    <p:sldId id="264" r:id="rId11"/>
    <p:sldId id="263" r:id="rId12"/>
    <p:sldId id="268" r:id="rId13"/>
    <p:sldId id="265" r:id="rId14"/>
    <p:sldId id="270" r:id="rId15"/>
    <p:sldId id="269" r:id="rId16"/>
    <p:sldId id="271" r:id="rId17"/>
    <p:sldId id="282" r:id="rId18"/>
    <p:sldId id="274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4" r:id="rId28"/>
    <p:sldId id="283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 snapToGrid="0" snapToObjects="1" showGuides="1">
      <p:cViewPr>
        <p:scale>
          <a:sx n="150" d="100"/>
          <a:sy n="150" d="100"/>
        </p:scale>
        <p:origin x="-1256" y="-80"/>
      </p:cViewPr>
      <p:guideLst>
        <p:guide orient="horz" pos="2172"/>
        <p:guide pos="15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C7DC1-84D3-0E40-8861-61A553772A8A}" type="datetimeFigureOut">
              <a:rPr lang="es-ES" smtClean="0"/>
              <a:t>27/10/18</a:t>
            </a:fld>
            <a:endParaRPr lang="it-I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it-I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1396B-CD8E-0B42-9305-F1B07EC68178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55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</a:t>
            </a:r>
            <a:r>
              <a:rPr lang="it-IT" dirty="0" err="1" smtClean="0"/>
              <a:t>dinámica</a:t>
            </a:r>
            <a:r>
              <a:rPr lang="it-IT" dirty="0" smtClean="0"/>
              <a:t> de </a:t>
            </a:r>
            <a:r>
              <a:rPr lang="it-IT" dirty="0" err="1" smtClean="0"/>
              <a:t>dejar</a:t>
            </a:r>
            <a:r>
              <a:rPr lang="it-IT" dirty="0" smtClean="0"/>
              <a:t> lo </a:t>
            </a:r>
            <a:r>
              <a:rPr lang="it-IT" dirty="0" err="1" smtClean="0"/>
              <a:t>conocido</a:t>
            </a:r>
            <a:r>
              <a:rPr lang="it-IT" dirty="0" smtClean="0"/>
              <a:t> por lo </a:t>
            </a:r>
            <a:r>
              <a:rPr lang="it-IT" dirty="0" err="1" smtClean="0"/>
              <a:t>desconocido</a:t>
            </a:r>
            <a:r>
              <a:rPr lang="it-IT" dirty="0" smtClean="0"/>
              <a:t> es una constante</a:t>
            </a:r>
            <a:r>
              <a:rPr lang="it-IT" baseline="0" dirty="0" smtClean="0"/>
              <a:t> en la </a:t>
            </a:r>
            <a:r>
              <a:rPr lang="it-IT" baseline="0" dirty="0" err="1" smtClean="0"/>
              <a:t>historia</a:t>
            </a:r>
            <a:r>
              <a:rPr lang="it-IT" baseline="0" dirty="0" smtClean="0"/>
              <a:t> de </a:t>
            </a:r>
            <a:r>
              <a:rPr lang="it-IT" baseline="0" dirty="0" err="1" smtClean="0"/>
              <a:t>los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hombres</a:t>
            </a:r>
            <a:r>
              <a:rPr lang="it-IT" baseline="0" dirty="0" smtClean="0"/>
              <a:t> y </a:t>
            </a:r>
            <a:r>
              <a:rPr lang="it-IT" baseline="0" dirty="0" err="1" smtClean="0"/>
              <a:t>mujeres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llamados</a:t>
            </a:r>
            <a:r>
              <a:rPr lang="it-IT" baseline="0" dirty="0" smtClean="0"/>
              <a:t> por </a:t>
            </a:r>
            <a:r>
              <a:rPr lang="it-IT" baseline="0" dirty="0" err="1" smtClean="0"/>
              <a:t>Dios</a:t>
            </a:r>
            <a:endParaRPr lang="it-I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1396B-CD8E-0B42-9305-F1B07EC6817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56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</a:t>
            </a:r>
            <a:r>
              <a:rPr lang="it-IT" dirty="0" err="1" smtClean="0"/>
              <a:t>destrucción</a:t>
            </a:r>
            <a:r>
              <a:rPr lang="it-IT" dirty="0" smtClean="0"/>
              <a:t> de la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antes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próspera</a:t>
            </a:r>
            <a:r>
              <a:rPr lang="it-IT" baseline="0" dirty="0" smtClean="0"/>
              <a:t> Sodoma contrasta con la </a:t>
            </a:r>
            <a:r>
              <a:rPr lang="it-IT" baseline="0" dirty="0" err="1" smtClean="0"/>
              <a:t>alegría</a:t>
            </a:r>
            <a:r>
              <a:rPr lang="it-IT" baseline="0" dirty="0" smtClean="0"/>
              <a:t> de la </a:t>
            </a:r>
            <a:r>
              <a:rPr lang="it-IT" baseline="0" dirty="0" err="1" smtClean="0"/>
              <a:t>antes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estéril</a:t>
            </a:r>
            <a:r>
              <a:rPr lang="it-IT" baseline="0" dirty="0" smtClean="0"/>
              <a:t> Sara</a:t>
            </a:r>
            <a:endParaRPr lang="it-I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1396B-CD8E-0B42-9305-F1B07EC6817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52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27/10/18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27/10/18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27/10/18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27/10/18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27/10/18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27/10/18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27/10/18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27/10/18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27/10/18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27/10/18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27/10/18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27/10/18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 descr="abraham-windo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 b="15116"/>
          <a:stretch>
            <a:fillRect/>
          </a:stretch>
        </p:blipFill>
        <p:spPr>
          <a:xfrm>
            <a:off x="3581391" y="0"/>
            <a:ext cx="6013272" cy="6885384"/>
          </a:xfrm>
          <a:prstGeom prst="rect">
            <a:avLst/>
          </a:prstGeom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169324" y="4049184"/>
            <a:ext cx="3412067" cy="1162050"/>
          </a:xfrm>
        </p:spPr>
        <p:txBody>
          <a:bodyPr>
            <a:noAutofit/>
          </a:bodyPr>
          <a:lstStyle/>
          <a:p>
            <a:pPr algn="r"/>
            <a:r>
              <a:rPr lang="it-IT" sz="5400" dirty="0" err="1" smtClean="0"/>
              <a:t>Abrahán</a:t>
            </a:r>
            <a:r>
              <a:rPr lang="it-IT" sz="5400" dirty="0" smtClean="0"/>
              <a:t> </a:t>
            </a:r>
            <a:br>
              <a:rPr lang="it-IT" sz="5400" dirty="0" smtClean="0"/>
            </a:br>
            <a:r>
              <a:rPr lang="it-IT" sz="5400" dirty="0" err="1" smtClean="0"/>
              <a:t>el</a:t>
            </a:r>
            <a:r>
              <a:rPr lang="it-IT" sz="5400" dirty="0" smtClean="0"/>
              <a:t> </a:t>
            </a:r>
            <a:r>
              <a:rPr lang="it-IT" sz="5400" dirty="0" err="1" smtClean="0"/>
              <a:t>primer</a:t>
            </a:r>
            <a:r>
              <a:rPr lang="it-IT" sz="5400" dirty="0" smtClean="0"/>
              <a:t/>
            </a:r>
            <a:br>
              <a:rPr lang="it-IT" sz="5400" dirty="0" smtClean="0"/>
            </a:br>
            <a:r>
              <a:rPr lang="it-IT" sz="5400" dirty="0" err="1" smtClean="0"/>
              <a:t>creyente</a:t>
            </a: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3600" dirty="0" err="1" smtClean="0"/>
              <a:t>Gn</a:t>
            </a:r>
            <a:r>
              <a:rPr lang="it-IT" sz="3600" dirty="0" smtClean="0"/>
              <a:t> 12-26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0281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7620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/>
              <a:t>Abrahán</a:t>
            </a:r>
            <a:r>
              <a:rPr lang="it-IT" sz="2800" dirty="0" smtClean="0"/>
              <a:t> y Sara </a:t>
            </a:r>
            <a:r>
              <a:rPr lang="it-IT" sz="2800" dirty="0" err="1" smtClean="0"/>
              <a:t>fueron</a:t>
            </a:r>
            <a:r>
              <a:rPr lang="it-IT" sz="2800" dirty="0" smtClean="0"/>
              <a:t> </a:t>
            </a:r>
            <a:r>
              <a:rPr lang="it-IT" sz="2800" dirty="0" err="1" smtClean="0"/>
              <a:t>nómadas</a:t>
            </a:r>
            <a:r>
              <a:rPr lang="it-IT" sz="2800" dirty="0" smtClean="0"/>
              <a:t>, </a:t>
            </a:r>
            <a:r>
              <a:rPr lang="it-IT" sz="2800" dirty="0" err="1" smtClean="0"/>
              <a:t>peregrinos</a:t>
            </a:r>
            <a:r>
              <a:rPr lang="it-IT" sz="2800" dirty="0" smtClean="0"/>
              <a:t>, </a:t>
            </a:r>
            <a:r>
              <a:rPr lang="it-IT" sz="2800" dirty="0" err="1" smtClean="0"/>
              <a:t>caminantes</a:t>
            </a:r>
            <a:r>
              <a:rPr lang="mr-IN" sz="2800" dirty="0" smtClean="0"/>
              <a:t>…</a:t>
            </a:r>
            <a:endParaRPr lang="it-IT" sz="2800" dirty="0"/>
          </a:p>
        </p:txBody>
      </p:sp>
      <p:pic>
        <p:nvPicPr>
          <p:cNvPr id="4" name="Imagen 3" descr="dehe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173"/>
            <a:ext cx="9144000" cy="608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5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10-23 a las 10.56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6" y="0"/>
            <a:ext cx="870919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06612" y="502501"/>
            <a:ext cx="4586848" cy="1631216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s-ES" sz="2000" dirty="0"/>
              <a:t>Luego Abram fue desplazándose por acampadas hacia el </a:t>
            </a:r>
            <a:r>
              <a:rPr lang="es-ES" sz="2000" dirty="0" err="1"/>
              <a:t>Négueb</a:t>
            </a:r>
            <a:r>
              <a:rPr lang="es-ES" sz="2000" dirty="0"/>
              <a:t>. </a:t>
            </a:r>
            <a:r>
              <a:rPr lang="es-ES" sz="2000" dirty="0" smtClean="0"/>
              <a:t>Hubo </a:t>
            </a:r>
            <a:r>
              <a:rPr lang="es-ES" sz="2000" dirty="0"/>
              <a:t>hambre en el país, y Abram bajó a Egipto a pasar allí una temporada, pues el hambre abrumaba al país </a:t>
            </a:r>
            <a:r>
              <a:rPr lang="es-ES" sz="2000" dirty="0" smtClean="0"/>
              <a:t>(</a:t>
            </a:r>
            <a:r>
              <a:rPr lang="es-ES" sz="2000" dirty="0" err="1" smtClean="0"/>
              <a:t>Gn</a:t>
            </a:r>
            <a:r>
              <a:rPr lang="es-ES" sz="2000" dirty="0" smtClean="0"/>
              <a:t> 12,9-10)</a:t>
            </a:r>
          </a:p>
        </p:txBody>
      </p:sp>
    </p:spTree>
    <p:extLst>
      <p:ext uri="{BB962C8B-B14F-4D97-AF65-F5344CB8AC3E}">
        <p14:creationId xmlns:p14="http://schemas.microsoft.com/office/powerpoint/2010/main" val="230656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s-e15101843131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736"/>
            <a:ext cx="9144000" cy="511654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86812" y="584729"/>
            <a:ext cx="768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Elegidos</a:t>
            </a:r>
            <a:r>
              <a:rPr lang="it-IT" sz="2800" dirty="0" smtClean="0"/>
              <a:t> por </a:t>
            </a:r>
            <a:r>
              <a:rPr lang="it-IT" sz="2800" dirty="0" err="1" smtClean="0"/>
              <a:t>Dios</a:t>
            </a:r>
            <a:r>
              <a:rPr lang="it-IT" sz="2800" dirty="0" smtClean="0"/>
              <a:t>, pero </a:t>
            </a:r>
            <a:r>
              <a:rPr lang="it-IT" sz="2800" dirty="0" err="1" smtClean="0"/>
              <a:t>aún</a:t>
            </a:r>
            <a:r>
              <a:rPr lang="it-IT" sz="2800" dirty="0" smtClean="0"/>
              <a:t> </a:t>
            </a:r>
            <a:r>
              <a:rPr lang="it-IT" sz="2800" dirty="0" err="1" smtClean="0"/>
              <a:t>vulnerables</a:t>
            </a:r>
            <a:r>
              <a:rPr lang="mr-IN" sz="2800" dirty="0" smtClean="0"/>
              <a:t>…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06531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1017" y="217571"/>
            <a:ext cx="8799073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Estando ya próximo a entrar en Egipto, dijo a su mujer Saray: «Mira, yo sé que eres mujer hermosa. En cuanto te vean los egipcios, dirán: "Es su mujer", y me matarán a mí, y a ti te dejarán viva. Di, por favor, que eres mi hermana, a fin de que me vaya bien por causa tuya, y viva yo en gracia a ti.» Efectivamente cuando Abram entró en Egipto, vieron los egipcios que la mujer era muy hermosa. </a:t>
            </a:r>
            <a:r>
              <a:rPr lang="es-ES" sz="2400" dirty="0" smtClean="0"/>
              <a:t>La vieron </a:t>
            </a:r>
            <a:r>
              <a:rPr lang="es-ES" sz="2400" dirty="0"/>
              <a:t>los oficiales de Faraón, los cuales se la ponderaron, y la mujer fue llevada al palacio de Faraón. Este trató bien por causa de ella a Abram, que tuvo ovejas, vacas, asnos, siervos, siervas, asnas y camellos. Pero Yahveh hirió a Faraón y a su casa con grandes plagas por lo de Saray, la mujer de Abram. Entonces Faraón llamó a Abram, y le dijo: «¿Qué es lo que has hecho </a:t>
            </a:r>
            <a:r>
              <a:rPr lang="es-ES" sz="2400" dirty="0" smtClean="0"/>
              <a:t>conmigo</a:t>
            </a:r>
            <a:r>
              <a:rPr lang="es-ES" sz="2400" dirty="0"/>
              <a:t>? ¿Por qué no me avisaste de que era tu mujer? ¿Por qué dijiste: "Es mi hermana", de manera que yo la tomé por mujer? Ahora, pues, he ahí a tu mujer: toma y vete.» Y Faraón ordenó a unos cuantos hombres que le despidieran a él, a su mujer y todo lo suyo (</a:t>
            </a:r>
            <a:r>
              <a:rPr lang="es-ES" sz="2400" dirty="0" err="1"/>
              <a:t>Gn</a:t>
            </a:r>
            <a:r>
              <a:rPr lang="es-ES" sz="2400" dirty="0"/>
              <a:t> 12,11-20</a:t>
            </a:r>
            <a:r>
              <a:rPr lang="es-ES" sz="2400" dirty="0" smtClean="0"/>
              <a:t>).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7774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8263358842_a2748b2170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979" y="19050"/>
            <a:ext cx="10281979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107582" y="4859455"/>
            <a:ext cx="4950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“</a:t>
            </a:r>
            <a:r>
              <a:rPr lang="it-IT" sz="2400" dirty="0" err="1" smtClean="0"/>
              <a:t>Levanta</a:t>
            </a:r>
            <a:r>
              <a:rPr lang="it-IT" sz="2400" dirty="0" smtClean="0"/>
              <a:t> </a:t>
            </a:r>
            <a:r>
              <a:rPr lang="it-IT" sz="2400" dirty="0" err="1" smtClean="0"/>
              <a:t>tus</a:t>
            </a:r>
            <a:r>
              <a:rPr lang="it-IT" sz="2400" dirty="0" smtClean="0"/>
              <a:t> </a:t>
            </a:r>
            <a:r>
              <a:rPr lang="it-IT" sz="2400" dirty="0" err="1" smtClean="0"/>
              <a:t>ojos</a:t>
            </a:r>
            <a:r>
              <a:rPr lang="it-IT" sz="2400" dirty="0" smtClean="0"/>
              <a:t> y al cielo y </a:t>
            </a:r>
            <a:r>
              <a:rPr lang="it-IT" sz="2400" dirty="0" err="1" smtClean="0"/>
              <a:t>cuenta</a:t>
            </a:r>
            <a:r>
              <a:rPr lang="it-IT" sz="2400" dirty="0" smtClean="0"/>
              <a:t>, si </a:t>
            </a:r>
            <a:r>
              <a:rPr lang="it-IT" sz="2400" dirty="0" err="1" smtClean="0"/>
              <a:t>puedes</a:t>
            </a:r>
            <a:r>
              <a:rPr lang="it-IT" sz="2400" dirty="0" smtClean="0"/>
              <a:t>, </a:t>
            </a:r>
            <a:r>
              <a:rPr lang="it-IT" sz="2400" dirty="0" err="1" smtClean="0"/>
              <a:t>las</a:t>
            </a:r>
            <a:r>
              <a:rPr lang="it-IT" sz="2400" dirty="0" smtClean="0"/>
              <a:t> </a:t>
            </a:r>
            <a:r>
              <a:rPr lang="it-IT" sz="2400" dirty="0" err="1" smtClean="0"/>
              <a:t>estrellas</a:t>
            </a:r>
            <a:r>
              <a:rPr lang="it-IT" sz="2400" dirty="0" smtClean="0"/>
              <a:t>”. Y </a:t>
            </a:r>
            <a:r>
              <a:rPr lang="it-IT" sz="2400" dirty="0" err="1" smtClean="0"/>
              <a:t>añadió</a:t>
            </a:r>
            <a:r>
              <a:rPr lang="it-IT" sz="2400" dirty="0" smtClean="0"/>
              <a:t>: “</a:t>
            </a:r>
            <a:r>
              <a:rPr lang="it-IT" sz="2400" dirty="0" err="1" smtClean="0"/>
              <a:t>Así</a:t>
            </a:r>
            <a:r>
              <a:rPr lang="it-IT" sz="2400" dirty="0" smtClean="0"/>
              <a:t> </a:t>
            </a:r>
            <a:r>
              <a:rPr lang="it-IT" sz="2400" dirty="0" err="1" smtClean="0"/>
              <a:t>será</a:t>
            </a:r>
            <a:r>
              <a:rPr lang="it-IT" sz="2400" dirty="0" smtClean="0"/>
              <a:t> tu </a:t>
            </a:r>
            <a:r>
              <a:rPr lang="it-IT" sz="2400" dirty="0" err="1" smtClean="0"/>
              <a:t>descendencia</a:t>
            </a:r>
            <a:r>
              <a:rPr lang="it-IT" sz="2400" dirty="0" smtClean="0"/>
              <a:t>”. </a:t>
            </a:r>
            <a:r>
              <a:rPr lang="it-IT" sz="2400" dirty="0" err="1" smtClean="0"/>
              <a:t>Creyó</a:t>
            </a:r>
            <a:r>
              <a:rPr lang="it-IT" sz="2400" dirty="0" smtClean="0"/>
              <a:t> </a:t>
            </a:r>
            <a:r>
              <a:rPr lang="it-IT" sz="2400" dirty="0" err="1" smtClean="0"/>
              <a:t>Abrán</a:t>
            </a:r>
            <a:r>
              <a:rPr lang="it-IT" sz="2400" dirty="0" smtClean="0"/>
              <a:t> a YHWH y YHWH lo </a:t>
            </a:r>
            <a:r>
              <a:rPr lang="it-IT" sz="2400" dirty="0" err="1" smtClean="0"/>
              <a:t>anotó</a:t>
            </a:r>
            <a:r>
              <a:rPr lang="it-IT" sz="2400" dirty="0" smtClean="0"/>
              <a:t> en su </a:t>
            </a:r>
            <a:r>
              <a:rPr lang="it-IT" sz="2400" dirty="0" err="1" smtClean="0"/>
              <a:t>haber</a:t>
            </a:r>
            <a:endParaRPr lang="it-IT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15787" y="482076"/>
            <a:ext cx="4955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 </a:t>
            </a:r>
            <a:r>
              <a:rPr lang="it-IT" sz="2400" dirty="0" err="1" smtClean="0"/>
              <a:t>Abrahán</a:t>
            </a:r>
            <a:r>
              <a:rPr lang="it-IT" sz="2400" dirty="0" smtClean="0"/>
              <a:t> le impulsa una </a:t>
            </a:r>
            <a:r>
              <a:rPr lang="it-IT" sz="2400" dirty="0" err="1" smtClean="0"/>
              <a:t>esperanza</a:t>
            </a:r>
            <a:r>
              <a:rPr lang="mr-IN" sz="2400" dirty="0" smtClean="0"/>
              <a:t>…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6521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Alianza</a:t>
            </a:r>
            <a:endParaRPr lang="it-IT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245533" y="1600200"/>
            <a:ext cx="3615267" cy="49824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 smtClean="0"/>
              <a:t>Y</a:t>
            </a:r>
            <a:r>
              <a:rPr lang="es-ES" dirty="0"/>
              <a:t>, puesto ya el sol, surgió en medio de densas tinieblas un horno humeante y una antorcha de fuego que pasó por entre aquellos animales </a:t>
            </a:r>
            <a:r>
              <a:rPr lang="es-ES" dirty="0" smtClean="0"/>
              <a:t>partidos. Aquel </a:t>
            </a:r>
            <a:r>
              <a:rPr lang="es-ES" dirty="0"/>
              <a:t>día firmó Yahveh una alianza con Abram, diciendo: «A tu descendencia he dado esta tierra, desde el rió de Egipto hasta el Río Grande, el río </a:t>
            </a:r>
            <a:r>
              <a:rPr lang="es-ES" dirty="0" smtClean="0"/>
              <a:t>Éufrates (</a:t>
            </a:r>
            <a:r>
              <a:rPr lang="es-ES" dirty="0" err="1" smtClean="0"/>
              <a:t>Gn</a:t>
            </a:r>
            <a:r>
              <a:rPr lang="es-ES" dirty="0" smtClean="0"/>
              <a:t> 15,17-18)</a:t>
            </a:r>
            <a:r>
              <a:rPr lang="es-ES" dirty="0"/>
              <a:t> </a:t>
            </a:r>
            <a:r>
              <a:rPr lang="es-ES" dirty="0" smtClean="0">
                <a:effectLst/>
              </a:rPr>
              <a:t> </a:t>
            </a:r>
            <a:endParaRPr lang="it-IT" dirty="0"/>
          </a:p>
        </p:txBody>
      </p:sp>
      <p:pic>
        <p:nvPicPr>
          <p:cNvPr id="6" name="Marcador de contenido 5" descr="abraham-covenan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45" b="-20245"/>
          <a:stretch>
            <a:fillRect/>
          </a:stretch>
        </p:blipFill>
        <p:spPr>
          <a:xfrm>
            <a:off x="3953758" y="1278466"/>
            <a:ext cx="4733042" cy="5304208"/>
          </a:xfrm>
        </p:spPr>
      </p:pic>
    </p:spTree>
    <p:extLst>
      <p:ext uri="{BB962C8B-B14F-4D97-AF65-F5344CB8AC3E}">
        <p14:creationId xmlns:p14="http://schemas.microsoft.com/office/powerpoint/2010/main" val="387814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2493"/>
          </a:xfrm>
        </p:spPr>
        <p:txBody>
          <a:bodyPr>
            <a:normAutofit/>
          </a:bodyPr>
          <a:lstStyle/>
          <a:p>
            <a:r>
              <a:rPr lang="it-IT" sz="3600" dirty="0" err="1" smtClean="0"/>
              <a:t>El</a:t>
            </a:r>
            <a:r>
              <a:rPr lang="it-IT" sz="3600" dirty="0" smtClean="0"/>
              <a:t> </a:t>
            </a:r>
            <a:r>
              <a:rPr lang="it-IT" sz="3600" dirty="0" err="1" smtClean="0"/>
              <a:t>signo</a:t>
            </a:r>
            <a:r>
              <a:rPr lang="it-IT" sz="3600" dirty="0" smtClean="0"/>
              <a:t> de la Alianza: la </a:t>
            </a:r>
            <a:r>
              <a:rPr lang="it-IT" sz="3600" dirty="0" err="1" smtClean="0"/>
              <a:t>circuncisión</a:t>
            </a:r>
            <a:endParaRPr lang="it-IT" sz="3600" dirty="0"/>
          </a:p>
        </p:txBody>
      </p:sp>
      <p:pic>
        <p:nvPicPr>
          <p:cNvPr id="4" name="Marcador de contenido 3" descr="Circumcision_of_Abraham_(Bible_of_Jean_de_Sy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2" b="22012"/>
          <a:stretch>
            <a:fillRect/>
          </a:stretch>
        </p:blipFill>
        <p:spPr>
          <a:xfrm>
            <a:off x="330200" y="1363397"/>
            <a:ext cx="8229600" cy="4525963"/>
          </a:xfrm>
        </p:spPr>
      </p:pic>
      <p:sp>
        <p:nvSpPr>
          <p:cNvPr id="5" name="CuadroTexto 4"/>
          <p:cNvSpPr txBox="1"/>
          <p:nvPr/>
        </p:nvSpPr>
        <p:spPr>
          <a:xfrm>
            <a:off x="330200" y="596556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“Esta es la Alianza </a:t>
            </a:r>
            <a:r>
              <a:rPr lang="it-IT" sz="2000" dirty="0" err="1" smtClean="0"/>
              <a:t>que</a:t>
            </a:r>
            <a:r>
              <a:rPr lang="it-IT" sz="2000" dirty="0" smtClean="0"/>
              <a:t> </a:t>
            </a:r>
            <a:r>
              <a:rPr lang="it-IT" sz="2000" dirty="0" err="1" smtClean="0"/>
              <a:t>establezco</a:t>
            </a:r>
            <a:r>
              <a:rPr lang="it-IT" sz="2000" dirty="0" smtClean="0"/>
              <a:t> con </a:t>
            </a:r>
            <a:r>
              <a:rPr lang="it-IT" sz="2000" dirty="0" err="1" smtClean="0"/>
              <a:t>vosotros</a:t>
            </a:r>
            <a:r>
              <a:rPr lang="it-IT" sz="2000" dirty="0" smtClean="0"/>
              <a:t> y con </a:t>
            </a:r>
            <a:r>
              <a:rPr lang="it-IT" sz="2000" dirty="0" err="1" smtClean="0"/>
              <a:t>tus</a:t>
            </a:r>
            <a:r>
              <a:rPr lang="it-IT" sz="2000" dirty="0" smtClean="0"/>
              <a:t> </a:t>
            </a:r>
            <a:r>
              <a:rPr lang="it-IT" sz="2000" dirty="0" err="1" smtClean="0"/>
              <a:t>descendientes</a:t>
            </a:r>
            <a:r>
              <a:rPr lang="it-IT" sz="2000" dirty="0" smtClean="0"/>
              <a:t> y </a:t>
            </a:r>
            <a:r>
              <a:rPr lang="it-IT" sz="2000" dirty="0" err="1" smtClean="0"/>
              <a:t>que</a:t>
            </a:r>
            <a:r>
              <a:rPr lang="it-IT" sz="2000" dirty="0" smtClean="0"/>
              <a:t> </a:t>
            </a:r>
            <a:r>
              <a:rPr lang="it-IT" sz="2000" dirty="0" err="1" smtClean="0"/>
              <a:t>habéis</a:t>
            </a:r>
            <a:r>
              <a:rPr lang="it-IT" sz="2000" dirty="0" smtClean="0"/>
              <a:t> de guardar: </a:t>
            </a:r>
            <a:r>
              <a:rPr lang="it-IT" sz="2000" dirty="0" err="1" smtClean="0"/>
              <a:t>circuncidad</a:t>
            </a:r>
            <a:r>
              <a:rPr lang="it-IT" sz="2000" dirty="0" smtClean="0"/>
              <a:t> a </a:t>
            </a:r>
            <a:r>
              <a:rPr lang="it-IT" sz="2000" dirty="0" err="1" smtClean="0"/>
              <a:t>todos</a:t>
            </a:r>
            <a:r>
              <a:rPr lang="it-IT" sz="2000" dirty="0" smtClean="0"/>
              <a:t> </a:t>
            </a:r>
            <a:r>
              <a:rPr lang="it-IT" sz="2000" dirty="0" err="1" smtClean="0"/>
              <a:t>los</a:t>
            </a:r>
            <a:r>
              <a:rPr lang="it-IT" sz="2000" dirty="0" smtClean="0"/>
              <a:t> </a:t>
            </a:r>
            <a:r>
              <a:rPr lang="it-IT" sz="2000" dirty="0" err="1" smtClean="0"/>
              <a:t>varones</a:t>
            </a:r>
            <a:r>
              <a:rPr lang="it-IT" sz="2000" dirty="0" smtClean="0"/>
              <a:t>” (</a:t>
            </a:r>
            <a:r>
              <a:rPr lang="it-IT" sz="2000" dirty="0" err="1" smtClean="0"/>
              <a:t>Gn</a:t>
            </a:r>
            <a:r>
              <a:rPr lang="it-IT" sz="2000" dirty="0" smtClean="0"/>
              <a:t> 17,9-10).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95798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Una </a:t>
            </a:r>
            <a:r>
              <a:rPr lang="it-IT" dirty="0" err="1" smtClean="0"/>
              <a:t>nueva</a:t>
            </a:r>
            <a:r>
              <a:rPr lang="it-IT" dirty="0" smtClean="0"/>
              <a:t> </a:t>
            </a:r>
            <a:r>
              <a:rPr lang="it-IT" dirty="0" err="1" smtClean="0"/>
              <a:t>identidad</a:t>
            </a:r>
            <a:endParaRPr lang="it-IT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68401" y="4961467"/>
            <a:ext cx="7120466" cy="3679297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A partir de la Alianza, </a:t>
            </a:r>
            <a:br>
              <a:rPr lang="it-IT" dirty="0" smtClean="0"/>
            </a:br>
            <a:r>
              <a:rPr lang="it-IT" dirty="0" err="1" smtClean="0"/>
              <a:t>Abrán</a:t>
            </a:r>
            <a:r>
              <a:rPr lang="it-IT" dirty="0" smtClean="0"/>
              <a:t> se </a:t>
            </a:r>
            <a:r>
              <a:rPr lang="it-IT" dirty="0" err="1" smtClean="0"/>
              <a:t>llamará</a:t>
            </a:r>
            <a:r>
              <a:rPr lang="it-IT" dirty="0" smtClean="0"/>
              <a:t> </a:t>
            </a:r>
            <a:r>
              <a:rPr lang="it-IT" dirty="0" err="1" smtClean="0"/>
              <a:t>Abrahán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y </a:t>
            </a:r>
            <a:r>
              <a:rPr lang="it-IT" dirty="0" err="1" smtClean="0"/>
              <a:t>Saray</a:t>
            </a:r>
            <a:r>
              <a:rPr lang="it-IT" dirty="0" smtClean="0"/>
              <a:t> se </a:t>
            </a:r>
            <a:r>
              <a:rPr lang="it-IT" dirty="0" err="1" smtClean="0"/>
              <a:t>llamará</a:t>
            </a:r>
            <a:r>
              <a:rPr lang="it-IT" dirty="0" smtClean="0"/>
              <a:t> Sara  </a:t>
            </a:r>
            <a:br>
              <a:rPr lang="it-IT" dirty="0" smtClean="0"/>
            </a:br>
            <a:r>
              <a:rPr lang="it-IT" dirty="0" smtClean="0"/>
              <a:t>(</a:t>
            </a:r>
            <a:r>
              <a:rPr lang="it-IT" dirty="0" err="1" smtClean="0"/>
              <a:t>Gn</a:t>
            </a:r>
            <a:r>
              <a:rPr lang="it-IT" dirty="0" smtClean="0"/>
              <a:t> 17,5.15)</a:t>
            </a:r>
            <a:endParaRPr lang="it-IT" dirty="0"/>
          </a:p>
        </p:txBody>
      </p:sp>
      <p:pic>
        <p:nvPicPr>
          <p:cNvPr id="6" name="Marcador de contenido 5" descr="web3-abraham-and-sarah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068" b="-62068"/>
          <a:stretch>
            <a:fillRect/>
          </a:stretch>
        </p:blipFill>
        <p:spPr>
          <a:xfrm>
            <a:off x="1549400" y="-249250"/>
            <a:ext cx="5994400" cy="6717782"/>
          </a:xfrm>
        </p:spPr>
      </p:pic>
    </p:spTree>
    <p:extLst>
      <p:ext uri="{BB962C8B-B14F-4D97-AF65-F5344CB8AC3E}">
        <p14:creationId xmlns:p14="http://schemas.microsoft.com/office/powerpoint/2010/main" val="258039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28954" y="220606"/>
            <a:ext cx="8242199" cy="4525963"/>
          </a:xfrm>
        </p:spPr>
        <p:txBody>
          <a:bodyPr>
            <a:normAutofit/>
          </a:bodyPr>
          <a:lstStyle/>
          <a:p>
            <a:r>
              <a:rPr lang="it-IT" dirty="0" smtClean="0"/>
              <a:t>Sara es </a:t>
            </a:r>
            <a:r>
              <a:rPr lang="it-IT" dirty="0" err="1" smtClean="0"/>
              <a:t>estéril</a:t>
            </a:r>
            <a:r>
              <a:rPr lang="it-IT" dirty="0" smtClean="0"/>
              <a:t>, y </a:t>
            </a:r>
            <a:r>
              <a:rPr lang="it-IT" dirty="0" err="1" smtClean="0"/>
              <a:t>entrega</a:t>
            </a:r>
            <a:r>
              <a:rPr lang="it-IT" dirty="0" smtClean="0"/>
              <a:t> su </a:t>
            </a:r>
            <a:r>
              <a:rPr lang="it-IT" dirty="0" err="1" smtClean="0"/>
              <a:t>esclava</a:t>
            </a:r>
            <a:r>
              <a:rPr lang="it-IT" dirty="0" smtClean="0"/>
              <a:t> Agar a </a:t>
            </a:r>
            <a:r>
              <a:rPr lang="it-IT" dirty="0" err="1" smtClean="0"/>
              <a:t>Abrahán</a:t>
            </a:r>
            <a:r>
              <a:rPr lang="it-IT" dirty="0" smtClean="0"/>
              <a:t> para </a:t>
            </a:r>
            <a:r>
              <a:rPr lang="it-IT" dirty="0" err="1" smtClean="0"/>
              <a:t>que</a:t>
            </a:r>
            <a:r>
              <a:rPr lang="it-IT" dirty="0" smtClean="0"/>
              <a:t> le </a:t>
            </a:r>
            <a:r>
              <a:rPr lang="it-IT" dirty="0" err="1" smtClean="0"/>
              <a:t>dé</a:t>
            </a:r>
            <a:r>
              <a:rPr lang="it-IT" dirty="0" smtClean="0"/>
              <a:t> </a:t>
            </a:r>
            <a:r>
              <a:rPr lang="it-IT" dirty="0" err="1" smtClean="0"/>
              <a:t>hijos</a:t>
            </a:r>
            <a:r>
              <a:rPr lang="it-IT" dirty="0" smtClean="0"/>
              <a:t>. </a:t>
            </a:r>
            <a:r>
              <a:rPr lang="it-IT" dirty="0" err="1" smtClean="0"/>
              <a:t>Así</a:t>
            </a:r>
            <a:r>
              <a:rPr lang="it-IT" dirty="0" smtClean="0"/>
              <a:t> </a:t>
            </a:r>
            <a:r>
              <a:rPr lang="it-IT" dirty="0" err="1" smtClean="0"/>
              <a:t>nace</a:t>
            </a:r>
            <a:r>
              <a:rPr lang="it-IT" dirty="0" smtClean="0"/>
              <a:t> Ismael</a:t>
            </a:r>
          </a:p>
          <a:p>
            <a:r>
              <a:rPr lang="it-IT" dirty="0" smtClean="0"/>
              <a:t>La </a:t>
            </a:r>
            <a:r>
              <a:rPr lang="it-IT" dirty="0" err="1"/>
              <a:t>e</a:t>
            </a:r>
            <a:r>
              <a:rPr lang="it-IT" dirty="0" err="1" smtClean="0"/>
              <a:t>nemistad</a:t>
            </a:r>
            <a:r>
              <a:rPr lang="it-IT" dirty="0" smtClean="0"/>
              <a:t> </a:t>
            </a:r>
            <a:r>
              <a:rPr lang="it-IT" dirty="0" err="1" smtClean="0"/>
              <a:t>entre</a:t>
            </a:r>
            <a:r>
              <a:rPr lang="it-IT" dirty="0" smtClean="0"/>
              <a:t> Agar y Sara </a:t>
            </a:r>
            <a:r>
              <a:rPr lang="it-IT" dirty="0" err="1" smtClean="0"/>
              <a:t>lleva</a:t>
            </a:r>
            <a:r>
              <a:rPr lang="it-IT" dirty="0" smtClean="0"/>
              <a:t> </a:t>
            </a:r>
            <a:r>
              <a:rPr lang="it-IT" dirty="0" err="1" smtClean="0"/>
              <a:t>Abrahán</a:t>
            </a:r>
            <a:r>
              <a:rPr lang="it-IT" dirty="0" smtClean="0"/>
              <a:t> a </a:t>
            </a:r>
            <a:r>
              <a:rPr lang="it-IT" dirty="0" err="1" smtClean="0"/>
              <a:t>echar</a:t>
            </a:r>
            <a:r>
              <a:rPr lang="it-IT" dirty="0" smtClean="0"/>
              <a:t> a Ismael</a:t>
            </a:r>
            <a:endParaRPr lang="it-IT" dirty="0"/>
          </a:p>
        </p:txBody>
      </p:sp>
      <p:pic>
        <p:nvPicPr>
          <p:cNvPr id="5" name="Marcador de contenido 4" descr="Jan_Mostaert_-_The_Banishment_of_Hagar-1599x90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553" b="-49553"/>
          <a:stretch>
            <a:fillRect/>
          </a:stretch>
        </p:blipFill>
        <p:spPr>
          <a:xfrm>
            <a:off x="1621181" y="578423"/>
            <a:ext cx="6420787" cy="7195623"/>
          </a:xfrm>
        </p:spPr>
      </p:pic>
    </p:spTree>
    <p:extLst>
      <p:ext uri="{BB962C8B-B14F-4D97-AF65-F5344CB8AC3E}">
        <p14:creationId xmlns:p14="http://schemas.microsoft.com/office/powerpoint/2010/main" val="221882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El</a:t>
            </a:r>
            <a:r>
              <a:rPr lang="it-IT" dirty="0" smtClean="0"/>
              <a:t> </a:t>
            </a:r>
            <a:r>
              <a:rPr lang="it-IT" dirty="0" err="1" smtClean="0"/>
              <a:t>encuentro</a:t>
            </a:r>
            <a:r>
              <a:rPr lang="it-IT" dirty="0" smtClean="0"/>
              <a:t> en </a:t>
            </a:r>
            <a:r>
              <a:rPr lang="it-IT" dirty="0" err="1" smtClean="0"/>
              <a:t>Mambré</a:t>
            </a:r>
            <a:endParaRPr lang="it-IT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 err="1"/>
              <a:t>Apareciósele</a:t>
            </a:r>
            <a:r>
              <a:rPr lang="es-ES" dirty="0"/>
              <a:t> YHWH en la encina de </a:t>
            </a:r>
            <a:r>
              <a:rPr lang="es-ES" dirty="0" err="1"/>
              <a:t>Mambré</a:t>
            </a:r>
            <a:r>
              <a:rPr lang="es-ES" dirty="0"/>
              <a:t> estando él sentado a la puerta de su tienda en lo más caluroso del día. Levantó los ojos y he aquí que había tres individuos parados a sur vera. Como los vio acudió desde la puerta de la tienda a recibirlos, y se postró en tierra, y dijo: «Señor mío, si te he caído en gracia, no pases de largo cerca de tu servidor. Que traigan un poco de agua y lavaos los pies y recostaos bajo este árbol, que yo iré a traer un bocado de pan, y repondréis fuerzas. Luego pasaréis adelante, que para eso habéis acertado a pasar a la vera de este servidor vuestro.» </a:t>
            </a:r>
            <a:r>
              <a:rPr lang="es-ES" dirty="0" smtClean="0"/>
              <a:t>(</a:t>
            </a:r>
            <a:r>
              <a:rPr lang="es-ES" dirty="0" err="1" smtClean="0"/>
              <a:t>Gn</a:t>
            </a:r>
            <a:r>
              <a:rPr lang="es-ES" dirty="0" smtClean="0"/>
              <a:t> 18,1-5)</a:t>
            </a:r>
            <a:endParaRPr lang="it-IT" dirty="0"/>
          </a:p>
        </p:txBody>
      </p:sp>
      <p:pic>
        <p:nvPicPr>
          <p:cNvPr id="6" name="Marcador de contenido 5" descr="RavennaHospitalityOfAbraham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r="129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162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699028"/>
          </a:xfrm>
        </p:spPr>
        <p:txBody>
          <a:bodyPr>
            <a:normAutofit/>
          </a:bodyPr>
          <a:lstStyle/>
          <a:p>
            <a:r>
              <a:rPr lang="it-IT" sz="3600" dirty="0" smtClean="0"/>
              <a:t>La </a:t>
            </a:r>
            <a:r>
              <a:rPr lang="it-IT" sz="3600" dirty="0" err="1" smtClean="0"/>
              <a:t>familia</a:t>
            </a:r>
            <a:r>
              <a:rPr lang="it-IT" sz="3600" dirty="0" smtClean="0"/>
              <a:t> de </a:t>
            </a:r>
            <a:r>
              <a:rPr lang="it-IT" sz="3600" dirty="0" err="1" smtClean="0"/>
              <a:t>Abrahán</a:t>
            </a:r>
            <a:endParaRPr lang="it-IT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03201" y="1092201"/>
            <a:ext cx="4176861" cy="558023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s-ES" sz="1800" dirty="0" smtClean="0">
                <a:solidFill>
                  <a:schemeClr val="tx1"/>
                </a:solidFill>
              </a:rPr>
              <a:t>Era </a:t>
            </a:r>
            <a:r>
              <a:rPr lang="es-ES" sz="1800" dirty="0" err="1">
                <a:solidFill>
                  <a:srgbClr val="FF0000"/>
                </a:solidFill>
              </a:rPr>
              <a:t>Téraj</a:t>
            </a:r>
            <a:r>
              <a:rPr lang="es-ES" sz="1800" dirty="0">
                <a:solidFill>
                  <a:srgbClr val="800000"/>
                </a:solidFill>
              </a:rPr>
              <a:t> </a:t>
            </a:r>
            <a:r>
              <a:rPr lang="es-ES" sz="1800" dirty="0">
                <a:solidFill>
                  <a:schemeClr val="tx1"/>
                </a:solidFill>
              </a:rPr>
              <a:t>de setenta años cuando engendró a </a:t>
            </a:r>
            <a:r>
              <a:rPr lang="es-ES" sz="1800" dirty="0">
                <a:solidFill>
                  <a:srgbClr val="FF0000"/>
                </a:solidFill>
              </a:rPr>
              <a:t>Abram, a </a:t>
            </a:r>
            <a:r>
              <a:rPr lang="es-ES" sz="1800" dirty="0" err="1">
                <a:solidFill>
                  <a:srgbClr val="FF0000"/>
                </a:solidFill>
              </a:rPr>
              <a:t>Najor</a:t>
            </a:r>
            <a:r>
              <a:rPr lang="es-ES" sz="1800" dirty="0">
                <a:solidFill>
                  <a:srgbClr val="FF0000"/>
                </a:solidFill>
              </a:rPr>
              <a:t> y a </a:t>
            </a:r>
            <a:r>
              <a:rPr lang="es-ES" sz="1800" dirty="0" smtClean="0">
                <a:solidFill>
                  <a:srgbClr val="FF0000"/>
                </a:solidFill>
              </a:rPr>
              <a:t>Harán</a:t>
            </a:r>
            <a:r>
              <a:rPr lang="es-ES" sz="1800" dirty="0" smtClean="0">
                <a:solidFill>
                  <a:schemeClr val="tx1"/>
                </a:solidFill>
              </a:rPr>
              <a:t>. Estos</a:t>
            </a:r>
            <a:r>
              <a:rPr lang="es-ES" sz="1800" dirty="0">
                <a:solidFill>
                  <a:schemeClr val="tx1"/>
                </a:solidFill>
              </a:rPr>
              <a:t>, son los descendientes de </a:t>
            </a:r>
            <a:r>
              <a:rPr lang="es-ES" sz="1800" dirty="0" err="1">
                <a:solidFill>
                  <a:schemeClr val="tx1"/>
                </a:solidFill>
              </a:rPr>
              <a:t>Téraj</a:t>
            </a:r>
            <a:r>
              <a:rPr lang="es-ES" sz="1800" dirty="0">
                <a:solidFill>
                  <a:schemeClr val="tx1"/>
                </a:solidFill>
              </a:rPr>
              <a:t>: </a:t>
            </a:r>
            <a:r>
              <a:rPr lang="es-ES" sz="1800" dirty="0" err="1">
                <a:solidFill>
                  <a:schemeClr val="tx1"/>
                </a:solidFill>
              </a:rPr>
              <a:t>Téraj</a:t>
            </a:r>
            <a:r>
              <a:rPr lang="es-ES" sz="1800" dirty="0">
                <a:solidFill>
                  <a:schemeClr val="tx1"/>
                </a:solidFill>
              </a:rPr>
              <a:t> engendró a Abram, a </a:t>
            </a:r>
            <a:r>
              <a:rPr lang="es-ES" sz="1800" dirty="0" err="1">
                <a:solidFill>
                  <a:schemeClr val="tx1"/>
                </a:solidFill>
              </a:rPr>
              <a:t>Najor</a:t>
            </a:r>
            <a:r>
              <a:rPr lang="es-ES" sz="1800" dirty="0">
                <a:solidFill>
                  <a:schemeClr val="tx1"/>
                </a:solidFill>
              </a:rPr>
              <a:t> y a Harán. </a:t>
            </a:r>
            <a:r>
              <a:rPr lang="es-ES" sz="1800" dirty="0">
                <a:solidFill>
                  <a:srgbClr val="FF0000"/>
                </a:solidFill>
              </a:rPr>
              <a:t>Harán engendró a </a:t>
            </a:r>
            <a:r>
              <a:rPr lang="es-ES" sz="1800" dirty="0" smtClean="0">
                <a:solidFill>
                  <a:srgbClr val="FF0000"/>
                </a:solidFill>
              </a:rPr>
              <a:t>Lot</a:t>
            </a:r>
            <a:r>
              <a:rPr lang="es-ES" sz="1800" dirty="0" smtClean="0">
                <a:solidFill>
                  <a:schemeClr val="tx1"/>
                </a:solidFill>
              </a:rPr>
              <a:t>. Harán </a:t>
            </a:r>
            <a:r>
              <a:rPr lang="es-ES" sz="1800" dirty="0">
                <a:solidFill>
                  <a:schemeClr val="tx1"/>
                </a:solidFill>
              </a:rPr>
              <a:t>murió en vida </a:t>
            </a:r>
            <a:r>
              <a:rPr lang="es-ES" sz="1800" dirty="0" smtClean="0">
                <a:solidFill>
                  <a:schemeClr val="tx1"/>
                </a:solidFill>
              </a:rPr>
              <a:t>de </a:t>
            </a:r>
            <a:r>
              <a:rPr lang="es-ES" sz="1800" dirty="0">
                <a:solidFill>
                  <a:schemeClr val="tx1"/>
                </a:solidFill>
              </a:rPr>
              <a:t>su padre </a:t>
            </a:r>
            <a:r>
              <a:rPr lang="es-ES" sz="1800" dirty="0" err="1">
                <a:solidFill>
                  <a:schemeClr val="tx1"/>
                </a:solidFill>
              </a:rPr>
              <a:t>Téraj</a:t>
            </a:r>
            <a:r>
              <a:rPr lang="es-ES" sz="1800" dirty="0">
                <a:solidFill>
                  <a:schemeClr val="tx1"/>
                </a:solidFill>
              </a:rPr>
              <a:t>, en su país natal, </a:t>
            </a:r>
            <a:r>
              <a:rPr lang="es-ES" sz="1800" dirty="0" err="1">
                <a:solidFill>
                  <a:srgbClr val="FF0000"/>
                </a:solidFill>
              </a:rPr>
              <a:t>Ur</a:t>
            </a:r>
            <a:r>
              <a:rPr lang="es-ES" sz="1800" dirty="0">
                <a:solidFill>
                  <a:srgbClr val="FF0000"/>
                </a:solidFill>
              </a:rPr>
              <a:t> de los caldeos</a:t>
            </a:r>
            <a:r>
              <a:rPr lang="es-ES" sz="1800" dirty="0">
                <a:solidFill>
                  <a:schemeClr val="tx1"/>
                </a:solidFill>
              </a:rPr>
              <a:t>. </a:t>
            </a:r>
            <a:r>
              <a:rPr lang="es-ES" sz="1800" dirty="0" smtClean="0">
                <a:solidFill>
                  <a:schemeClr val="tx1"/>
                </a:solidFill>
              </a:rPr>
              <a:t>Abram </a:t>
            </a:r>
            <a:r>
              <a:rPr lang="es-ES" sz="1800" dirty="0">
                <a:solidFill>
                  <a:schemeClr val="tx1"/>
                </a:solidFill>
              </a:rPr>
              <a:t>y </a:t>
            </a:r>
            <a:r>
              <a:rPr lang="es-ES" sz="1800" dirty="0" err="1">
                <a:solidFill>
                  <a:schemeClr val="tx1"/>
                </a:solidFill>
              </a:rPr>
              <a:t>Najor</a:t>
            </a:r>
            <a:r>
              <a:rPr lang="es-ES" sz="1800" dirty="0">
                <a:solidFill>
                  <a:schemeClr val="tx1"/>
                </a:solidFill>
              </a:rPr>
              <a:t> se casaron. </a:t>
            </a:r>
            <a:r>
              <a:rPr lang="es-ES" sz="1800" dirty="0">
                <a:solidFill>
                  <a:srgbClr val="FF0000"/>
                </a:solidFill>
              </a:rPr>
              <a:t>La mujer de Abram se llamaba Saray</a:t>
            </a:r>
            <a:r>
              <a:rPr lang="es-ES" sz="1800" dirty="0">
                <a:solidFill>
                  <a:schemeClr val="tx1"/>
                </a:solidFill>
              </a:rPr>
              <a:t>, y la mujer de </a:t>
            </a:r>
            <a:r>
              <a:rPr lang="es-ES" sz="1800" dirty="0" err="1">
                <a:solidFill>
                  <a:schemeClr val="tx1"/>
                </a:solidFill>
              </a:rPr>
              <a:t>Najor</a:t>
            </a:r>
            <a:r>
              <a:rPr lang="es-ES" sz="1800" dirty="0">
                <a:solidFill>
                  <a:schemeClr val="tx1"/>
                </a:solidFill>
              </a:rPr>
              <a:t>, </a:t>
            </a:r>
            <a:r>
              <a:rPr lang="es-ES" sz="1800" dirty="0" err="1">
                <a:solidFill>
                  <a:schemeClr val="tx1"/>
                </a:solidFill>
              </a:rPr>
              <a:t>Milká</a:t>
            </a:r>
            <a:r>
              <a:rPr lang="es-ES" sz="1800" dirty="0">
                <a:solidFill>
                  <a:schemeClr val="tx1"/>
                </a:solidFill>
              </a:rPr>
              <a:t>, hija de Harán, el padre de </a:t>
            </a:r>
            <a:r>
              <a:rPr lang="es-ES" sz="1800" dirty="0" err="1">
                <a:solidFill>
                  <a:schemeClr val="tx1"/>
                </a:solidFill>
              </a:rPr>
              <a:t>Milká</a:t>
            </a:r>
            <a:r>
              <a:rPr lang="es-ES" sz="1800" dirty="0">
                <a:solidFill>
                  <a:schemeClr val="tx1"/>
                </a:solidFill>
              </a:rPr>
              <a:t> y de </a:t>
            </a:r>
            <a:r>
              <a:rPr lang="es-ES" sz="1800" dirty="0" err="1">
                <a:solidFill>
                  <a:schemeClr val="tx1"/>
                </a:solidFill>
              </a:rPr>
              <a:t>Jiská</a:t>
            </a:r>
            <a:r>
              <a:rPr lang="es-ES" sz="1800" dirty="0">
                <a:solidFill>
                  <a:schemeClr val="tx1"/>
                </a:solidFill>
              </a:rPr>
              <a:t>. </a:t>
            </a:r>
            <a:r>
              <a:rPr lang="es-ES" sz="1800" dirty="0" smtClean="0">
                <a:solidFill>
                  <a:schemeClr val="tx1"/>
                </a:solidFill>
              </a:rPr>
              <a:t>Saray </a:t>
            </a:r>
            <a:r>
              <a:rPr lang="es-ES" sz="1800" dirty="0">
                <a:solidFill>
                  <a:schemeClr val="tx1"/>
                </a:solidFill>
              </a:rPr>
              <a:t>era estéril, sin hijos. </a:t>
            </a:r>
            <a:r>
              <a:rPr lang="es-ES" sz="1800" dirty="0" err="1" smtClean="0">
                <a:solidFill>
                  <a:schemeClr val="tx1"/>
                </a:solidFill>
              </a:rPr>
              <a:t>Téraj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>
                <a:solidFill>
                  <a:schemeClr val="tx1"/>
                </a:solidFill>
              </a:rPr>
              <a:t>tomó a su hijo Abram, a su nieto Lot, el hijo de Harán, y a su nuera Saray, la mujer de su hijo Abram, y salieron juntos de </a:t>
            </a:r>
            <a:r>
              <a:rPr lang="es-ES" sz="1800" dirty="0" err="1">
                <a:solidFill>
                  <a:schemeClr val="tx1"/>
                </a:solidFill>
              </a:rPr>
              <a:t>Ur</a:t>
            </a:r>
            <a:r>
              <a:rPr lang="es-ES" sz="1800" dirty="0">
                <a:solidFill>
                  <a:schemeClr val="tx1"/>
                </a:solidFill>
              </a:rPr>
              <a:t> de los caldeos, para dirigirse a Canaán. Llegados a </a:t>
            </a:r>
            <a:r>
              <a:rPr lang="es-ES" sz="1800" dirty="0" err="1">
                <a:solidFill>
                  <a:schemeClr val="tx1"/>
                </a:solidFill>
              </a:rPr>
              <a:t>Jarán</a:t>
            </a:r>
            <a:r>
              <a:rPr lang="es-ES" sz="1800" dirty="0">
                <a:solidFill>
                  <a:schemeClr val="tx1"/>
                </a:solidFill>
              </a:rPr>
              <a:t>, se establecieron allí. </a:t>
            </a:r>
            <a:r>
              <a:rPr lang="es-ES" sz="1800" dirty="0" smtClean="0">
                <a:solidFill>
                  <a:schemeClr val="tx1"/>
                </a:solidFill>
              </a:rPr>
              <a:t>Fueron </a:t>
            </a:r>
            <a:r>
              <a:rPr lang="es-ES" sz="1800" dirty="0">
                <a:solidFill>
                  <a:schemeClr val="tx1"/>
                </a:solidFill>
              </a:rPr>
              <a:t>los días de </a:t>
            </a:r>
            <a:r>
              <a:rPr lang="es-ES" sz="1800" dirty="0" err="1">
                <a:solidFill>
                  <a:schemeClr val="tx1"/>
                </a:solidFill>
              </a:rPr>
              <a:t>Téraj</a:t>
            </a:r>
            <a:r>
              <a:rPr lang="es-ES" sz="1800" dirty="0">
                <a:solidFill>
                  <a:schemeClr val="tx1"/>
                </a:solidFill>
              </a:rPr>
              <a:t> 205 años, y murió en </a:t>
            </a:r>
            <a:r>
              <a:rPr lang="es-ES" sz="1800" dirty="0" err="1" smtClean="0">
                <a:solidFill>
                  <a:srgbClr val="FF0000"/>
                </a:solidFill>
              </a:rPr>
              <a:t>Jarán</a:t>
            </a:r>
            <a:r>
              <a:rPr lang="es-ES" sz="1800" dirty="0"/>
              <a:t>.</a:t>
            </a:r>
            <a:r>
              <a:rPr lang="es-ES" sz="1800" dirty="0">
                <a:solidFill>
                  <a:schemeClr val="tx1"/>
                </a:solidFill>
              </a:rPr>
              <a:t> </a:t>
            </a:r>
            <a:r>
              <a:rPr lang="es-ES" sz="1800" dirty="0" smtClean="0">
                <a:solidFill>
                  <a:schemeClr val="tx1"/>
                </a:solidFill>
              </a:rPr>
              <a:t/>
            </a:r>
            <a:br>
              <a:rPr lang="es-ES" sz="1800" dirty="0" smtClean="0">
                <a:solidFill>
                  <a:schemeClr val="tx1"/>
                </a:solidFill>
              </a:rPr>
            </a:br>
            <a:r>
              <a:rPr lang="es-ES" sz="1800" dirty="0" smtClean="0">
                <a:solidFill>
                  <a:schemeClr val="tx1"/>
                </a:solidFill>
              </a:rPr>
              <a:t>(</a:t>
            </a:r>
            <a:r>
              <a:rPr lang="es-ES" sz="1800" dirty="0" err="1" smtClean="0">
                <a:solidFill>
                  <a:schemeClr val="tx1"/>
                </a:solidFill>
              </a:rPr>
              <a:t>Gn</a:t>
            </a:r>
            <a:r>
              <a:rPr lang="es-ES" sz="1800" dirty="0" smtClean="0">
                <a:solidFill>
                  <a:schemeClr val="tx1"/>
                </a:solidFill>
              </a:rPr>
              <a:t> 11,26-32)</a:t>
            </a:r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7" name="Marcador de contenido 6" descr="Captura de pantalla 2018-10-23 a las 10.30.53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r="2009"/>
          <a:stretch>
            <a:fillRect/>
          </a:stretch>
        </p:blipFill>
        <p:spPr>
          <a:xfrm>
            <a:off x="4464728" y="1413933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62224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af,750x1000,075,t,fafafa_ca443f4786.u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95" y="-320716"/>
            <a:ext cx="5539838" cy="738645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999055" y="4120510"/>
            <a:ext cx="192793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Hospitalidad</a:t>
            </a:r>
            <a:r>
              <a:rPr lang="it-IT" dirty="0" smtClean="0"/>
              <a:t> de </a:t>
            </a:r>
            <a:r>
              <a:rPr lang="it-IT" dirty="0" err="1" smtClean="0"/>
              <a:t>Abrahán</a:t>
            </a:r>
            <a:r>
              <a:rPr lang="it-IT" dirty="0" smtClean="0"/>
              <a:t>, </a:t>
            </a:r>
          </a:p>
          <a:p>
            <a:r>
              <a:rPr lang="it-IT" dirty="0" smtClean="0"/>
              <a:t>Andrei </a:t>
            </a:r>
            <a:r>
              <a:rPr lang="it-IT" dirty="0" err="1" smtClean="0"/>
              <a:t>Rublev</a:t>
            </a:r>
            <a:r>
              <a:rPr lang="it-IT" dirty="0" smtClean="0"/>
              <a:t> (1360-1430).</a:t>
            </a:r>
          </a:p>
          <a:p>
            <a:r>
              <a:rPr lang="it-IT" dirty="0" err="1" smtClean="0"/>
              <a:t>Galería</a:t>
            </a:r>
            <a:r>
              <a:rPr lang="it-IT" dirty="0" smtClean="0"/>
              <a:t> </a:t>
            </a:r>
            <a:r>
              <a:rPr lang="it-IT" dirty="0" err="1" smtClean="0"/>
              <a:t>Tretyakov</a:t>
            </a:r>
            <a:r>
              <a:rPr lang="it-IT" dirty="0" smtClean="0"/>
              <a:t>,</a:t>
            </a:r>
          </a:p>
          <a:p>
            <a:r>
              <a:rPr lang="it-IT" dirty="0" err="1" smtClean="0"/>
              <a:t>Moscú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730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WMS_LAG_TWCMS_C69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687"/>
            <a:ext cx="9144000" cy="581787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635794" y="52376"/>
            <a:ext cx="6185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La </a:t>
            </a:r>
            <a:r>
              <a:rPr lang="it-IT" sz="3600" dirty="0" err="1" smtClean="0"/>
              <a:t>destrucción</a:t>
            </a:r>
            <a:r>
              <a:rPr lang="it-IT" sz="3600" dirty="0" smtClean="0"/>
              <a:t> de Sodoma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67315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it-IT" dirty="0" smtClean="0"/>
              <a:t>Las </a:t>
            </a:r>
            <a:r>
              <a:rPr lang="it-IT" dirty="0" err="1" smtClean="0"/>
              <a:t>hijas</a:t>
            </a:r>
            <a:r>
              <a:rPr lang="it-IT" dirty="0" smtClean="0"/>
              <a:t> de </a:t>
            </a:r>
            <a:r>
              <a:rPr lang="it-IT" dirty="0" err="1" smtClean="0"/>
              <a:t>Lot</a:t>
            </a:r>
            <a:endParaRPr lang="it-IT" dirty="0"/>
          </a:p>
        </p:txBody>
      </p:sp>
      <p:pic>
        <p:nvPicPr>
          <p:cNvPr id="5" name="Imagen 4" descr="Lot_and_his_Daugh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86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8783" y="6286500"/>
            <a:ext cx="90252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Así</a:t>
            </a:r>
            <a:r>
              <a:rPr lang="it-IT" sz="1600" dirty="0" smtClean="0"/>
              <a:t> </a:t>
            </a:r>
            <a:r>
              <a:rPr lang="it-IT" sz="1600" dirty="0" err="1" smtClean="0"/>
              <a:t>las</a:t>
            </a:r>
            <a:r>
              <a:rPr lang="it-IT" sz="1600" dirty="0" smtClean="0"/>
              <a:t> </a:t>
            </a:r>
            <a:r>
              <a:rPr lang="it-IT" sz="1600" dirty="0" err="1" smtClean="0"/>
              <a:t>dos</a:t>
            </a:r>
            <a:r>
              <a:rPr lang="it-IT" sz="1600" dirty="0" smtClean="0"/>
              <a:t> </a:t>
            </a:r>
            <a:r>
              <a:rPr lang="it-IT" sz="1600" dirty="0" err="1" smtClean="0"/>
              <a:t>hijas</a:t>
            </a:r>
            <a:r>
              <a:rPr lang="it-IT" sz="1600" dirty="0" smtClean="0"/>
              <a:t> de </a:t>
            </a:r>
            <a:r>
              <a:rPr lang="it-IT" sz="1600" dirty="0" err="1" smtClean="0"/>
              <a:t>Lot</a:t>
            </a:r>
            <a:r>
              <a:rPr lang="it-IT" sz="1600" dirty="0" smtClean="0"/>
              <a:t> </a:t>
            </a:r>
            <a:r>
              <a:rPr lang="it-IT" sz="1600" dirty="0" err="1" smtClean="0"/>
              <a:t>concibieron</a:t>
            </a:r>
            <a:r>
              <a:rPr lang="it-IT" sz="1600" dirty="0" smtClean="0"/>
              <a:t> de su padre. La </a:t>
            </a:r>
            <a:r>
              <a:rPr lang="it-IT" sz="1600" dirty="0" err="1" smtClean="0"/>
              <a:t>mayor</a:t>
            </a:r>
            <a:r>
              <a:rPr lang="it-IT" sz="1600" dirty="0" smtClean="0"/>
              <a:t> </a:t>
            </a:r>
            <a:r>
              <a:rPr lang="it-IT" sz="1600" dirty="0" err="1" smtClean="0"/>
              <a:t>tuvo</a:t>
            </a:r>
            <a:r>
              <a:rPr lang="it-IT" sz="1600" dirty="0" smtClean="0"/>
              <a:t> un </a:t>
            </a:r>
            <a:r>
              <a:rPr lang="it-IT" sz="1600" dirty="0" err="1" smtClean="0"/>
              <a:t>hijo</a:t>
            </a:r>
            <a:r>
              <a:rPr lang="it-IT" sz="1600" dirty="0" smtClean="0"/>
              <a:t> y lo </a:t>
            </a:r>
            <a:r>
              <a:rPr lang="it-IT" sz="1600" dirty="0" err="1" smtClean="0"/>
              <a:t>llamó</a:t>
            </a:r>
            <a:r>
              <a:rPr lang="it-IT" sz="1600" dirty="0" smtClean="0"/>
              <a:t> </a:t>
            </a:r>
            <a:r>
              <a:rPr lang="it-IT" sz="1600" dirty="0" err="1" smtClean="0"/>
              <a:t>Moab</a:t>
            </a:r>
            <a:r>
              <a:rPr lang="it-IT" sz="1600" dirty="0" smtClean="0"/>
              <a:t>; es </a:t>
            </a:r>
            <a:r>
              <a:rPr lang="it-IT" sz="1600" dirty="0" err="1" smtClean="0"/>
              <a:t>el</a:t>
            </a:r>
            <a:r>
              <a:rPr lang="it-IT" sz="1600" dirty="0" smtClean="0"/>
              <a:t> padre de </a:t>
            </a:r>
            <a:r>
              <a:rPr lang="it-IT" sz="1600" dirty="0" err="1" smtClean="0"/>
              <a:t>los</a:t>
            </a:r>
            <a:r>
              <a:rPr lang="it-IT" sz="1600" dirty="0" smtClean="0"/>
              <a:t> </a:t>
            </a:r>
            <a:r>
              <a:rPr lang="it-IT" sz="1600" dirty="0" err="1" smtClean="0"/>
              <a:t>moabitas</a:t>
            </a:r>
            <a:r>
              <a:rPr lang="it-IT" sz="1600" dirty="0" smtClean="0"/>
              <a:t>. </a:t>
            </a:r>
            <a:r>
              <a:rPr lang="it-IT" sz="1600" dirty="0" err="1" smtClean="0"/>
              <a:t>También</a:t>
            </a:r>
            <a:r>
              <a:rPr lang="it-IT" sz="1600" dirty="0" smtClean="0"/>
              <a:t> la </a:t>
            </a:r>
            <a:r>
              <a:rPr lang="it-IT" sz="1600" dirty="0" err="1" smtClean="0"/>
              <a:t>menor</a:t>
            </a:r>
            <a:r>
              <a:rPr lang="it-IT" sz="1600" dirty="0" smtClean="0"/>
              <a:t> </a:t>
            </a:r>
            <a:r>
              <a:rPr lang="it-IT" sz="1600" dirty="0" err="1" smtClean="0"/>
              <a:t>tuvo</a:t>
            </a:r>
            <a:r>
              <a:rPr lang="it-IT" sz="1600" dirty="0" smtClean="0"/>
              <a:t> un </a:t>
            </a:r>
            <a:r>
              <a:rPr lang="it-IT" sz="1600" dirty="0" err="1" smtClean="0"/>
              <a:t>hijo</a:t>
            </a:r>
            <a:r>
              <a:rPr lang="it-IT" sz="1600" dirty="0" smtClean="0"/>
              <a:t> y lo </a:t>
            </a:r>
            <a:r>
              <a:rPr lang="it-IT" sz="1600" dirty="0" err="1" smtClean="0"/>
              <a:t>llamó</a:t>
            </a:r>
            <a:r>
              <a:rPr lang="it-IT" sz="1600" dirty="0" smtClean="0"/>
              <a:t> Ben-</a:t>
            </a:r>
            <a:r>
              <a:rPr lang="it-IT" sz="1600" dirty="0" err="1" smtClean="0"/>
              <a:t>Amí</a:t>
            </a:r>
            <a:r>
              <a:rPr lang="it-IT" sz="1600" dirty="0" smtClean="0"/>
              <a:t>; es </a:t>
            </a:r>
            <a:r>
              <a:rPr lang="it-IT" sz="1600" dirty="0" err="1" smtClean="0"/>
              <a:t>el</a:t>
            </a:r>
            <a:r>
              <a:rPr lang="it-IT" sz="1600" dirty="0" smtClean="0"/>
              <a:t> padre de </a:t>
            </a:r>
            <a:r>
              <a:rPr lang="it-IT" sz="1600" dirty="0" err="1" smtClean="0"/>
              <a:t>los</a:t>
            </a:r>
            <a:r>
              <a:rPr lang="it-IT" sz="1600" dirty="0" smtClean="0"/>
              <a:t> </a:t>
            </a:r>
            <a:r>
              <a:rPr lang="it-IT" sz="1600" dirty="0" err="1" smtClean="0"/>
              <a:t>amonitas</a:t>
            </a:r>
            <a:endParaRPr lang="it-IT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7179" y="-8475"/>
            <a:ext cx="2091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Hendrick</a:t>
            </a:r>
            <a:r>
              <a:rPr lang="it-IT" sz="1400" dirty="0" smtClean="0"/>
              <a:t> </a:t>
            </a:r>
            <a:r>
              <a:rPr lang="it-IT" sz="1400" dirty="0" err="1" smtClean="0"/>
              <a:t>Goltzius</a:t>
            </a:r>
            <a:r>
              <a:rPr lang="it-IT" sz="1400" dirty="0" smtClean="0"/>
              <a:t>, 1616</a:t>
            </a:r>
          </a:p>
          <a:p>
            <a:r>
              <a:rPr lang="it-IT" sz="1400" dirty="0" err="1" smtClean="0"/>
              <a:t>Rijksmuseum</a:t>
            </a:r>
            <a:r>
              <a:rPr lang="it-IT" sz="1400" dirty="0" smtClean="0"/>
              <a:t>, Amsterdam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24598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Isaac</a:t>
            </a:r>
            <a:endParaRPr lang="it-IT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72467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dirty="0" smtClean="0"/>
              <a:t>YHWH </a:t>
            </a:r>
            <a:r>
              <a:rPr lang="es-ES" dirty="0"/>
              <a:t>visitó a Sara como lo había dicho, e hizo Yahveh por Sara lo que había prometido. Concibió Sara y dio a Abraham un hijo en su vejez, en el plazo predicho por Dios. Abraham puso al hijo que le había nacido y que le trajo Sara el nombre de Isaac. Abraham circuncidó a su hijo Isaac a los ocho días, como se lo había mandado Dios. Abraham era de cien años cuando le nació su hijo Isaac. Y dijo Sara: «Dios me ha dado de qué reír; todo el que lo oiga se reirá conmigo.» (</a:t>
            </a:r>
            <a:r>
              <a:rPr lang="es-ES" dirty="0" err="1"/>
              <a:t>Gn</a:t>
            </a:r>
            <a:r>
              <a:rPr lang="es-ES" dirty="0"/>
              <a:t> 21,1-6)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" name="Marcador de contenido 6" descr="6906304411_67bb9c846b_b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8" b="22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060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</a:t>
            </a:r>
            <a:r>
              <a:rPr lang="it-IT" dirty="0" err="1" smtClean="0"/>
              <a:t>Akedáh</a:t>
            </a:r>
            <a:endParaRPr lang="it-IT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/>
              <a:t>Después de esto, Dios quiso poner a prueba a Abrahán, y lo llamó: “¡Abrahán!” Él respondió: “Aquí estoy”. Y Dios le dijo: “Toma a tu hijo único, a tu querido Isaac, ve a la región de </a:t>
            </a:r>
            <a:r>
              <a:rPr lang="es-ES" dirty="0" err="1"/>
              <a:t>Moria</a:t>
            </a:r>
            <a:r>
              <a:rPr lang="es-ES" dirty="0"/>
              <a:t>, y ofrécemelo allí en holocausto, en un monte que yo te indicaré”. Se levantó Abrahán de madrugada, aparejó su asno, tomó consigo dos siervos y a su hijo Isaac, partió la leña para el holocausto y se encaminó hacia el lugar que Dios le había </a:t>
            </a:r>
            <a:r>
              <a:rPr lang="es-ES" dirty="0" smtClean="0"/>
              <a:t>indicado </a:t>
            </a:r>
            <a:r>
              <a:rPr lang="es-ES" dirty="0"/>
              <a:t>"Al tercer día levantó Abraham los ojos y vio el lugar desde lejos. </a:t>
            </a:r>
            <a:r>
              <a:rPr lang="es-ES" dirty="0" smtClean="0"/>
              <a:t>Entonces </a:t>
            </a:r>
            <a:r>
              <a:rPr lang="es-ES" dirty="0"/>
              <a:t>dijo Abraham a sus mozos: «Quedaos aquí con el asno. Yo y el muchacho iremos hasta allí, haremos adoración y volveremos donde vosotros.» </a:t>
            </a:r>
            <a:r>
              <a:rPr lang="es-ES" dirty="0" smtClean="0"/>
              <a:t>Tomó </a:t>
            </a:r>
            <a:r>
              <a:rPr lang="es-ES" dirty="0"/>
              <a:t>Abraham la leña del holocausto, la cargó sobre su hijo Isaac, tomó en su mano el fuego y el cuchillo, y se fueron los dos juntos. </a:t>
            </a:r>
            <a:r>
              <a:rPr lang="es-ES" dirty="0" smtClean="0"/>
              <a:t>Dijo </a:t>
            </a:r>
            <a:r>
              <a:rPr lang="es-ES" dirty="0"/>
              <a:t>Isaac a su padre Abraham: «¡Padre!» Respondió: «¿qué hay, hijo?» - «Aquí está el fuego y la leña, pero ¿dónde está el cordero para el holocausto?» </a:t>
            </a:r>
            <a:r>
              <a:rPr lang="es-ES" dirty="0" smtClean="0"/>
              <a:t>Dijo </a:t>
            </a:r>
            <a:r>
              <a:rPr lang="es-ES" dirty="0"/>
              <a:t>Abraham: «Dios proveerá el cordero para el holocausto, hijo mío.» Y siguieron andando los dos juntos." </a:t>
            </a:r>
            <a:r>
              <a:rPr lang="es-ES" dirty="0" smtClean="0">
                <a:effectLst/>
              </a:rPr>
              <a:t> </a:t>
            </a:r>
            <a:r>
              <a:rPr lang="es-ES" dirty="0" smtClean="0"/>
              <a:t>  </a:t>
            </a:r>
            <a:r>
              <a:rPr lang="es-ES" dirty="0"/>
              <a:t>(22,1</a:t>
            </a:r>
            <a:r>
              <a:rPr lang="es-ES" dirty="0" smtClean="0"/>
              <a:t>-7)</a:t>
            </a:r>
            <a:r>
              <a:rPr lang="es-ES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939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1024px-Sacrifice_of_Isaac-Caravaggio_(Uffizi)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23" b="-22723"/>
          <a:stretch>
            <a:fillRect/>
          </a:stretch>
        </p:blipFill>
        <p:spPr>
          <a:xfrm>
            <a:off x="2819401" y="75765"/>
            <a:ext cx="6314380" cy="7076376"/>
          </a:xfrm>
        </p:spPr>
      </p:pic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1598" y="1092213"/>
            <a:ext cx="2895600" cy="5257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/>
              <a:t>Llegados al lugar que Dios le había indicado, Abrahán levantó el altar; preparó la leña y después ató a su hijo Isaac poniéndolo sobre el altar encima de la leña. Después Abrahán agarró el cuchillo para degollar a su hijo, pero un ángel del Señor le gritó desde el cielo: “¡Abrahán! ¡Abrahán!”. Él respondió: “Aquí estoy”. Y el ángel dijo: “No pongas tu mano sobre el muchacho ni le hagas ningún daño. Ya veo que obedeces a Dios y que no </a:t>
            </a:r>
            <a:r>
              <a:rPr lang="es-ES" dirty="0" smtClean="0"/>
              <a:t>me niegas a tu hijo único (</a:t>
            </a:r>
            <a:r>
              <a:rPr lang="es-ES" dirty="0" err="1" smtClean="0"/>
              <a:t>Gn</a:t>
            </a:r>
            <a:r>
              <a:rPr lang="es-ES" dirty="0" smtClean="0"/>
              <a:t> 22,8-12)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063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268" y="274638"/>
            <a:ext cx="6688666" cy="1143000"/>
          </a:xfrm>
        </p:spPr>
        <p:txBody>
          <a:bodyPr>
            <a:noAutofit/>
          </a:bodyPr>
          <a:lstStyle/>
          <a:p>
            <a:r>
              <a:rPr lang="it-IT" sz="3600" dirty="0" smtClean="0"/>
              <a:t>Un texto </a:t>
            </a:r>
            <a:r>
              <a:rPr lang="it-IT" sz="3600" dirty="0" err="1" smtClean="0"/>
              <a:t>que</a:t>
            </a:r>
            <a:r>
              <a:rPr lang="it-IT" sz="3600" dirty="0" smtClean="0"/>
              <a:t> ha dado </a:t>
            </a:r>
            <a:r>
              <a:rPr lang="it-IT" sz="3600" dirty="0" err="1" smtClean="0"/>
              <a:t>que</a:t>
            </a:r>
            <a:r>
              <a:rPr lang="it-IT" sz="3600" dirty="0" smtClean="0"/>
              <a:t> </a:t>
            </a:r>
            <a:r>
              <a:rPr lang="it-IT" sz="3600" dirty="0" err="1" smtClean="0"/>
              <a:t>hablar</a:t>
            </a:r>
            <a:endParaRPr lang="it-IT" sz="3600" dirty="0"/>
          </a:p>
        </p:txBody>
      </p:sp>
      <p:pic>
        <p:nvPicPr>
          <p:cNvPr id="4" name="Imagen 3" descr="6906306899_8e68bc53eb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33" y="342374"/>
            <a:ext cx="982979" cy="602736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2000" y="1634067"/>
            <a:ext cx="514773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800" dirty="0" smtClean="0"/>
              <a:t>¿</a:t>
            </a:r>
            <a:r>
              <a:rPr lang="it-IT" sz="2800" dirty="0"/>
              <a:t>Una </a:t>
            </a:r>
            <a:r>
              <a:rPr lang="it-IT" sz="2800" dirty="0" err="1"/>
              <a:t>exaltación</a:t>
            </a:r>
            <a:r>
              <a:rPr lang="it-IT" sz="2800" dirty="0"/>
              <a:t> de la </a:t>
            </a:r>
            <a:r>
              <a:rPr lang="it-IT" sz="2800" dirty="0" err="1"/>
              <a:t>fe</a:t>
            </a:r>
            <a:r>
              <a:rPr lang="it-IT" sz="2800" dirty="0"/>
              <a:t> por </a:t>
            </a:r>
            <a:r>
              <a:rPr lang="it-IT" sz="2800" dirty="0" err="1"/>
              <a:t>encima</a:t>
            </a:r>
            <a:r>
              <a:rPr lang="it-IT" sz="2800" dirty="0"/>
              <a:t> de la moral?</a:t>
            </a:r>
            <a:endParaRPr lang="it-IT" sz="2800" dirty="0" smtClean="0"/>
          </a:p>
          <a:p>
            <a:pPr marL="457200" indent="-457200">
              <a:buFont typeface="Arial"/>
              <a:buChar char="•"/>
            </a:pPr>
            <a:r>
              <a:rPr lang="it-IT" sz="2800" dirty="0"/>
              <a:t>La Carta a </a:t>
            </a:r>
            <a:r>
              <a:rPr lang="it-IT" sz="2800" dirty="0" err="1"/>
              <a:t>los</a:t>
            </a:r>
            <a:r>
              <a:rPr lang="it-IT" sz="2800" dirty="0"/>
              <a:t> </a:t>
            </a:r>
            <a:r>
              <a:rPr lang="it-IT" sz="2800" dirty="0" err="1"/>
              <a:t>Hebreos</a:t>
            </a:r>
            <a:r>
              <a:rPr lang="it-IT" sz="2800" dirty="0"/>
              <a:t> </a:t>
            </a:r>
            <a:r>
              <a:rPr lang="it-IT" sz="2800" dirty="0" err="1"/>
              <a:t>presupone</a:t>
            </a:r>
            <a:r>
              <a:rPr lang="it-IT" sz="2800" dirty="0"/>
              <a:t> en </a:t>
            </a:r>
            <a:r>
              <a:rPr lang="it-IT" sz="2800" dirty="0" err="1"/>
              <a:t>Abrahán</a:t>
            </a:r>
            <a:r>
              <a:rPr lang="it-IT" sz="2800" dirty="0"/>
              <a:t> la </a:t>
            </a:r>
            <a:r>
              <a:rPr lang="it-IT" sz="2800" dirty="0" err="1"/>
              <a:t>fe</a:t>
            </a:r>
            <a:r>
              <a:rPr lang="it-IT" sz="2800" dirty="0"/>
              <a:t> en la </a:t>
            </a:r>
            <a:r>
              <a:rPr lang="it-IT" sz="2800" dirty="0" err="1"/>
              <a:t>resurrección</a:t>
            </a:r>
            <a:r>
              <a:rPr lang="it-IT" sz="2800" dirty="0"/>
              <a:t> (11,17-19)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err="1" smtClean="0"/>
              <a:t>El</a:t>
            </a:r>
            <a:r>
              <a:rPr lang="it-IT" sz="2800" dirty="0" smtClean="0"/>
              <a:t> </a:t>
            </a:r>
            <a:r>
              <a:rPr lang="it-IT" sz="2800" dirty="0" err="1" smtClean="0"/>
              <a:t>Corán</a:t>
            </a:r>
            <a:r>
              <a:rPr lang="it-IT" sz="2800" dirty="0" smtClean="0"/>
              <a:t> lo interpreta </a:t>
            </a:r>
            <a:r>
              <a:rPr lang="it-IT" sz="2800" dirty="0" err="1"/>
              <a:t>como</a:t>
            </a:r>
            <a:r>
              <a:rPr lang="it-IT" sz="2800" dirty="0"/>
              <a:t> auto-sacrificio de </a:t>
            </a:r>
            <a:r>
              <a:rPr lang="it-IT" sz="2800" dirty="0" smtClean="0"/>
              <a:t>Ismael (</a:t>
            </a:r>
            <a:r>
              <a:rPr lang="it-IT" sz="2800" dirty="0" err="1" smtClean="0"/>
              <a:t>Sura</a:t>
            </a:r>
            <a:r>
              <a:rPr lang="it-IT" sz="2800" dirty="0" smtClean="0"/>
              <a:t> 37,102)</a:t>
            </a:r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¿Un texto contra </a:t>
            </a:r>
            <a:r>
              <a:rPr lang="it-IT" sz="2800" dirty="0" err="1" smtClean="0"/>
              <a:t>el</a:t>
            </a:r>
            <a:r>
              <a:rPr lang="it-IT" sz="2800" dirty="0" smtClean="0"/>
              <a:t> sacrificio de </a:t>
            </a:r>
            <a:r>
              <a:rPr lang="it-IT" sz="2800" dirty="0" err="1" smtClean="0"/>
              <a:t>niños</a:t>
            </a:r>
            <a:r>
              <a:rPr lang="it-IT" sz="2800" dirty="0" smtClean="0"/>
              <a:t>?</a:t>
            </a:r>
            <a:endParaRPr lang="it-IT" sz="2800" dirty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08072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 descr="abraham-window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 b="15116"/>
          <a:stretch>
            <a:fillRect/>
          </a:stretch>
        </p:blipFill>
        <p:spPr>
          <a:xfrm>
            <a:off x="3486150" y="186267"/>
            <a:ext cx="6013450" cy="688498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9267" y="186267"/>
            <a:ext cx="4013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it-IT" sz="2000" dirty="0" err="1" smtClean="0"/>
              <a:t>Abrahán</a:t>
            </a:r>
            <a:r>
              <a:rPr lang="it-IT" sz="2000" dirty="0" smtClean="0"/>
              <a:t> es </a:t>
            </a:r>
            <a:r>
              <a:rPr lang="it-IT" sz="2000" dirty="0" err="1" smtClean="0"/>
              <a:t>el</a:t>
            </a:r>
            <a:r>
              <a:rPr lang="it-IT" sz="2000" dirty="0" smtClean="0"/>
              <a:t> </a:t>
            </a:r>
            <a:r>
              <a:rPr lang="it-IT" sz="2000" dirty="0" err="1" smtClean="0"/>
              <a:t>hombre</a:t>
            </a:r>
            <a:r>
              <a:rPr lang="it-IT" sz="2000" dirty="0" smtClean="0"/>
              <a:t> </a:t>
            </a:r>
            <a:r>
              <a:rPr lang="it-IT" sz="2000" dirty="0" err="1" smtClean="0"/>
              <a:t>creyente</a:t>
            </a:r>
            <a:r>
              <a:rPr lang="it-IT" sz="2000" dirty="0" smtClean="0"/>
              <a:t>, </a:t>
            </a:r>
            <a:r>
              <a:rPr lang="it-IT" sz="2000" dirty="0" err="1" smtClean="0"/>
              <a:t>cuya</a:t>
            </a:r>
            <a:r>
              <a:rPr lang="it-IT" sz="2000" dirty="0" smtClean="0"/>
              <a:t> </a:t>
            </a:r>
            <a:r>
              <a:rPr lang="it-IT" sz="2000" dirty="0" err="1" smtClean="0"/>
              <a:t>entera</a:t>
            </a:r>
            <a:r>
              <a:rPr lang="it-IT" sz="2000" dirty="0" smtClean="0"/>
              <a:t> </a:t>
            </a:r>
            <a:r>
              <a:rPr lang="it-IT" sz="2000" dirty="0" err="1" smtClean="0"/>
              <a:t>existencia</a:t>
            </a:r>
            <a:r>
              <a:rPr lang="it-IT" sz="2000" dirty="0" smtClean="0"/>
              <a:t> se orienta </a:t>
            </a:r>
            <a:r>
              <a:rPr lang="it-IT" sz="2000" dirty="0" err="1" smtClean="0"/>
              <a:t>hacia</a:t>
            </a:r>
            <a:r>
              <a:rPr lang="it-IT" sz="2000" dirty="0" smtClean="0"/>
              <a:t> la </a:t>
            </a:r>
            <a:r>
              <a:rPr lang="it-IT" sz="2000" dirty="0" err="1" smtClean="0"/>
              <a:t>verticalidad</a:t>
            </a:r>
            <a:r>
              <a:rPr lang="it-IT" sz="2000" dirty="0" smtClean="0"/>
              <a:t> de la </a:t>
            </a:r>
            <a:r>
              <a:rPr lang="it-IT" sz="2000" dirty="0" err="1" smtClean="0"/>
              <a:t>relación</a:t>
            </a:r>
            <a:r>
              <a:rPr lang="it-IT" sz="2000" dirty="0" smtClean="0"/>
              <a:t> con </a:t>
            </a:r>
            <a:r>
              <a:rPr lang="it-IT" sz="2000" dirty="0" err="1" smtClean="0"/>
              <a:t>Dios</a:t>
            </a:r>
            <a:r>
              <a:rPr lang="it-IT" sz="2000" dirty="0" smtClean="0"/>
              <a:t>, </a:t>
            </a:r>
            <a:r>
              <a:rPr lang="it-IT" sz="2000" dirty="0" err="1" smtClean="0"/>
              <a:t>aunque</a:t>
            </a:r>
            <a:r>
              <a:rPr lang="it-IT" sz="2000" dirty="0" smtClean="0"/>
              <a:t> sin </a:t>
            </a:r>
            <a:r>
              <a:rPr lang="it-IT" sz="2000" dirty="0" err="1" smtClean="0"/>
              <a:t>nunca</a:t>
            </a:r>
            <a:r>
              <a:rPr lang="it-IT" sz="2000" dirty="0" smtClean="0"/>
              <a:t> </a:t>
            </a:r>
            <a:r>
              <a:rPr lang="it-IT" sz="2000" dirty="0" err="1" smtClean="0"/>
              <a:t>abandonr</a:t>
            </a:r>
            <a:r>
              <a:rPr lang="it-IT" sz="2000" dirty="0" smtClean="0"/>
              <a:t> </a:t>
            </a:r>
            <a:r>
              <a:rPr lang="it-IT" sz="2000" dirty="0" err="1" smtClean="0"/>
              <a:t>las</a:t>
            </a:r>
            <a:r>
              <a:rPr lang="it-IT" sz="2000" dirty="0" smtClean="0"/>
              <a:t> </a:t>
            </a:r>
            <a:r>
              <a:rPr lang="it-IT" sz="2000" dirty="0" err="1" smtClean="0"/>
              <a:t>realidades</a:t>
            </a:r>
            <a:r>
              <a:rPr lang="it-IT" sz="2000" dirty="0" smtClean="0"/>
              <a:t> </a:t>
            </a:r>
            <a:r>
              <a:rPr lang="it-IT" sz="2000" dirty="0" err="1" smtClean="0"/>
              <a:t>terrenas</a:t>
            </a:r>
            <a:endParaRPr lang="it-IT" sz="2000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it-IT" sz="2000" dirty="0" smtClean="0"/>
              <a:t>Isaac, su </a:t>
            </a:r>
            <a:r>
              <a:rPr lang="it-IT" sz="2000" dirty="0" err="1" smtClean="0"/>
              <a:t>hijo</a:t>
            </a:r>
            <a:r>
              <a:rPr lang="it-IT" sz="2000" dirty="0" smtClean="0"/>
              <a:t>, tiene poca </a:t>
            </a:r>
            <a:r>
              <a:rPr lang="it-IT" sz="2000" dirty="0" err="1" smtClean="0"/>
              <a:t>importancia</a:t>
            </a:r>
            <a:r>
              <a:rPr lang="it-IT" sz="2000" dirty="0" smtClean="0"/>
              <a:t> en la </a:t>
            </a:r>
            <a:r>
              <a:rPr lang="it-IT" sz="2000" dirty="0" err="1" smtClean="0"/>
              <a:t>historia</a:t>
            </a:r>
            <a:r>
              <a:rPr lang="it-IT" sz="2000" dirty="0" smtClean="0"/>
              <a:t> de esta </a:t>
            </a:r>
            <a:r>
              <a:rPr lang="it-IT" sz="2000" dirty="0" err="1" smtClean="0"/>
              <a:t>familia</a:t>
            </a:r>
            <a:r>
              <a:rPr lang="it-IT" sz="2000" dirty="0" smtClean="0"/>
              <a:t>, </a:t>
            </a:r>
            <a:r>
              <a:rPr lang="it-IT" sz="2000" dirty="0" err="1" smtClean="0"/>
              <a:t>apenas</a:t>
            </a:r>
            <a:r>
              <a:rPr lang="it-IT" sz="2000" dirty="0" smtClean="0"/>
              <a:t> es un </a:t>
            </a:r>
            <a:r>
              <a:rPr lang="it-IT" sz="2000" dirty="0" err="1" smtClean="0"/>
              <a:t>nexo</a:t>
            </a:r>
            <a:r>
              <a:rPr lang="it-IT" sz="2000" dirty="0" smtClean="0"/>
              <a:t> </a:t>
            </a:r>
            <a:r>
              <a:rPr lang="it-IT" sz="2000" dirty="0" err="1" smtClean="0"/>
              <a:t>que</a:t>
            </a:r>
            <a:r>
              <a:rPr lang="it-IT" sz="2000" dirty="0" smtClean="0"/>
              <a:t> </a:t>
            </a:r>
            <a:r>
              <a:rPr lang="it-IT" sz="2000" dirty="0" err="1" smtClean="0"/>
              <a:t>conecta</a:t>
            </a:r>
            <a:r>
              <a:rPr lang="it-IT" sz="2000" dirty="0" smtClean="0"/>
              <a:t> a su padre </a:t>
            </a:r>
            <a:r>
              <a:rPr lang="it-IT" sz="2000" dirty="0" err="1" smtClean="0"/>
              <a:t>Abrahán</a:t>
            </a:r>
            <a:r>
              <a:rPr lang="it-IT" sz="2000" dirty="0" smtClean="0"/>
              <a:t> con su </a:t>
            </a:r>
            <a:r>
              <a:rPr lang="it-IT" sz="2000" dirty="0" err="1" smtClean="0"/>
              <a:t>hijo</a:t>
            </a:r>
            <a:r>
              <a:rPr lang="it-IT" sz="2000" dirty="0" smtClean="0"/>
              <a:t> Jacob</a:t>
            </a:r>
            <a:endParaRPr lang="it-IT" sz="2000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it-IT" sz="2000" dirty="0" smtClean="0"/>
              <a:t>Jacob es </a:t>
            </a:r>
            <a:r>
              <a:rPr lang="it-IT" sz="2000" dirty="0" err="1" smtClean="0"/>
              <a:t>el</a:t>
            </a:r>
            <a:r>
              <a:rPr lang="it-IT" sz="2000" dirty="0" smtClean="0"/>
              <a:t> </a:t>
            </a:r>
            <a:r>
              <a:rPr lang="it-IT" sz="2000" dirty="0" err="1" smtClean="0"/>
              <a:t>otro</a:t>
            </a:r>
            <a:r>
              <a:rPr lang="it-IT" sz="2000" dirty="0" smtClean="0"/>
              <a:t> gran patriarca, </a:t>
            </a:r>
            <a:r>
              <a:rPr lang="it-IT" sz="2000" dirty="0" err="1" smtClean="0"/>
              <a:t>aquel</a:t>
            </a:r>
            <a:r>
              <a:rPr lang="it-IT" sz="2000" dirty="0" smtClean="0"/>
              <a:t> de </a:t>
            </a:r>
            <a:r>
              <a:rPr lang="it-IT" sz="2000" dirty="0" err="1" smtClean="0"/>
              <a:t>quien</a:t>
            </a:r>
            <a:r>
              <a:rPr lang="it-IT" sz="2000" dirty="0" smtClean="0"/>
              <a:t> toma </a:t>
            </a:r>
            <a:r>
              <a:rPr lang="it-IT" sz="2000" dirty="0" err="1" smtClean="0"/>
              <a:t>nombre</a:t>
            </a:r>
            <a:r>
              <a:rPr lang="it-IT" sz="2000" dirty="0" smtClean="0"/>
              <a:t> la </a:t>
            </a:r>
            <a:r>
              <a:rPr lang="it-IT" sz="2000" dirty="0" err="1" smtClean="0"/>
              <a:t>nación</a:t>
            </a:r>
            <a:r>
              <a:rPr lang="it-IT" sz="2000" dirty="0" smtClean="0"/>
              <a:t> –</a:t>
            </a:r>
            <a:r>
              <a:rPr lang="it-IT" sz="2000" dirty="0" err="1" smtClean="0"/>
              <a:t>Israel</a:t>
            </a:r>
            <a:r>
              <a:rPr lang="it-IT" sz="2000" dirty="0" smtClean="0"/>
              <a:t>–.</a:t>
            </a:r>
            <a:endParaRPr lang="it-IT" sz="2000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it-IT" sz="2000" dirty="0" smtClean="0"/>
              <a:t>Jacob es </a:t>
            </a:r>
            <a:r>
              <a:rPr lang="it-IT" sz="2000" dirty="0" err="1" smtClean="0"/>
              <a:t>muy</a:t>
            </a:r>
            <a:r>
              <a:rPr lang="it-IT" sz="2000" dirty="0" smtClean="0"/>
              <a:t> distinto a su </a:t>
            </a:r>
            <a:r>
              <a:rPr lang="it-IT" sz="2000" dirty="0" err="1" smtClean="0"/>
              <a:t>abuelo</a:t>
            </a:r>
            <a:r>
              <a:rPr lang="it-IT" sz="2000" dirty="0" smtClean="0"/>
              <a:t>. Su </a:t>
            </a:r>
            <a:r>
              <a:rPr lang="it-IT" sz="2000" dirty="0" err="1" smtClean="0"/>
              <a:t>vida</a:t>
            </a:r>
            <a:r>
              <a:rPr lang="it-IT" sz="2000" dirty="0" smtClean="0"/>
              <a:t> no se </a:t>
            </a:r>
            <a:r>
              <a:rPr lang="it-IT" sz="2000" dirty="0" err="1" smtClean="0"/>
              <a:t>despliega</a:t>
            </a:r>
            <a:r>
              <a:rPr lang="it-IT" sz="2000" dirty="0" smtClean="0"/>
              <a:t> tanto en la </a:t>
            </a:r>
            <a:r>
              <a:rPr lang="it-IT" sz="2000" dirty="0" err="1" smtClean="0"/>
              <a:t>verticalidad</a:t>
            </a:r>
            <a:r>
              <a:rPr lang="it-IT" sz="2000" dirty="0" smtClean="0"/>
              <a:t> de la </a:t>
            </a:r>
            <a:r>
              <a:rPr lang="it-IT" sz="2000" dirty="0" err="1" smtClean="0"/>
              <a:t>relación</a:t>
            </a:r>
            <a:r>
              <a:rPr lang="it-IT" sz="2000" dirty="0" smtClean="0"/>
              <a:t> con </a:t>
            </a:r>
            <a:r>
              <a:rPr lang="it-IT" sz="2000" dirty="0" err="1" smtClean="0"/>
              <a:t>Dios</a:t>
            </a:r>
            <a:r>
              <a:rPr lang="it-IT" sz="2000" dirty="0" smtClean="0"/>
              <a:t>, </a:t>
            </a:r>
            <a:r>
              <a:rPr lang="it-IT" sz="2000" dirty="0" err="1" smtClean="0"/>
              <a:t>como</a:t>
            </a:r>
            <a:r>
              <a:rPr lang="it-IT" sz="2000" dirty="0" smtClean="0"/>
              <a:t> en la </a:t>
            </a:r>
            <a:r>
              <a:rPr lang="it-IT" sz="2000" dirty="0" err="1" smtClean="0"/>
              <a:t>horizontalidad</a:t>
            </a:r>
            <a:r>
              <a:rPr lang="it-IT" sz="2000" dirty="0" smtClean="0"/>
              <a:t> de la </a:t>
            </a:r>
            <a:r>
              <a:rPr lang="it-IT" sz="2000" dirty="0" err="1" smtClean="0"/>
              <a:t>relación</a:t>
            </a:r>
            <a:r>
              <a:rPr lang="it-IT" sz="2000" dirty="0" smtClean="0"/>
              <a:t> fraterna.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93056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83732" y="118535"/>
            <a:ext cx="6874935" cy="683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Esta </a:t>
            </a:r>
            <a:r>
              <a:rPr lang="it-IT" sz="2400" dirty="0" err="1" smtClean="0"/>
              <a:t>presentación</a:t>
            </a:r>
            <a:r>
              <a:rPr lang="it-IT" sz="2400" dirty="0" smtClean="0"/>
              <a:t> </a:t>
            </a:r>
            <a:r>
              <a:rPr lang="it-IT" sz="2400" dirty="0" err="1" smtClean="0"/>
              <a:t>puede</a:t>
            </a:r>
            <a:r>
              <a:rPr lang="it-IT" sz="2400" dirty="0" smtClean="0"/>
              <a:t> </a:t>
            </a:r>
            <a:r>
              <a:rPr lang="it-IT" sz="2400" dirty="0" err="1" smtClean="0"/>
              <a:t>descargarse</a:t>
            </a:r>
            <a:r>
              <a:rPr lang="it-IT" sz="2400" dirty="0" smtClean="0"/>
              <a:t> en:	</a:t>
            </a:r>
          </a:p>
          <a:p>
            <a:pPr algn="ctr"/>
            <a:r>
              <a:rPr lang="it-IT" sz="2400" dirty="0" err="1" smtClean="0">
                <a:solidFill>
                  <a:srgbClr val="FFFF00"/>
                </a:solidFill>
              </a:rPr>
              <a:t>www.acogerycompartir.org</a:t>
            </a:r>
            <a:r>
              <a:rPr lang="it-IT" sz="2400" dirty="0" smtClean="0">
                <a:solidFill>
                  <a:srgbClr val="FFFF00"/>
                </a:solidFill>
              </a:rPr>
              <a:t>/</a:t>
            </a:r>
            <a:r>
              <a:rPr lang="it-IT" sz="2400" dirty="0" err="1" smtClean="0">
                <a:solidFill>
                  <a:srgbClr val="FFFF00"/>
                </a:solidFill>
              </a:rPr>
              <a:t>Biblia</a:t>
            </a:r>
            <a:endParaRPr lang="it-IT" sz="2400" dirty="0" smtClean="0">
              <a:solidFill>
                <a:srgbClr val="FFFF00"/>
              </a:solidFill>
            </a:endParaRPr>
          </a:p>
          <a:p>
            <a:endParaRPr lang="it-IT" sz="2400" dirty="0" smtClean="0"/>
          </a:p>
          <a:p>
            <a:r>
              <a:rPr lang="it-IT" sz="2400" dirty="0" err="1" smtClean="0"/>
              <a:t>Próximo</a:t>
            </a:r>
            <a:r>
              <a:rPr lang="it-IT" sz="2400" dirty="0" smtClean="0"/>
              <a:t> tema: </a:t>
            </a:r>
            <a:r>
              <a:rPr lang="it-IT" sz="2400" dirty="0" smtClean="0">
                <a:solidFill>
                  <a:srgbClr val="FFFF00"/>
                </a:solidFill>
              </a:rPr>
              <a:t>Jacob, </a:t>
            </a:r>
            <a:r>
              <a:rPr lang="it-IT" sz="2400" dirty="0" err="1" smtClean="0">
                <a:solidFill>
                  <a:srgbClr val="FFFF00"/>
                </a:solidFill>
              </a:rPr>
              <a:t>el</a:t>
            </a:r>
            <a:r>
              <a:rPr lang="it-IT" sz="2400" dirty="0" smtClean="0">
                <a:solidFill>
                  <a:srgbClr val="FFFF00"/>
                </a:solidFill>
              </a:rPr>
              <a:t> padre de la </a:t>
            </a:r>
            <a:r>
              <a:rPr lang="it-IT" sz="2400" dirty="0" err="1" smtClean="0">
                <a:solidFill>
                  <a:srgbClr val="FFFF00"/>
                </a:solidFill>
              </a:rPr>
              <a:t>nación</a:t>
            </a:r>
            <a:endParaRPr lang="it-IT" sz="2400" dirty="0" smtClean="0">
              <a:solidFill>
                <a:srgbClr val="FFFF00"/>
              </a:solidFill>
            </a:endParaRPr>
          </a:p>
          <a:p>
            <a:endParaRPr lang="it-IT" sz="2400" dirty="0" smtClean="0"/>
          </a:p>
          <a:p>
            <a:r>
              <a:rPr lang="it-IT" sz="2400" dirty="0" err="1" smtClean="0"/>
              <a:t>Deberes</a:t>
            </a:r>
            <a:r>
              <a:rPr lang="it-IT" sz="2400" dirty="0" smtClean="0"/>
              <a:t>: </a:t>
            </a:r>
            <a:r>
              <a:rPr lang="it-IT" sz="2400" dirty="0" err="1" smtClean="0">
                <a:solidFill>
                  <a:srgbClr val="FFFF00"/>
                </a:solidFill>
              </a:rPr>
              <a:t>Leer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el</a:t>
            </a:r>
            <a:r>
              <a:rPr lang="it-IT" sz="2400" dirty="0" smtClean="0">
                <a:solidFill>
                  <a:srgbClr val="FFFF00"/>
                </a:solidFill>
              </a:rPr>
              <a:t> ciclo de </a:t>
            </a:r>
            <a:r>
              <a:rPr lang="it-IT" sz="2400" dirty="0" err="1" smtClean="0">
                <a:solidFill>
                  <a:srgbClr val="FFFF00"/>
                </a:solidFill>
              </a:rPr>
              <a:t>Abrahán</a:t>
            </a:r>
            <a:r>
              <a:rPr lang="it-IT" sz="2400" dirty="0" smtClean="0">
                <a:solidFill>
                  <a:srgbClr val="FFFF00"/>
                </a:solidFill>
              </a:rPr>
              <a:t>: </a:t>
            </a:r>
            <a:r>
              <a:rPr lang="it-IT" sz="2400" dirty="0" err="1" smtClean="0">
                <a:solidFill>
                  <a:srgbClr val="FFFF00"/>
                </a:solidFill>
              </a:rPr>
              <a:t>Gn</a:t>
            </a:r>
            <a:r>
              <a:rPr lang="it-IT" sz="2400" dirty="0" smtClean="0">
                <a:solidFill>
                  <a:srgbClr val="FFFF00"/>
                </a:solidFill>
              </a:rPr>
              <a:t> 12-26</a:t>
            </a:r>
          </a:p>
          <a:p>
            <a:endParaRPr lang="it-IT" sz="2400" dirty="0"/>
          </a:p>
          <a:p>
            <a:r>
              <a:rPr lang="it-IT" sz="2400" dirty="0" err="1" smtClean="0"/>
              <a:t>Preguntas</a:t>
            </a:r>
            <a:r>
              <a:rPr lang="it-IT" sz="2400" dirty="0" smtClean="0"/>
              <a:t> para la </a:t>
            </a:r>
            <a:r>
              <a:rPr lang="it-IT" sz="2400" dirty="0" err="1" smtClean="0"/>
              <a:t>reflexión</a:t>
            </a:r>
            <a:r>
              <a:rPr lang="it-IT" sz="2400" dirty="0" smtClean="0"/>
              <a:t>: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s-ES" sz="2400" dirty="0"/>
              <a:t>¿Cómo es tu relación personal con Dios?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s-ES" sz="2400" dirty="0" smtClean="0"/>
              <a:t>La </a:t>
            </a:r>
            <a:r>
              <a:rPr lang="es-ES" sz="2400" dirty="0"/>
              <a:t>fe viene de Dios, pero </a:t>
            </a:r>
            <a:r>
              <a:rPr lang="es-ES" sz="2400" dirty="0" smtClean="0"/>
              <a:t>nos llega </a:t>
            </a:r>
            <a:r>
              <a:rPr lang="es-ES" sz="2400" dirty="0"/>
              <a:t>a </a:t>
            </a:r>
            <a:r>
              <a:rPr lang="es-ES" sz="2400" dirty="0" smtClean="0"/>
              <a:t>través </a:t>
            </a:r>
            <a:r>
              <a:rPr lang="es-ES" sz="2400" dirty="0"/>
              <a:t>de </a:t>
            </a:r>
            <a:r>
              <a:rPr lang="es-ES" sz="2400" dirty="0" smtClean="0"/>
              <a:t>testigos. </a:t>
            </a:r>
            <a:r>
              <a:rPr lang="es-ES" sz="2400" dirty="0"/>
              <a:t>¿Gracias a qué personas eres </a:t>
            </a:r>
            <a:r>
              <a:rPr lang="es-ES" sz="2400" dirty="0" smtClean="0"/>
              <a:t>creyente</a:t>
            </a:r>
            <a:r>
              <a:rPr lang="es-ES" sz="2400" dirty="0"/>
              <a:t>? </a:t>
            </a:r>
            <a:endParaRPr lang="es-ES" sz="2400" dirty="0" smtClean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s-ES" sz="2400" dirty="0" smtClean="0"/>
              <a:t>Dios bendijo a </a:t>
            </a:r>
            <a:r>
              <a:rPr lang="es-ES" sz="2400" dirty="0"/>
              <a:t>Abrahán </a:t>
            </a:r>
            <a:r>
              <a:rPr lang="es-ES" sz="2400" dirty="0" smtClean="0"/>
              <a:t>en </a:t>
            </a:r>
            <a:r>
              <a:rPr lang="es-ES" sz="2400" dirty="0"/>
              <a:t>aquello que era su </a:t>
            </a:r>
            <a:r>
              <a:rPr lang="es-ES" sz="2400" dirty="0" smtClean="0"/>
              <a:t>carencia: su esterilidad. </a:t>
            </a:r>
            <a:r>
              <a:rPr lang="es-ES" sz="2400" dirty="0"/>
              <a:t>¿Cuáles son mis frustraciones y cuáles son mis esperanzas? ¿Cómo me visita </a:t>
            </a:r>
            <a:r>
              <a:rPr lang="es-ES" sz="2400" dirty="0" smtClean="0"/>
              <a:t>en ellas Dios ?</a:t>
            </a:r>
            <a:endParaRPr lang="es-ES" sz="2400" dirty="0"/>
          </a:p>
          <a:p>
            <a:endParaRPr lang="it-IT" sz="2400" dirty="0" smtClean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5415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10-23 a las 10.33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26"/>
            <a:ext cx="9144000" cy="563817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uadroTexto 2"/>
          <p:cNvSpPr txBox="1"/>
          <p:nvPr/>
        </p:nvSpPr>
        <p:spPr>
          <a:xfrm>
            <a:off x="6446257" y="5527513"/>
            <a:ext cx="70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Ur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21835" y="811200"/>
            <a:ext cx="96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Jarán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9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10-23 a las 10.35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12"/>
            <a:ext cx="9144000" cy="64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3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10-23 a las 10.35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88"/>
            <a:ext cx="9144000" cy="64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5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10-23 a las 10.41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88"/>
            <a:ext cx="9144000" cy="64022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99013" y="1471645"/>
            <a:ext cx="6396513" cy="37856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Yahveh dijo a Abram: «Vete de tu tierra, y de tu patria, y de la casa de tu padre, a la tierra que yo te mostraré. </a:t>
            </a:r>
            <a:r>
              <a:rPr lang="es-ES" sz="2400" dirty="0" smtClean="0"/>
              <a:t>De </a:t>
            </a:r>
            <a:r>
              <a:rPr lang="es-ES" sz="2400" dirty="0"/>
              <a:t>ti haré una nación grande y te bendeciré. Engrandeceré tu nombre; y sé tú una </a:t>
            </a:r>
            <a:r>
              <a:rPr lang="es-ES" sz="2400" dirty="0" smtClean="0"/>
              <a:t>bendición. Bendeciré </a:t>
            </a:r>
            <a:r>
              <a:rPr lang="es-ES" sz="2400" dirty="0"/>
              <a:t>a quienes te bendigan y maldeciré a quienes te maldigan. Por ti se bendecirán todos los linajes de la tierra.» </a:t>
            </a:r>
            <a:r>
              <a:rPr lang="es-ES" sz="2400" dirty="0" smtClean="0"/>
              <a:t>Marchó</a:t>
            </a:r>
            <a:r>
              <a:rPr lang="es-ES" sz="2400" dirty="0"/>
              <a:t>, pues, Abram, como se lo había dicho Yahveh, y con él marchó Lot. Tenía Abram 75 años cuando salió de </a:t>
            </a:r>
            <a:r>
              <a:rPr lang="es-ES" sz="2400" dirty="0" err="1" smtClean="0"/>
              <a:t>Jarán</a:t>
            </a:r>
            <a:r>
              <a:rPr lang="es-ES" sz="2400" dirty="0" smtClean="0"/>
              <a:t> (</a:t>
            </a:r>
            <a:r>
              <a:rPr lang="es-ES" sz="2400" dirty="0" err="1" smtClean="0"/>
              <a:t>Gn</a:t>
            </a:r>
            <a:r>
              <a:rPr lang="es-ES" sz="2400" dirty="0" smtClean="0"/>
              <a:t> 12,1-4).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54730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 esta </a:t>
            </a:r>
            <a:r>
              <a:rPr lang="it-IT" dirty="0" err="1" smtClean="0"/>
              <a:t>llamada</a:t>
            </a:r>
            <a:r>
              <a:rPr lang="it-IT" dirty="0" smtClean="0"/>
              <a:t> </a:t>
            </a:r>
            <a:r>
              <a:rPr lang="it-IT" dirty="0" err="1" smtClean="0"/>
              <a:t>empieza</a:t>
            </a:r>
            <a:r>
              <a:rPr lang="it-IT" dirty="0" smtClean="0"/>
              <a:t> </a:t>
            </a:r>
            <a:r>
              <a:rPr lang="it-IT" dirty="0" err="1" smtClean="0"/>
              <a:t>todo</a:t>
            </a:r>
            <a:endParaRPr lang="it-I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Hasta</a:t>
            </a:r>
            <a:r>
              <a:rPr lang="it-IT" dirty="0" smtClean="0"/>
              <a:t> </a:t>
            </a:r>
            <a:r>
              <a:rPr lang="it-IT" dirty="0" err="1" smtClean="0"/>
              <a:t>aquí</a:t>
            </a:r>
            <a:r>
              <a:rPr lang="it-IT" dirty="0" smtClean="0"/>
              <a:t> </a:t>
            </a:r>
            <a:r>
              <a:rPr lang="it-IT" dirty="0" err="1" smtClean="0"/>
              <a:t>Dios</a:t>
            </a:r>
            <a:r>
              <a:rPr lang="it-IT" dirty="0" smtClean="0"/>
              <a:t> se </a:t>
            </a:r>
            <a:r>
              <a:rPr lang="it-IT" dirty="0" err="1" smtClean="0"/>
              <a:t>había</a:t>
            </a:r>
            <a:r>
              <a:rPr lang="it-IT" dirty="0" smtClean="0"/>
              <a:t> </a:t>
            </a:r>
            <a:r>
              <a:rPr lang="it-IT" dirty="0" err="1" smtClean="0"/>
              <a:t>limitado</a:t>
            </a:r>
            <a:r>
              <a:rPr lang="it-IT" dirty="0" smtClean="0"/>
              <a:t> a </a:t>
            </a:r>
            <a:r>
              <a:rPr lang="it-IT" dirty="0" err="1" smtClean="0"/>
              <a:t>reaccionar</a:t>
            </a:r>
            <a:r>
              <a:rPr lang="it-IT" dirty="0" smtClean="0"/>
              <a:t> ante </a:t>
            </a:r>
            <a:r>
              <a:rPr lang="it-IT" dirty="0" err="1" smtClean="0"/>
              <a:t>las</a:t>
            </a:r>
            <a:r>
              <a:rPr lang="it-IT" dirty="0" smtClean="0"/>
              <a:t> </a:t>
            </a:r>
            <a:r>
              <a:rPr lang="it-IT" dirty="0" err="1" smtClean="0"/>
              <a:t>iniciativas</a:t>
            </a:r>
            <a:r>
              <a:rPr lang="it-IT" dirty="0" smtClean="0"/>
              <a:t> </a:t>
            </a:r>
            <a:r>
              <a:rPr lang="it-IT" dirty="0" err="1" smtClean="0"/>
              <a:t>malvadas</a:t>
            </a:r>
            <a:r>
              <a:rPr lang="it-IT" dirty="0" smtClean="0"/>
              <a:t> </a:t>
            </a:r>
            <a:r>
              <a:rPr lang="mr-IN" dirty="0" smtClean="0"/>
              <a:t>–</a:t>
            </a:r>
            <a:r>
              <a:rPr lang="it-IT" dirty="0" smtClean="0"/>
              <a:t>cada </a:t>
            </a:r>
            <a:r>
              <a:rPr lang="it-IT" dirty="0" err="1" smtClean="0"/>
              <a:t>vez</a:t>
            </a:r>
            <a:r>
              <a:rPr lang="it-IT" dirty="0" smtClean="0"/>
              <a:t> </a:t>
            </a:r>
            <a:r>
              <a:rPr lang="it-IT" dirty="0" err="1" smtClean="0"/>
              <a:t>más</a:t>
            </a:r>
            <a:r>
              <a:rPr lang="it-IT" dirty="0" smtClean="0"/>
              <a:t> </a:t>
            </a:r>
            <a:r>
              <a:rPr lang="it-IT" dirty="0" err="1" smtClean="0"/>
              <a:t>atrevidas</a:t>
            </a:r>
            <a:r>
              <a:rPr lang="it-IT" dirty="0" smtClean="0"/>
              <a:t>– del ser </a:t>
            </a:r>
            <a:r>
              <a:rPr lang="it-IT" dirty="0" err="1" smtClean="0"/>
              <a:t>humano</a:t>
            </a:r>
            <a:endParaRPr lang="it-IT" dirty="0" smtClean="0"/>
          </a:p>
          <a:p>
            <a:r>
              <a:rPr lang="it-IT" dirty="0" smtClean="0"/>
              <a:t>YHWH </a:t>
            </a:r>
            <a:r>
              <a:rPr lang="it-IT" dirty="0" err="1" smtClean="0"/>
              <a:t>retoma</a:t>
            </a:r>
            <a:r>
              <a:rPr lang="it-IT" dirty="0" smtClean="0"/>
              <a:t> la </a:t>
            </a:r>
            <a:r>
              <a:rPr lang="it-IT" dirty="0" err="1" smtClean="0"/>
              <a:t>iniciativa</a:t>
            </a:r>
            <a:r>
              <a:rPr lang="it-IT" dirty="0" smtClean="0"/>
              <a:t> e </a:t>
            </a:r>
            <a:r>
              <a:rPr lang="it-IT" dirty="0" err="1" smtClean="0"/>
              <a:t>inicia</a:t>
            </a:r>
            <a:r>
              <a:rPr lang="it-IT" dirty="0" smtClean="0"/>
              <a:t> la </a:t>
            </a:r>
            <a:r>
              <a:rPr lang="it-IT" dirty="0" err="1" smtClean="0">
                <a:solidFill>
                  <a:srgbClr val="FF0000"/>
                </a:solidFill>
              </a:rPr>
              <a:t>historia</a:t>
            </a:r>
            <a:r>
              <a:rPr lang="it-IT" dirty="0" smtClean="0">
                <a:solidFill>
                  <a:srgbClr val="FF0000"/>
                </a:solidFill>
              </a:rPr>
              <a:t> de la </a:t>
            </a:r>
            <a:r>
              <a:rPr lang="it-IT" dirty="0" err="1" smtClean="0">
                <a:solidFill>
                  <a:srgbClr val="FF0000"/>
                </a:solidFill>
              </a:rPr>
              <a:t>salvación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err="1" smtClean="0"/>
              <a:t>Hay</a:t>
            </a:r>
            <a:r>
              <a:rPr lang="it-IT" dirty="0" smtClean="0"/>
              <a:t> un cambio de </a:t>
            </a:r>
            <a:r>
              <a:rPr lang="it-IT" dirty="0" err="1" smtClean="0"/>
              <a:t>género</a:t>
            </a:r>
            <a:r>
              <a:rPr lang="it-IT" dirty="0" smtClean="0"/>
              <a:t> </a:t>
            </a:r>
            <a:r>
              <a:rPr lang="it-IT" dirty="0" err="1" smtClean="0"/>
              <a:t>literario</a:t>
            </a:r>
            <a:r>
              <a:rPr lang="it-IT" dirty="0" smtClean="0"/>
              <a:t>: de mito a </a:t>
            </a:r>
            <a:r>
              <a:rPr lang="it-IT" dirty="0" err="1" smtClean="0"/>
              <a:t>leyenda</a:t>
            </a:r>
            <a:r>
              <a:rPr lang="it-IT" dirty="0" smtClean="0"/>
              <a:t>: La </a:t>
            </a:r>
            <a:r>
              <a:rPr lang="it-IT" dirty="0" err="1" smtClean="0"/>
              <a:t>geografía</a:t>
            </a:r>
            <a:r>
              <a:rPr lang="it-IT" dirty="0" smtClean="0"/>
              <a:t> </a:t>
            </a:r>
            <a:r>
              <a:rPr lang="it-IT" dirty="0" err="1" smtClean="0"/>
              <a:t>que</a:t>
            </a:r>
            <a:r>
              <a:rPr lang="it-IT" dirty="0" smtClean="0"/>
              <a:t> </a:t>
            </a:r>
            <a:r>
              <a:rPr lang="it-IT" dirty="0" err="1" smtClean="0"/>
              <a:t>recorre</a:t>
            </a:r>
            <a:r>
              <a:rPr lang="it-IT" dirty="0" smtClean="0"/>
              <a:t> </a:t>
            </a:r>
            <a:r>
              <a:rPr lang="it-IT" dirty="0" err="1" smtClean="0"/>
              <a:t>Abrahán</a:t>
            </a:r>
            <a:r>
              <a:rPr lang="it-IT" dirty="0" smtClean="0"/>
              <a:t> </a:t>
            </a:r>
            <a:r>
              <a:rPr lang="it-IT" dirty="0" err="1" smtClean="0"/>
              <a:t>puede</a:t>
            </a:r>
            <a:r>
              <a:rPr lang="it-IT" dirty="0" smtClean="0"/>
              <a:t> </a:t>
            </a:r>
            <a:r>
              <a:rPr lang="it-IT" dirty="0" err="1" smtClean="0"/>
              <a:t>seguirse</a:t>
            </a:r>
            <a:r>
              <a:rPr lang="it-IT" dirty="0" smtClean="0"/>
              <a:t> </a:t>
            </a:r>
            <a:r>
              <a:rPr lang="it-IT" dirty="0" err="1" smtClean="0"/>
              <a:t>sobre</a:t>
            </a:r>
            <a:r>
              <a:rPr lang="it-IT" dirty="0" smtClean="0"/>
              <a:t> un </a:t>
            </a:r>
            <a:r>
              <a:rPr lang="it-IT" dirty="0" err="1" smtClean="0"/>
              <a:t>mapa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772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El</a:t>
            </a:r>
            <a:r>
              <a:rPr lang="it-IT" dirty="0" smtClean="0"/>
              <a:t> </a:t>
            </a:r>
            <a:r>
              <a:rPr lang="it-IT" dirty="0" err="1" smtClean="0"/>
              <a:t>escándalo</a:t>
            </a:r>
            <a:r>
              <a:rPr lang="it-IT" dirty="0" smtClean="0"/>
              <a:t> de la </a:t>
            </a:r>
            <a:r>
              <a:rPr lang="it-IT" dirty="0" err="1" smtClean="0"/>
              <a:t>particularidad</a:t>
            </a:r>
            <a:endParaRPr lang="it-IT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err="1" smtClean="0"/>
              <a:t>Dios</a:t>
            </a:r>
            <a:r>
              <a:rPr lang="it-IT" dirty="0" smtClean="0"/>
              <a:t> </a:t>
            </a:r>
            <a:r>
              <a:rPr lang="it-IT" dirty="0" err="1" smtClean="0"/>
              <a:t>inicia</a:t>
            </a:r>
            <a:r>
              <a:rPr lang="it-IT" dirty="0" smtClean="0"/>
              <a:t> su </a:t>
            </a:r>
            <a:r>
              <a:rPr lang="it-IT" dirty="0" err="1" smtClean="0"/>
              <a:t>plan</a:t>
            </a:r>
            <a:r>
              <a:rPr lang="it-IT" dirty="0" smtClean="0"/>
              <a:t> contra </a:t>
            </a:r>
            <a:r>
              <a:rPr lang="it-IT" dirty="0" err="1" smtClean="0"/>
              <a:t>el</a:t>
            </a:r>
            <a:r>
              <a:rPr lang="it-IT" dirty="0" smtClean="0"/>
              <a:t> mal </a:t>
            </a:r>
            <a:r>
              <a:rPr lang="it-IT" dirty="0" err="1" smtClean="0"/>
              <a:t>haciéndose</a:t>
            </a:r>
            <a:r>
              <a:rPr lang="it-IT" dirty="0" smtClean="0"/>
              <a:t> </a:t>
            </a:r>
            <a:r>
              <a:rPr lang="it-IT" dirty="0" err="1" smtClean="0"/>
              <a:t>amigo</a:t>
            </a:r>
            <a:r>
              <a:rPr lang="it-IT" dirty="0" smtClean="0"/>
              <a:t> de un </a:t>
            </a:r>
            <a:r>
              <a:rPr lang="it-IT" dirty="0" err="1" smtClean="0"/>
              <a:t>hombre</a:t>
            </a:r>
            <a:r>
              <a:rPr lang="it-IT" dirty="0" smtClean="0"/>
              <a:t> </a:t>
            </a:r>
            <a:r>
              <a:rPr lang="mr-IN" dirty="0" smtClean="0"/>
              <a:t>–</a:t>
            </a:r>
            <a:r>
              <a:rPr lang="it-IT" dirty="0" err="1" smtClean="0"/>
              <a:t>Abrahán</a:t>
            </a:r>
            <a:r>
              <a:rPr lang="it-IT" dirty="0" smtClean="0"/>
              <a:t>– y su </a:t>
            </a:r>
            <a:r>
              <a:rPr lang="it-IT" dirty="0" err="1" smtClean="0"/>
              <a:t>familia</a:t>
            </a:r>
            <a:endParaRPr lang="it-IT" dirty="0" smtClean="0"/>
          </a:p>
          <a:p>
            <a:r>
              <a:rPr lang="it-IT" dirty="0" smtClean="0"/>
              <a:t>¿Por </a:t>
            </a:r>
            <a:r>
              <a:rPr lang="it-IT" dirty="0" err="1" smtClean="0"/>
              <a:t>qué</a:t>
            </a:r>
            <a:r>
              <a:rPr lang="it-IT" dirty="0" smtClean="0"/>
              <a:t> esta </a:t>
            </a:r>
            <a:r>
              <a:rPr lang="it-IT" dirty="0" err="1" smtClean="0"/>
              <a:t>preferencia</a:t>
            </a:r>
            <a:r>
              <a:rPr lang="it-IT" dirty="0" smtClean="0"/>
              <a:t>? ¿No </a:t>
            </a:r>
            <a:r>
              <a:rPr lang="it-IT" dirty="0" err="1" smtClean="0"/>
              <a:t>debería</a:t>
            </a:r>
            <a:r>
              <a:rPr lang="it-IT" dirty="0" smtClean="0"/>
              <a:t> </a:t>
            </a:r>
            <a:r>
              <a:rPr lang="it-IT" dirty="0" err="1" smtClean="0"/>
              <a:t>Dios</a:t>
            </a:r>
            <a:r>
              <a:rPr lang="it-IT" dirty="0" smtClean="0"/>
              <a:t> ser equidistante de </a:t>
            </a:r>
            <a:r>
              <a:rPr lang="it-IT" dirty="0" err="1" smtClean="0"/>
              <a:t>todo</a:t>
            </a:r>
            <a:r>
              <a:rPr lang="it-IT" dirty="0" smtClean="0"/>
              <a:t> ser </a:t>
            </a:r>
            <a:r>
              <a:rPr lang="it-IT" dirty="0" err="1" smtClean="0"/>
              <a:t>humano</a:t>
            </a:r>
            <a:r>
              <a:rPr lang="it-IT" dirty="0" smtClean="0"/>
              <a:t>?</a:t>
            </a:r>
          </a:p>
          <a:p>
            <a:r>
              <a:rPr lang="it-IT" dirty="0" err="1" smtClean="0"/>
              <a:t>El</a:t>
            </a:r>
            <a:r>
              <a:rPr lang="it-IT" dirty="0" smtClean="0"/>
              <a:t> </a:t>
            </a:r>
            <a:r>
              <a:rPr lang="it-IT" dirty="0" err="1" smtClean="0"/>
              <a:t>plan</a:t>
            </a:r>
            <a:r>
              <a:rPr lang="it-IT" dirty="0" smtClean="0"/>
              <a:t> de </a:t>
            </a:r>
            <a:r>
              <a:rPr lang="it-IT" dirty="0" err="1" smtClean="0"/>
              <a:t>Dios</a:t>
            </a:r>
            <a:r>
              <a:rPr lang="it-IT" dirty="0" smtClean="0"/>
              <a:t> </a:t>
            </a:r>
            <a:r>
              <a:rPr lang="it-IT" dirty="0" err="1" smtClean="0"/>
              <a:t>sobre</a:t>
            </a:r>
            <a:r>
              <a:rPr lang="it-IT" dirty="0" smtClean="0"/>
              <a:t> la </a:t>
            </a:r>
            <a:r>
              <a:rPr lang="it-IT" dirty="0" err="1" smtClean="0"/>
              <a:t>humanidad</a:t>
            </a:r>
            <a:r>
              <a:rPr lang="it-IT" dirty="0" smtClean="0"/>
              <a:t> es </a:t>
            </a:r>
            <a:r>
              <a:rPr lang="it-IT" dirty="0" err="1" smtClean="0"/>
              <a:t>universal</a:t>
            </a:r>
            <a:r>
              <a:rPr lang="it-IT" dirty="0" smtClean="0"/>
              <a:t>, pero es ante </a:t>
            </a:r>
            <a:r>
              <a:rPr lang="it-IT" dirty="0" err="1" smtClean="0"/>
              <a:t>todo</a:t>
            </a:r>
            <a:r>
              <a:rPr lang="it-IT" dirty="0" smtClean="0"/>
              <a:t>, concreto</a:t>
            </a:r>
          </a:p>
          <a:p>
            <a:r>
              <a:rPr lang="it-IT" dirty="0" smtClean="0"/>
              <a:t>La </a:t>
            </a:r>
            <a:r>
              <a:rPr lang="it-IT" dirty="0" err="1" smtClean="0"/>
              <a:t>Biblia</a:t>
            </a:r>
            <a:r>
              <a:rPr lang="it-IT" dirty="0" smtClean="0"/>
              <a:t> no presenta una </a:t>
            </a:r>
            <a:r>
              <a:rPr lang="it-IT" dirty="0" err="1" smtClean="0"/>
              <a:t>teoría</a:t>
            </a:r>
            <a:r>
              <a:rPr lang="it-IT" dirty="0" smtClean="0"/>
              <a:t> </a:t>
            </a:r>
            <a:r>
              <a:rPr lang="it-IT" dirty="0" err="1" smtClean="0"/>
              <a:t>acerca</a:t>
            </a:r>
            <a:r>
              <a:rPr lang="it-IT" dirty="0" smtClean="0"/>
              <a:t> de </a:t>
            </a:r>
            <a:r>
              <a:rPr lang="it-IT" dirty="0" err="1" smtClean="0"/>
              <a:t>Dios</a:t>
            </a:r>
            <a:r>
              <a:rPr lang="it-IT" dirty="0" smtClean="0"/>
              <a:t>, narra la </a:t>
            </a:r>
            <a:r>
              <a:rPr lang="it-IT" dirty="0" err="1" smtClean="0"/>
              <a:t>particular</a:t>
            </a:r>
            <a:r>
              <a:rPr lang="it-IT" dirty="0" smtClean="0"/>
              <a:t> </a:t>
            </a:r>
            <a:r>
              <a:rPr lang="it-IT" dirty="0" err="1" smtClean="0"/>
              <a:t>historia</a:t>
            </a:r>
            <a:r>
              <a:rPr lang="it-IT" dirty="0" smtClean="0"/>
              <a:t> de </a:t>
            </a:r>
            <a:r>
              <a:rPr lang="it-IT" dirty="0" err="1" smtClean="0"/>
              <a:t>Dios</a:t>
            </a:r>
            <a:r>
              <a:rPr lang="it-IT" dirty="0" smtClean="0"/>
              <a:t> con </a:t>
            </a:r>
            <a:r>
              <a:rPr lang="it-IT" dirty="0" err="1" smtClean="0"/>
              <a:t>unos</a:t>
            </a:r>
            <a:r>
              <a:rPr lang="it-IT" dirty="0" smtClean="0"/>
              <a:t> </a:t>
            </a:r>
            <a:r>
              <a:rPr lang="it-IT" dirty="0" err="1" smtClean="0"/>
              <a:t>seres</a:t>
            </a:r>
            <a:r>
              <a:rPr lang="it-IT" dirty="0" smtClean="0"/>
              <a:t> </a:t>
            </a:r>
            <a:r>
              <a:rPr lang="it-IT" dirty="0" err="1" smtClean="0"/>
              <a:t>humanos</a:t>
            </a:r>
            <a:r>
              <a:rPr lang="it-IT" dirty="0" smtClean="0"/>
              <a:t> </a:t>
            </a:r>
            <a:r>
              <a:rPr lang="it-IT" dirty="0" err="1" smtClean="0"/>
              <a:t>concretos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601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Captura de pantalla 2018-10-23 a las 10.49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46" y="0"/>
            <a:ext cx="6086354" cy="6858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10663" y="255819"/>
            <a:ext cx="259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ángulo 13"/>
          <p:cNvSpPr/>
          <p:nvPr/>
        </p:nvSpPr>
        <p:spPr>
          <a:xfrm>
            <a:off x="100509" y="318133"/>
            <a:ext cx="2829217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Tomó </a:t>
            </a:r>
            <a:r>
              <a:rPr lang="es-ES" dirty="0"/>
              <a:t>Abram a Saray, su mujer, y a Lot, hijo de su hermano, con toda la hacienda que habían logrado, y el personal que habían adquirido en </a:t>
            </a:r>
            <a:r>
              <a:rPr lang="es-ES" dirty="0" err="1"/>
              <a:t>Jarán</a:t>
            </a:r>
            <a:r>
              <a:rPr lang="es-ES" dirty="0"/>
              <a:t>, y salieron para dirigirse a Canaán. Llegaron a Canaán, </a:t>
            </a:r>
            <a:r>
              <a:rPr lang="es-ES" dirty="0" smtClean="0"/>
              <a:t>y </a:t>
            </a:r>
            <a:r>
              <a:rPr lang="es-ES" dirty="0"/>
              <a:t>Abram atravesó el país hasta el lugar sagrado de </a:t>
            </a:r>
            <a:r>
              <a:rPr lang="es-ES" dirty="0" err="1"/>
              <a:t>Siquem</a:t>
            </a:r>
            <a:r>
              <a:rPr lang="es-ES" dirty="0"/>
              <a:t>, hasta la encina de Moré. Por entonces estaban los cananeos en el </a:t>
            </a:r>
            <a:r>
              <a:rPr lang="es-ES" dirty="0" smtClean="0"/>
              <a:t>país. </a:t>
            </a:r>
            <a:r>
              <a:rPr lang="es-ES" dirty="0"/>
              <a:t>Yahveh se apareció a Abram y le dijo: «A tu descendencia he de dar esta tierra.» Entonces él edificó allí un altar a Yahveh que se le había </a:t>
            </a:r>
            <a:r>
              <a:rPr lang="es-ES" dirty="0" smtClean="0"/>
              <a:t>aparecido (</a:t>
            </a:r>
            <a:r>
              <a:rPr lang="es-ES" dirty="0" err="1" smtClean="0"/>
              <a:t>Gn</a:t>
            </a:r>
            <a:r>
              <a:rPr lang="es-ES" dirty="0" smtClean="0"/>
              <a:t> 12,5-6)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258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g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Negro .thmx</Template>
  <TotalTime>247</TotalTime>
  <Words>1956</Words>
  <Application>Microsoft Macintosh PowerPoint</Application>
  <PresentationFormat>Presentación en pantalla (4:3)</PresentationFormat>
  <Paragraphs>70</Paragraphs>
  <Slides>28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Negro</vt:lpstr>
      <vt:lpstr>Abrahán  el primer creyente  Gn 12-26</vt:lpstr>
      <vt:lpstr>La familia de Abrahán</vt:lpstr>
      <vt:lpstr>Presentación de PowerPoint</vt:lpstr>
      <vt:lpstr>Presentación de PowerPoint</vt:lpstr>
      <vt:lpstr>Presentación de PowerPoint</vt:lpstr>
      <vt:lpstr>Presentación de PowerPoint</vt:lpstr>
      <vt:lpstr>Con esta llamada empieza todo</vt:lpstr>
      <vt:lpstr>El escándalo de la particularidad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Alianza</vt:lpstr>
      <vt:lpstr>El signo de la Alianza: la circuncisión</vt:lpstr>
      <vt:lpstr>Una nueva identidad</vt:lpstr>
      <vt:lpstr>Presentación de PowerPoint</vt:lpstr>
      <vt:lpstr>El encuentro en Mambré</vt:lpstr>
      <vt:lpstr>Presentación de PowerPoint</vt:lpstr>
      <vt:lpstr>Presentación de PowerPoint</vt:lpstr>
      <vt:lpstr>Las hijas de Lot</vt:lpstr>
      <vt:lpstr>Isaac</vt:lpstr>
      <vt:lpstr>La Akedáh</vt:lpstr>
      <vt:lpstr>Presentación de PowerPoint</vt:lpstr>
      <vt:lpstr>Un texto que ha dado que hablar</vt:lpstr>
      <vt:lpstr>Presentación de PowerPoint</vt:lpstr>
      <vt:lpstr>Presentación de PowerPoint</vt:lpstr>
    </vt:vector>
  </TitlesOfParts>
  <Company>Misioneros Redentoristas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Abrahán:  el primer creyente</dc:title>
  <dc:creator>Alberto de Mingo Kamiuouchi</dc:creator>
  <cp:lastModifiedBy>Alberto de Mingo Kamiuouchi</cp:lastModifiedBy>
  <cp:revision>24</cp:revision>
  <dcterms:created xsi:type="dcterms:W3CDTF">2018-10-23T08:26:06Z</dcterms:created>
  <dcterms:modified xsi:type="dcterms:W3CDTF">2018-10-27T08:55:14Z</dcterms:modified>
</cp:coreProperties>
</file>