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97" r:id="rId2"/>
    <p:sldId id="296" r:id="rId3"/>
    <p:sldId id="256" r:id="rId4"/>
    <p:sldId id="270" r:id="rId5"/>
    <p:sldId id="257" r:id="rId6"/>
    <p:sldId id="258" r:id="rId7"/>
    <p:sldId id="260" r:id="rId8"/>
    <p:sldId id="266" r:id="rId9"/>
    <p:sldId id="261" r:id="rId10"/>
    <p:sldId id="263" r:id="rId11"/>
    <p:sldId id="262" r:id="rId12"/>
    <p:sldId id="265" r:id="rId13"/>
    <p:sldId id="264" r:id="rId14"/>
    <p:sldId id="269" r:id="rId15"/>
    <p:sldId id="267" r:id="rId16"/>
    <p:sldId id="268" r:id="rId17"/>
    <p:sldId id="271" r:id="rId18"/>
    <p:sldId id="272" r:id="rId19"/>
    <p:sldId id="273" r:id="rId20"/>
    <p:sldId id="274" r:id="rId21"/>
    <p:sldId id="279" r:id="rId22"/>
    <p:sldId id="275" r:id="rId23"/>
    <p:sldId id="276" r:id="rId24"/>
    <p:sldId id="290" r:id="rId25"/>
    <p:sldId id="292" r:id="rId26"/>
    <p:sldId id="289" r:id="rId27"/>
    <p:sldId id="278" r:id="rId28"/>
    <p:sldId id="277" r:id="rId29"/>
    <p:sldId id="286" r:id="rId30"/>
    <p:sldId id="291" r:id="rId31"/>
    <p:sldId id="280" r:id="rId32"/>
    <p:sldId id="287" r:id="rId33"/>
    <p:sldId id="282" r:id="rId34"/>
    <p:sldId id="293" r:id="rId35"/>
    <p:sldId id="294" r:id="rId36"/>
    <p:sldId id="283" r:id="rId37"/>
    <p:sldId id="284" r:id="rId38"/>
    <p:sldId id="285" r:id="rId39"/>
    <p:sldId id="295" r:id="rId40"/>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67">
          <p15:clr>
            <a:srgbClr val="A4A3A4"/>
          </p15:clr>
        </p15:guide>
        <p15:guide id="2" pos="34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0F0F"/>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showGuides="1">
      <p:cViewPr varScale="1">
        <p:scale>
          <a:sx n="124" d="100"/>
          <a:sy n="124" d="100"/>
        </p:scale>
        <p:origin x="1824" y="168"/>
      </p:cViewPr>
      <p:guideLst>
        <p:guide orient="horz" pos="2367"/>
        <p:guide pos="340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a:t>Clic para editar título</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n-US"/>
          </a:p>
        </p:txBody>
      </p:sp>
      <p:sp>
        <p:nvSpPr>
          <p:cNvPr id="4" name="Date Placeholder 3"/>
          <p:cNvSpPr>
            <a:spLocks noGrp="1"/>
          </p:cNvSpPr>
          <p:nvPr>
            <p:ph type="dt" sz="half" idx="10"/>
          </p:nvPr>
        </p:nvSpPr>
        <p:spPr/>
        <p:txBody>
          <a:bodyPr/>
          <a:lstStyle/>
          <a:p>
            <a:fld id="{2C4C6B74-BA5D-FD45-BFA9-D7C7A302A27C}" type="datetimeFigureOut">
              <a:rPr lang="es-ES" smtClean="0"/>
              <a:t>10/11/18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A16E78B-C745-3846-B592-4320531D0F97}" type="slidenum">
              <a:rPr lang="it-IT" smtClean="0"/>
              <a:t>‹Nº›</a:t>
            </a:fld>
            <a:endParaRPr lang="it-IT"/>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10"/>
          </p:nvPr>
        </p:nvSpPr>
        <p:spPr/>
        <p:txBody>
          <a:bodyPr/>
          <a:lstStyle/>
          <a:p>
            <a:fld id="{2C4C6B74-BA5D-FD45-BFA9-D7C7A302A27C}" type="datetimeFigureOut">
              <a:rPr lang="es-ES" smtClean="0"/>
              <a:t>10/11/18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A16E78B-C745-3846-B592-4320531D0F97}" type="slidenum">
              <a:rPr lang="it-IT" smtClean="0"/>
              <a:t>‹Nº›</a:t>
            </a:fld>
            <a:endParaRPr lang="it-IT"/>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a:t>Clic para editar título</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10"/>
          </p:nvPr>
        </p:nvSpPr>
        <p:spPr/>
        <p:txBody>
          <a:bodyPr/>
          <a:lstStyle/>
          <a:p>
            <a:fld id="{2C4C6B74-BA5D-FD45-BFA9-D7C7A302A27C}" type="datetimeFigureOut">
              <a:rPr lang="es-ES" smtClean="0"/>
              <a:t>10/11/18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A16E78B-C745-3846-B592-4320531D0F97}" type="slidenum">
              <a:rPr lang="it-IT" smtClean="0"/>
              <a:t>‹Nº›</a:t>
            </a:fld>
            <a:endParaRPr lang="it-IT"/>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3" name="Content Placeholder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10"/>
          </p:nvPr>
        </p:nvSpPr>
        <p:spPr/>
        <p:txBody>
          <a:bodyPr/>
          <a:lstStyle/>
          <a:p>
            <a:fld id="{2C4C6B74-BA5D-FD45-BFA9-D7C7A302A27C}" type="datetimeFigureOut">
              <a:rPr lang="es-ES" smtClean="0"/>
              <a:t>10/11/18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A16E78B-C745-3846-B592-4320531D0F97}" type="slidenum">
              <a:rPr lang="it-IT" smtClean="0"/>
              <a:t>‹Nº›</a:t>
            </a:fld>
            <a:endParaRPr lang="it-IT"/>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p:txBody>
          <a:bodyPr/>
          <a:lstStyle/>
          <a:p>
            <a:fld id="{2C4C6B74-BA5D-FD45-BFA9-D7C7A302A27C}" type="datetimeFigureOut">
              <a:rPr lang="es-ES" smtClean="0"/>
              <a:t>10/11/18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A16E78B-C745-3846-B592-4320531D0F97}" type="slidenum">
              <a:rPr lang="it-IT" smtClean="0"/>
              <a:t>‹Nº›</a:t>
            </a:fld>
            <a:endParaRPr lang="it-IT"/>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Date Placeholder 4"/>
          <p:cNvSpPr>
            <a:spLocks noGrp="1"/>
          </p:cNvSpPr>
          <p:nvPr>
            <p:ph type="dt" sz="half" idx="10"/>
          </p:nvPr>
        </p:nvSpPr>
        <p:spPr/>
        <p:txBody>
          <a:bodyPr/>
          <a:lstStyle/>
          <a:p>
            <a:fld id="{2C4C6B74-BA5D-FD45-BFA9-D7C7A302A27C}" type="datetimeFigureOut">
              <a:rPr lang="es-ES" smtClean="0"/>
              <a:t>10/11/18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A16E78B-C745-3846-B592-4320531D0F97}" type="slidenum">
              <a:rPr lang="it-IT" smtClean="0"/>
              <a:t>‹Nº›</a:t>
            </a:fld>
            <a:endParaRPr lang="it-IT"/>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Clic para editar título</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Date Placeholder 6"/>
          <p:cNvSpPr>
            <a:spLocks noGrp="1"/>
          </p:cNvSpPr>
          <p:nvPr>
            <p:ph type="dt" sz="half" idx="10"/>
          </p:nvPr>
        </p:nvSpPr>
        <p:spPr/>
        <p:txBody>
          <a:bodyPr/>
          <a:lstStyle/>
          <a:p>
            <a:fld id="{2C4C6B74-BA5D-FD45-BFA9-D7C7A302A27C}" type="datetimeFigureOut">
              <a:rPr lang="es-ES" smtClean="0"/>
              <a:t>10/11/18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CA16E78B-C745-3846-B592-4320531D0F97}" type="slidenum">
              <a:rPr lang="it-IT" smtClean="0"/>
              <a:t>‹Nº›</a:t>
            </a:fld>
            <a:endParaRPr lang="it-IT"/>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a:p>
        </p:txBody>
      </p:sp>
      <p:sp>
        <p:nvSpPr>
          <p:cNvPr id="3" name="Date Placeholder 2"/>
          <p:cNvSpPr>
            <a:spLocks noGrp="1"/>
          </p:cNvSpPr>
          <p:nvPr>
            <p:ph type="dt" sz="half" idx="10"/>
          </p:nvPr>
        </p:nvSpPr>
        <p:spPr/>
        <p:txBody>
          <a:bodyPr/>
          <a:lstStyle/>
          <a:p>
            <a:fld id="{2C4C6B74-BA5D-FD45-BFA9-D7C7A302A27C}" type="datetimeFigureOut">
              <a:rPr lang="es-ES" smtClean="0"/>
              <a:t>10/11/18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A16E78B-C745-3846-B592-4320531D0F97}" type="slidenum">
              <a:rPr lang="it-IT" smtClean="0"/>
              <a:t>‹Nº›</a:t>
            </a:fld>
            <a:endParaRPr lang="it-IT"/>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4C6B74-BA5D-FD45-BFA9-D7C7A302A27C}" type="datetimeFigureOut">
              <a:rPr lang="es-ES" smtClean="0"/>
              <a:t>10/11/18</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CA16E78B-C745-3846-B592-4320531D0F97}" type="slidenum">
              <a:rPr lang="it-IT" smtClean="0"/>
              <a:t>‹Nº›</a:t>
            </a:fld>
            <a:endParaRPr lang="it-IT"/>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2C4C6B74-BA5D-FD45-BFA9-D7C7A302A27C}" type="datetimeFigureOut">
              <a:rPr lang="es-ES" smtClean="0"/>
              <a:t>10/11/18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A16E78B-C745-3846-B592-4320531D0F97}" type="slidenum">
              <a:rPr lang="it-IT" smtClean="0"/>
              <a:t>‹Nº›</a:t>
            </a:fld>
            <a:endParaRPr lang="it-IT"/>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2C4C6B74-BA5D-FD45-BFA9-D7C7A302A27C}" type="datetimeFigureOut">
              <a:rPr lang="es-ES" smtClean="0"/>
              <a:t>10/11/18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A16E78B-C745-3846-B592-4320531D0F97}" type="slidenum">
              <a:rPr lang="it-IT" smtClean="0"/>
              <a:t>‹Nº›</a:t>
            </a:fld>
            <a:endParaRPr lang="it-IT"/>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a:t>Clic para editar título</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4C6B74-BA5D-FD45-BFA9-D7C7A302A27C}" type="datetimeFigureOut">
              <a:rPr lang="es-ES" smtClean="0"/>
              <a:t>10/11/18</a:t>
            </a:fld>
            <a:endParaRPr lang="it-I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6E78B-C745-3846-B592-4320531D0F97}" type="slidenum">
              <a:rPr lang="it-IT" smtClean="0"/>
              <a:t>‹Nº›</a:t>
            </a:fld>
            <a:endParaRPr lang="it-IT"/>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it-IT" dirty="0" err="1"/>
              <a:t>Éxodo</a:t>
            </a:r>
            <a:r>
              <a:rPr lang="it-IT" dirty="0"/>
              <a:t>, </a:t>
            </a:r>
            <a:r>
              <a:rPr lang="it-IT" dirty="0" err="1"/>
              <a:t>Levítico</a:t>
            </a:r>
            <a:r>
              <a:rPr lang="it-IT" dirty="0"/>
              <a:t>, </a:t>
            </a:r>
            <a:br>
              <a:rPr lang="it-IT" dirty="0"/>
            </a:br>
            <a:r>
              <a:rPr lang="it-IT" dirty="0" err="1"/>
              <a:t>Números</a:t>
            </a:r>
            <a:r>
              <a:rPr lang="it-IT" dirty="0"/>
              <a:t> y Deuteronomio</a:t>
            </a:r>
          </a:p>
        </p:txBody>
      </p:sp>
      <p:pic>
        <p:nvPicPr>
          <p:cNvPr id="4" name="Marcador de contenido 3" descr="torah1.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457200" y="1833026"/>
            <a:ext cx="8229600" cy="4525963"/>
          </a:xfrm>
        </p:spPr>
      </p:pic>
    </p:spTree>
    <p:extLst>
      <p:ext uri="{BB962C8B-B14F-4D97-AF65-F5344CB8AC3E}">
        <p14:creationId xmlns:p14="http://schemas.microsoft.com/office/powerpoint/2010/main" val="4277095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it-IT" dirty="0"/>
              <a:t>La </a:t>
            </a:r>
            <a:r>
              <a:rPr lang="it-IT" dirty="0" err="1"/>
              <a:t>vocación</a:t>
            </a:r>
            <a:endParaRPr lang="it-IT" dirty="0"/>
          </a:p>
        </p:txBody>
      </p:sp>
      <p:sp>
        <p:nvSpPr>
          <p:cNvPr id="3" name="Marcador de contenido 2"/>
          <p:cNvSpPr>
            <a:spLocks noGrp="1"/>
          </p:cNvSpPr>
          <p:nvPr>
            <p:ph sz="half" idx="1"/>
          </p:nvPr>
        </p:nvSpPr>
        <p:spPr/>
        <p:txBody>
          <a:bodyPr>
            <a:normAutofit/>
          </a:bodyPr>
          <a:lstStyle/>
          <a:p>
            <a:pPr marL="0" indent="0" algn="r">
              <a:buNone/>
            </a:pPr>
            <a:r>
              <a:rPr lang="es-ES" sz="3600" dirty="0" err="1"/>
              <a:t>וַי</a:t>
            </a:r>
            <a:r>
              <a:rPr lang="es-ES" sz="3600" dirty="0"/>
              <a:t>ַּ</a:t>
            </a:r>
            <a:r>
              <a:rPr lang="es-ES" sz="3600" dirty="0" err="1"/>
              <a:t>רְא</a:t>
            </a:r>
            <a:r>
              <a:rPr lang="es-ES" sz="3600" dirty="0"/>
              <a:t> </a:t>
            </a:r>
            <a:r>
              <a:rPr lang="es-ES" sz="3600" dirty="0" err="1"/>
              <a:t>יְהוָה</a:t>
            </a:r>
            <a:r>
              <a:rPr lang="es-ES" sz="3600" dirty="0"/>
              <a:t> </a:t>
            </a:r>
          </a:p>
          <a:p>
            <a:pPr marL="0" indent="0" algn="r">
              <a:buNone/>
            </a:pPr>
            <a:r>
              <a:rPr lang="es-ES" sz="3600" dirty="0" err="1"/>
              <a:t>כ</a:t>
            </a:r>
            <a:r>
              <a:rPr lang="es-ES" sz="3600" dirty="0"/>
              <a:t>ִּ</a:t>
            </a:r>
            <a:r>
              <a:rPr lang="es-ES" sz="3600" dirty="0" err="1"/>
              <a:t>י</a:t>
            </a:r>
            <a:r>
              <a:rPr lang="es-ES" sz="3600" dirty="0"/>
              <a:t> </a:t>
            </a:r>
            <a:r>
              <a:rPr lang="es-ES" sz="3600" dirty="0" err="1"/>
              <a:t>סָר</a:t>
            </a:r>
            <a:r>
              <a:rPr lang="es-ES" sz="3600" dirty="0"/>
              <a:t> </a:t>
            </a:r>
            <a:r>
              <a:rPr lang="es-ES" sz="3600" dirty="0" err="1"/>
              <a:t>לִרְאוֹת</a:t>
            </a:r>
            <a:endParaRPr lang="es-ES" sz="3600" dirty="0"/>
          </a:p>
          <a:p>
            <a:pPr marL="0" indent="0" algn="r">
              <a:buNone/>
            </a:pPr>
            <a:r>
              <a:rPr lang="es-ES" sz="3600" dirty="0"/>
              <a:t> </a:t>
            </a:r>
            <a:r>
              <a:rPr lang="es-ES" sz="3600" dirty="0" err="1"/>
              <a:t>וַי</a:t>
            </a:r>
            <a:r>
              <a:rPr lang="es-ES" sz="3600" dirty="0"/>
              <a:t>ִּ</a:t>
            </a:r>
            <a:r>
              <a:rPr lang="es-ES" sz="3600" dirty="0" err="1"/>
              <a:t>קְרָא</a:t>
            </a:r>
            <a:r>
              <a:rPr lang="es-ES" sz="3600" dirty="0"/>
              <a:t> </a:t>
            </a:r>
            <a:r>
              <a:rPr lang="es-ES" sz="3600" dirty="0" err="1"/>
              <a:t>אֵלָיו</a:t>
            </a:r>
            <a:r>
              <a:rPr lang="es-ES" sz="3600" dirty="0"/>
              <a:t> </a:t>
            </a:r>
            <a:r>
              <a:rPr lang="es-ES" sz="3600" dirty="0" err="1"/>
              <a:t>אֱלֹהִים</a:t>
            </a:r>
            <a:r>
              <a:rPr lang="es-ES" sz="3600" dirty="0"/>
              <a:t> </a:t>
            </a:r>
            <a:r>
              <a:rPr lang="es-ES" sz="3600" dirty="0" err="1"/>
              <a:t>מִתּוֹך</a:t>
            </a:r>
            <a:r>
              <a:rPr lang="es-ES" sz="3600" dirty="0"/>
              <a:t>ְ </a:t>
            </a:r>
            <a:r>
              <a:rPr lang="es-ES" sz="3600" dirty="0" err="1"/>
              <a:t>הַס</a:t>
            </a:r>
            <a:r>
              <a:rPr lang="es-ES" sz="3600" dirty="0"/>
              <a:t>ְּ</a:t>
            </a:r>
            <a:r>
              <a:rPr lang="es-ES" sz="3600" dirty="0" err="1"/>
              <a:t>נֶה</a:t>
            </a:r>
            <a:endParaRPr lang="es-ES" sz="3600" dirty="0"/>
          </a:p>
          <a:p>
            <a:pPr marL="0" indent="0" algn="r">
              <a:buNone/>
            </a:pPr>
            <a:r>
              <a:rPr lang="es-ES" sz="3600" dirty="0"/>
              <a:t> </a:t>
            </a:r>
            <a:r>
              <a:rPr lang="es-ES" sz="3600" dirty="0" err="1"/>
              <a:t>וַי</a:t>
            </a:r>
            <a:r>
              <a:rPr lang="es-ES" sz="3600" dirty="0"/>
              <a:t>ֹּ</a:t>
            </a:r>
            <a:r>
              <a:rPr lang="es-ES" sz="3600" dirty="0" err="1"/>
              <a:t>אמֶר</a:t>
            </a:r>
            <a:r>
              <a:rPr lang="es-ES" sz="3600" dirty="0"/>
              <a:t> </a:t>
            </a:r>
            <a:r>
              <a:rPr lang="es-ES" sz="3600" dirty="0" err="1"/>
              <a:t>מֹש</a:t>
            </a:r>
            <a:r>
              <a:rPr lang="es-ES" sz="3600" dirty="0"/>
              <a:t>ֶׁ</a:t>
            </a:r>
            <a:r>
              <a:rPr lang="es-ES" sz="3600" dirty="0" err="1"/>
              <a:t>ה</a:t>
            </a:r>
            <a:r>
              <a:rPr lang="es-ES" sz="3600" dirty="0"/>
              <a:t> </a:t>
            </a:r>
            <a:r>
              <a:rPr lang="es-ES" sz="3600" dirty="0" err="1"/>
              <a:t>מֹש</a:t>
            </a:r>
            <a:r>
              <a:rPr lang="es-ES" sz="3600" dirty="0"/>
              <a:t>ֶׁ</a:t>
            </a:r>
            <a:r>
              <a:rPr lang="es-ES" sz="3600" dirty="0" err="1"/>
              <a:t>ה</a:t>
            </a:r>
            <a:endParaRPr lang="es-ES" sz="3600" dirty="0"/>
          </a:p>
          <a:p>
            <a:pPr marL="0" indent="0" algn="r">
              <a:buNone/>
            </a:pPr>
            <a:r>
              <a:rPr lang="es-ES" sz="3600" dirty="0" err="1"/>
              <a:t>וַי</a:t>
            </a:r>
            <a:r>
              <a:rPr lang="es-ES" sz="3600" dirty="0"/>
              <a:t>ֹּ</a:t>
            </a:r>
            <a:r>
              <a:rPr lang="es-ES" sz="3600" dirty="0" err="1"/>
              <a:t>אמֶר</a:t>
            </a:r>
            <a:r>
              <a:rPr lang="es-ES" sz="3600" dirty="0"/>
              <a:t> </a:t>
            </a:r>
            <a:r>
              <a:rPr lang="es-ES" sz="3600" dirty="0" err="1"/>
              <a:t>הִנ</a:t>
            </a:r>
            <a:r>
              <a:rPr lang="es-ES" sz="3600" dirty="0"/>
              <a:t>ֵּ</a:t>
            </a:r>
            <a:r>
              <a:rPr lang="es-ES" sz="3600" dirty="0" err="1"/>
              <a:t>נִי</a:t>
            </a:r>
            <a:r>
              <a:rPr lang="es-ES" sz="3600" dirty="0"/>
              <a:t> </a:t>
            </a:r>
            <a:endParaRPr lang="it-IT" sz="3600" dirty="0"/>
          </a:p>
          <a:p>
            <a:pPr marL="0" indent="0" algn="r">
              <a:buNone/>
            </a:pPr>
            <a:endParaRPr lang="it-IT" sz="3600" dirty="0"/>
          </a:p>
        </p:txBody>
      </p:sp>
      <p:pic>
        <p:nvPicPr>
          <p:cNvPr id="7" name="Marcador de contenido 6" descr="the-burning-bush-lynn-andrews.jpg"/>
          <p:cNvPicPr>
            <a:picLocks noGrp="1" noChangeAspect="1"/>
          </p:cNvPicPr>
          <p:nvPr>
            <p:ph sz="half" idx="2"/>
          </p:nvPr>
        </p:nvPicPr>
        <p:blipFill>
          <a:blip r:embed="rId2">
            <a:extLst>
              <a:ext uri="{28A0092B-C50C-407E-A947-70E740481C1C}">
                <a14:useLocalDpi xmlns:a14="http://schemas.microsoft.com/office/drawing/2010/main" val="0"/>
              </a:ext>
            </a:extLst>
          </a:blip>
          <a:srcRect l="10490" r="10490"/>
          <a:stretch>
            <a:fillRect/>
          </a:stretch>
        </p:blipFill>
        <p:spPr/>
      </p:pic>
    </p:spTree>
    <p:extLst>
      <p:ext uri="{BB962C8B-B14F-4D97-AF65-F5344CB8AC3E}">
        <p14:creationId xmlns:p14="http://schemas.microsoft.com/office/powerpoint/2010/main" val="715607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it-IT" dirty="0" err="1"/>
              <a:t>Dios</a:t>
            </a:r>
            <a:r>
              <a:rPr lang="it-IT" dirty="0"/>
              <a:t> </a:t>
            </a:r>
            <a:r>
              <a:rPr lang="it-IT" dirty="0" err="1"/>
              <a:t>habla</a:t>
            </a:r>
            <a:r>
              <a:rPr lang="it-IT" dirty="0"/>
              <a:t> a </a:t>
            </a:r>
            <a:r>
              <a:rPr lang="it-IT" dirty="0" err="1"/>
              <a:t>Moisés</a:t>
            </a:r>
            <a:endParaRPr lang="it-IT" dirty="0"/>
          </a:p>
        </p:txBody>
      </p:sp>
      <p:sp>
        <p:nvSpPr>
          <p:cNvPr id="8" name="Marcador de contenido 7"/>
          <p:cNvSpPr>
            <a:spLocks noGrp="1"/>
          </p:cNvSpPr>
          <p:nvPr>
            <p:ph idx="1"/>
          </p:nvPr>
        </p:nvSpPr>
        <p:spPr/>
        <p:txBody>
          <a:bodyPr/>
          <a:lstStyle/>
          <a:p>
            <a:pPr marL="0" indent="0">
              <a:buNone/>
            </a:pPr>
            <a:r>
              <a:rPr lang="es-ES" dirty="0"/>
              <a:t>Yo soy el Dios de tu padre, el Dios de Abrahán, el Dios de Isaac y el Dios de Jacob […] He visto la aflicción de mi pueblo en Egipto, he oído el clamor que le arrancan sus opresores y conozco sus angustias. Voy a bajar para librarlo del poder de los egipcios. Lo sacaré desde este país y lo llevaré a una tierra nueva y espaciosa, a una tierra que mana leche y miel…” (Ex 3,6.7-8).</a:t>
            </a:r>
          </a:p>
        </p:txBody>
      </p:sp>
    </p:spTree>
    <p:extLst>
      <p:ext uri="{BB962C8B-B14F-4D97-AF65-F5344CB8AC3E}">
        <p14:creationId xmlns:p14="http://schemas.microsoft.com/office/powerpoint/2010/main" val="2758437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685800" y="1703917"/>
            <a:ext cx="7772400" cy="1896533"/>
          </a:xfrm>
        </p:spPr>
        <p:txBody>
          <a:bodyPr/>
          <a:lstStyle/>
          <a:p>
            <a:r>
              <a:rPr lang="it-IT" dirty="0" err="1"/>
              <a:t>Moisés</a:t>
            </a:r>
            <a:r>
              <a:rPr lang="it-IT" dirty="0"/>
              <a:t> </a:t>
            </a:r>
            <a:r>
              <a:rPr lang="it-IT" dirty="0" err="1"/>
              <a:t>preguntó</a:t>
            </a:r>
            <a:r>
              <a:rPr lang="it-IT"/>
              <a:t>:</a:t>
            </a:r>
            <a:br>
              <a:rPr lang="it-IT"/>
            </a:br>
            <a:r>
              <a:rPr lang="it-IT"/>
              <a:t>¿</a:t>
            </a:r>
            <a:r>
              <a:rPr lang="it-IT" dirty="0"/>
              <a:t>Pero </a:t>
            </a:r>
            <a:r>
              <a:rPr lang="it-IT" dirty="0" err="1"/>
              <a:t>cuál</a:t>
            </a:r>
            <a:r>
              <a:rPr lang="it-IT" dirty="0"/>
              <a:t> es tu </a:t>
            </a:r>
            <a:r>
              <a:rPr lang="it-IT" dirty="0" err="1"/>
              <a:t>nombre</a:t>
            </a:r>
            <a:r>
              <a:rPr lang="it-IT" dirty="0"/>
              <a:t>?</a:t>
            </a:r>
          </a:p>
        </p:txBody>
      </p:sp>
      <p:sp>
        <p:nvSpPr>
          <p:cNvPr id="6" name="Subtítulo 5"/>
          <p:cNvSpPr>
            <a:spLocks noGrp="1"/>
          </p:cNvSpPr>
          <p:nvPr>
            <p:ph type="subTitle" idx="1"/>
          </p:nvPr>
        </p:nvSpPr>
        <p:spPr/>
        <p:txBody>
          <a:bodyPr>
            <a:normAutofit lnSpcReduction="10000"/>
          </a:bodyPr>
          <a:lstStyle/>
          <a:p>
            <a:r>
              <a:rPr lang="x-none" sz="5400" dirty="0"/>
              <a:t>אֶהְיֶה אֲשֶׁר אֶהְיֶה</a:t>
            </a:r>
            <a:endParaRPr lang="es-ES" sz="5400" dirty="0"/>
          </a:p>
          <a:p>
            <a:r>
              <a:rPr lang="it-IT" sz="5400" dirty="0"/>
              <a:t>“</a:t>
            </a:r>
            <a:r>
              <a:rPr lang="it-IT" sz="5400" dirty="0" err="1"/>
              <a:t>Soy</a:t>
            </a:r>
            <a:r>
              <a:rPr lang="it-IT" sz="5400" dirty="0"/>
              <a:t> </a:t>
            </a:r>
            <a:r>
              <a:rPr lang="it-IT" sz="5400" dirty="0" err="1"/>
              <a:t>el</a:t>
            </a:r>
            <a:r>
              <a:rPr lang="it-IT" sz="5400" dirty="0"/>
              <a:t> </a:t>
            </a:r>
            <a:r>
              <a:rPr lang="it-IT" sz="5400" dirty="0" err="1"/>
              <a:t>que</a:t>
            </a:r>
            <a:r>
              <a:rPr lang="it-IT" sz="5400" dirty="0"/>
              <a:t> </a:t>
            </a:r>
            <a:r>
              <a:rPr lang="it-IT" sz="5400" dirty="0" err="1"/>
              <a:t>soy</a:t>
            </a:r>
            <a:r>
              <a:rPr lang="it-IT" sz="5400" dirty="0"/>
              <a:t>”</a:t>
            </a:r>
          </a:p>
          <a:p>
            <a:endParaRPr lang="it-IT" sz="5400" dirty="0"/>
          </a:p>
        </p:txBody>
      </p:sp>
    </p:spTree>
    <p:extLst>
      <p:ext uri="{BB962C8B-B14F-4D97-AF65-F5344CB8AC3E}">
        <p14:creationId xmlns:p14="http://schemas.microsoft.com/office/powerpoint/2010/main" val="1753358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it-IT" dirty="0"/>
              <a:t>YHWH = “</a:t>
            </a:r>
            <a:r>
              <a:rPr lang="it-IT" dirty="0" err="1"/>
              <a:t>El</a:t>
            </a:r>
            <a:r>
              <a:rPr lang="it-IT" dirty="0"/>
              <a:t> </a:t>
            </a:r>
            <a:r>
              <a:rPr lang="it-IT" dirty="0" err="1"/>
              <a:t>que</a:t>
            </a:r>
            <a:r>
              <a:rPr lang="it-IT" dirty="0"/>
              <a:t> es”</a:t>
            </a:r>
          </a:p>
        </p:txBody>
      </p:sp>
      <p:sp>
        <p:nvSpPr>
          <p:cNvPr id="6" name="Marcador de contenido 5"/>
          <p:cNvSpPr>
            <a:spLocks noGrp="1"/>
          </p:cNvSpPr>
          <p:nvPr>
            <p:ph sz="half" idx="1"/>
          </p:nvPr>
        </p:nvSpPr>
        <p:spPr>
          <a:xfrm>
            <a:off x="-40211" y="1417638"/>
            <a:ext cx="4038600" cy="4525963"/>
          </a:xfrm>
        </p:spPr>
        <p:txBody>
          <a:bodyPr>
            <a:noAutofit/>
          </a:bodyPr>
          <a:lstStyle/>
          <a:p>
            <a:pPr marL="0" indent="0" algn="r">
              <a:lnSpc>
                <a:spcPts val="3300"/>
              </a:lnSpc>
              <a:spcBef>
                <a:spcPts val="0"/>
              </a:spcBef>
              <a:buNone/>
            </a:pPr>
            <a:r>
              <a:rPr lang="x-none" sz="2400" dirty="0"/>
              <a:t> וַיֹּאמֶר אֱלֹהִים אֶל-מֹשֶׁה</a:t>
            </a:r>
            <a:endParaRPr lang="es-ES" sz="2400" dirty="0"/>
          </a:p>
          <a:p>
            <a:pPr marL="0" indent="0" algn="r">
              <a:lnSpc>
                <a:spcPts val="3300"/>
              </a:lnSpc>
              <a:spcBef>
                <a:spcPts val="0"/>
              </a:spcBef>
              <a:buNone/>
            </a:pPr>
            <a:r>
              <a:rPr lang="x-none" sz="2400" dirty="0"/>
              <a:t> אֶהְיֶה אֲשֶׁר אֶהְיֶה</a:t>
            </a:r>
            <a:endParaRPr lang="es-ES" sz="2400" dirty="0"/>
          </a:p>
          <a:p>
            <a:pPr marL="0" indent="0" algn="r">
              <a:lnSpc>
                <a:spcPts val="3300"/>
              </a:lnSpc>
              <a:spcBef>
                <a:spcPts val="0"/>
              </a:spcBef>
              <a:buNone/>
            </a:pPr>
            <a:r>
              <a:rPr lang="x-none" sz="2400" dirty="0"/>
              <a:t> וַיֹּאמֶר</a:t>
            </a:r>
            <a:endParaRPr lang="es-ES" sz="2400" dirty="0"/>
          </a:p>
          <a:p>
            <a:pPr marL="0" indent="0" algn="r">
              <a:lnSpc>
                <a:spcPts val="3300"/>
              </a:lnSpc>
              <a:spcBef>
                <a:spcPts val="0"/>
              </a:spcBef>
              <a:buNone/>
            </a:pPr>
            <a:r>
              <a:rPr lang="x-none" sz="2400" dirty="0"/>
              <a:t> כֹּה תֹאמַר לִבְנֵי יִשְׂרָאֵל</a:t>
            </a:r>
            <a:endParaRPr lang="es-ES" sz="2400" dirty="0"/>
          </a:p>
          <a:p>
            <a:pPr marL="0" indent="0" algn="r">
              <a:lnSpc>
                <a:spcPts val="3300"/>
              </a:lnSpc>
              <a:spcBef>
                <a:spcPts val="0"/>
              </a:spcBef>
              <a:buNone/>
            </a:pPr>
            <a:r>
              <a:rPr lang="x-none" sz="2400" dirty="0"/>
              <a:t> אֶהְיֶה שְׁלָחַנִי אֲלֵיכֶם.</a:t>
            </a:r>
            <a:endParaRPr lang="es-ES" sz="2400" dirty="0"/>
          </a:p>
          <a:p>
            <a:pPr marL="0" indent="0" algn="r">
              <a:lnSpc>
                <a:spcPts val="3300"/>
              </a:lnSpc>
              <a:spcBef>
                <a:spcPts val="0"/>
              </a:spcBef>
              <a:buNone/>
            </a:pPr>
            <a:r>
              <a:rPr lang="x-none" sz="2400" dirty="0"/>
              <a:t>  וַיֹּאמֶר עוֹד אֱלֹהִים אֶל-מֹשֶׁה</a:t>
            </a:r>
            <a:endParaRPr lang="es-ES" sz="2400" dirty="0"/>
          </a:p>
          <a:p>
            <a:pPr marL="0" indent="0" algn="r">
              <a:lnSpc>
                <a:spcPts val="3300"/>
              </a:lnSpc>
              <a:spcBef>
                <a:spcPts val="0"/>
              </a:spcBef>
              <a:buNone/>
            </a:pPr>
            <a:r>
              <a:rPr lang="x-none" sz="2400" dirty="0"/>
              <a:t> כֹּה-תֹאמַר אֶל-בְּנֵי יִשְׂרָאֵל</a:t>
            </a:r>
            <a:endParaRPr lang="es-ES" sz="2400" dirty="0"/>
          </a:p>
          <a:p>
            <a:pPr marL="0" indent="0" algn="r">
              <a:lnSpc>
                <a:spcPts val="3300"/>
              </a:lnSpc>
              <a:spcBef>
                <a:spcPts val="0"/>
              </a:spcBef>
              <a:buNone/>
            </a:pPr>
            <a:r>
              <a:rPr lang="x-none" sz="2400" dirty="0"/>
              <a:t> יְהוָה</a:t>
            </a:r>
            <a:endParaRPr lang="es-ES" sz="2400" dirty="0"/>
          </a:p>
          <a:p>
            <a:pPr marL="0" indent="0" algn="r">
              <a:lnSpc>
                <a:spcPts val="3300"/>
              </a:lnSpc>
              <a:spcBef>
                <a:spcPts val="0"/>
              </a:spcBef>
              <a:buNone/>
            </a:pPr>
            <a:r>
              <a:rPr lang="x-none" sz="2400" dirty="0"/>
              <a:t> אֱלֹהֵי אֲבֹתֵיכֶם</a:t>
            </a:r>
            <a:endParaRPr lang="es-ES" sz="2400" dirty="0"/>
          </a:p>
          <a:p>
            <a:pPr marL="0" indent="0" algn="r">
              <a:lnSpc>
                <a:spcPts val="3300"/>
              </a:lnSpc>
              <a:spcBef>
                <a:spcPts val="0"/>
              </a:spcBef>
              <a:buNone/>
            </a:pPr>
            <a:r>
              <a:rPr lang="x-none" sz="2400" dirty="0"/>
              <a:t> אֱלֹהֵי אַבְרָהָם </a:t>
            </a:r>
            <a:r>
              <a:rPr lang="x-none" sz="2400"/>
              <a:t>אֱלֹהֵי יִצְחָק</a:t>
            </a:r>
            <a:br>
              <a:rPr lang="es-ES" sz="2400" dirty="0"/>
            </a:br>
            <a:r>
              <a:rPr lang="x-none" sz="2400"/>
              <a:t> וֵאלֹהֵי </a:t>
            </a:r>
            <a:r>
              <a:rPr lang="x-none" sz="2400" dirty="0"/>
              <a:t>יַעֲקֹב</a:t>
            </a:r>
            <a:endParaRPr lang="es-ES" sz="2400" dirty="0"/>
          </a:p>
          <a:p>
            <a:pPr marL="0" indent="0" algn="r">
              <a:lnSpc>
                <a:spcPts val="3300"/>
              </a:lnSpc>
              <a:spcBef>
                <a:spcPts val="0"/>
              </a:spcBef>
              <a:buNone/>
            </a:pPr>
            <a:r>
              <a:rPr lang="x-none" sz="2400" dirty="0"/>
              <a:t> שְׁלָחַנִי אֲלֵיכֶם</a:t>
            </a:r>
            <a:endParaRPr lang="es-ES" sz="2400" dirty="0"/>
          </a:p>
          <a:p>
            <a:pPr marL="0" indent="0" algn="r">
              <a:lnSpc>
                <a:spcPts val="3300"/>
              </a:lnSpc>
              <a:spcBef>
                <a:spcPts val="0"/>
              </a:spcBef>
              <a:buNone/>
            </a:pPr>
            <a:r>
              <a:rPr lang="es-ES" sz="2400" dirty="0"/>
              <a:t> </a:t>
            </a:r>
          </a:p>
          <a:p>
            <a:pPr marL="0" indent="0" algn="r">
              <a:lnSpc>
                <a:spcPts val="3300"/>
              </a:lnSpc>
              <a:spcBef>
                <a:spcPts val="0"/>
              </a:spcBef>
              <a:buNone/>
            </a:pPr>
            <a:endParaRPr lang="it-IT" sz="2400" dirty="0"/>
          </a:p>
        </p:txBody>
      </p:sp>
      <p:sp>
        <p:nvSpPr>
          <p:cNvPr id="7" name="Marcador de contenido 6"/>
          <p:cNvSpPr>
            <a:spLocks noGrp="1"/>
          </p:cNvSpPr>
          <p:nvPr>
            <p:ph sz="half" idx="2"/>
          </p:nvPr>
        </p:nvSpPr>
        <p:spPr>
          <a:xfrm>
            <a:off x="3960281" y="1407057"/>
            <a:ext cx="5046136" cy="5175780"/>
          </a:xfrm>
        </p:spPr>
        <p:txBody>
          <a:bodyPr>
            <a:noAutofit/>
          </a:bodyPr>
          <a:lstStyle/>
          <a:p>
            <a:pPr marL="0" indent="0">
              <a:lnSpc>
                <a:spcPts val="3300"/>
              </a:lnSpc>
              <a:spcBef>
                <a:spcPts val="0"/>
              </a:spcBef>
              <a:buNone/>
            </a:pPr>
            <a:r>
              <a:rPr lang="it-IT" sz="2600" dirty="0"/>
              <a:t>Y </a:t>
            </a:r>
            <a:r>
              <a:rPr lang="it-IT" sz="2600" dirty="0" err="1"/>
              <a:t>dijo</a:t>
            </a:r>
            <a:r>
              <a:rPr lang="it-IT" sz="2600" dirty="0"/>
              <a:t> </a:t>
            </a:r>
            <a:r>
              <a:rPr lang="it-IT" sz="2600" dirty="0" err="1"/>
              <a:t>Elohim</a:t>
            </a:r>
            <a:r>
              <a:rPr lang="it-IT" sz="2600" dirty="0"/>
              <a:t> a </a:t>
            </a:r>
            <a:r>
              <a:rPr lang="it-IT" sz="2600" dirty="0" err="1"/>
              <a:t>Moisés</a:t>
            </a:r>
            <a:br>
              <a:rPr lang="it-IT" sz="2600" dirty="0"/>
            </a:br>
            <a:r>
              <a:rPr lang="it-IT" sz="2600" dirty="0" err="1"/>
              <a:t>Soy</a:t>
            </a:r>
            <a:r>
              <a:rPr lang="it-IT" sz="2600" dirty="0"/>
              <a:t> </a:t>
            </a:r>
            <a:r>
              <a:rPr lang="it-IT" sz="2600" dirty="0" err="1"/>
              <a:t>el</a:t>
            </a:r>
            <a:r>
              <a:rPr lang="it-IT" sz="2600" dirty="0"/>
              <a:t> </a:t>
            </a:r>
            <a:r>
              <a:rPr lang="it-IT" sz="2600" dirty="0" err="1"/>
              <a:t>que</a:t>
            </a:r>
            <a:r>
              <a:rPr lang="it-IT" sz="2600" dirty="0"/>
              <a:t> </a:t>
            </a:r>
            <a:r>
              <a:rPr lang="it-IT" sz="2600" dirty="0" err="1"/>
              <a:t>soy</a:t>
            </a:r>
            <a:endParaRPr lang="it-IT" sz="2600" dirty="0"/>
          </a:p>
          <a:p>
            <a:pPr marL="0" indent="0">
              <a:lnSpc>
                <a:spcPts val="3300"/>
              </a:lnSpc>
              <a:spcBef>
                <a:spcPts val="0"/>
              </a:spcBef>
              <a:buNone/>
            </a:pPr>
            <a:r>
              <a:rPr lang="it-IT" sz="2600" dirty="0"/>
              <a:t>Y </a:t>
            </a:r>
            <a:r>
              <a:rPr lang="it-IT" sz="2600" dirty="0" err="1"/>
              <a:t>dijo</a:t>
            </a:r>
            <a:endParaRPr lang="it-IT" sz="2600" dirty="0"/>
          </a:p>
          <a:p>
            <a:pPr marL="0" indent="0">
              <a:lnSpc>
                <a:spcPts val="3300"/>
              </a:lnSpc>
              <a:spcBef>
                <a:spcPts val="0"/>
              </a:spcBef>
              <a:buNone/>
            </a:pPr>
            <a:r>
              <a:rPr lang="it-IT" sz="2600" dirty="0" err="1"/>
              <a:t>Así</a:t>
            </a:r>
            <a:r>
              <a:rPr lang="it-IT" sz="2600" dirty="0"/>
              <a:t> di a </a:t>
            </a:r>
            <a:r>
              <a:rPr lang="it-IT" sz="2600" dirty="0" err="1"/>
              <a:t>los</a:t>
            </a:r>
            <a:r>
              <a:rPr lang="it-IT" sz="2600" dirty="0"/>
              <a:t> </a:t>
            </a:r>
            <a:r>
              <a:rPr lang="it-IT" sz="2600" dirty="0" err="1"/>
              <a:t>hijos</a:t>
            </a:r>
            <a:r>
              <a:rPr lang="it-IT" sz="2600" dirty="0"/>
              <a:t> de </a:t>
            </a:r>
            <a:r>
              <a:rPr lang="it-IT" sz="2600" dirty="0" err="1"/>
              <a:t>Israel</a:t>
            </a:r>
            <a:endParaRPr lang="it-IT" sz="2600" dirty="0"/>
          </a:p>
          <a:p>
            <a:pPr marL="0" indent="0">
              <a:lnSpc>
                <a:spcPts val="3300"/>
              </a:lnSpc>
              <a:spcBef>
                <a:spcPts val="0"/>
              </a:spcBef>
              <a:buNone/>
            </a:pPr>
            <a:r>
              <a:rPr lang="it-IT" sz="2600" dirty="0"/>
              <a:t>“</a:t>
            </a:r>
            <a:r>
              <a:rPr lang="it-IT" sz="2600" dirty="0" err="1"/>
              <a:t>Yo</a:t>
            </a:r>
            <a:r>
              <a:rPr lang="it-IT" sz="2600" dirty="0"/>
              <a:t> </a:t>
            </a:r>
            <a:r>
              <a:rPr lang="it-IT" sz="2600" dirty="0" err="1"/>
              <a:t>soy</a:t>
            </a:r>
            <a:r>
              <a:rPr lang="it-IT" sz="2600" dirty="0"/>
              <a:t>” me </a:t>
            </a:r>
            <a:r>
              <a:rPr lang="it-IT" sz="2600" dirty="0" err="1"/>
              <a:t>envía</a:t>
            </a:r>
            <a:r>
              <a:rPr lang="it-IT" sz="2600" dirty="0"/>
              <a:t> a </a:t>
            </a:r>
            <a:r>
              <a:rPr lang="it-IT" sz="2600" dirty="0" err="1"/>
              <a:t>vosotros</a:t>
            </a:r>
            <a:endParaRPr lang="it-IT" sz="2600" dirty="0"/>
          </a:p>
          <a:p>
            <a:pPr marL="0" indent="0">
              <a:lnSpc>
                <a:spcPts val="3300"/>
              </a:lnSpc>
              <a:spcBef>
                <a:spcPts val="0"/>
              </a:spcBef>
              <a:buNone/>
            </a:pPr>
            <a:r>
              <a:rPr lang="it-IT" sz="2600" dirty="0"/>
              <a:t>Y </a:t>
            </a:r>
            <a:r>
              <a:rPr lang="it-IT" sz="2600" dirty="0" err="1"/>
              <a:t>dijo</a:t>
            </a:r>
            <a:r>
              <a:rPr lang="it-IT" sz="2600" dirty="0"/>
              <a:t> </a:t>
            </a:r>
            <a:r>
              <a:rPr lang="it-IT" sz="2600" dirty="0" err="1"/>
              <a:t>aún</a:t>
            </a:r>
            <a:r>
              <a:rPr lang="it-IT" sz="2600" dirty="0"/>
              <a:t> </a:t>
            </a:r>
            <a:r>
              <a:rPr lang="it-IT" sz="2600" dirty="0" err="1"/>
              <a:t>Elohim</a:t>
            </a:r>
            <a:r>
              <a:rPr lang="it-IT" sz="2600" dirty="0"/>
              <a:t> a </a:t>
            </a:r>
            <a:r>
              <a:rPr lang="it-IT" sz="2600" dirty="0" err="1"/>
              <a:t>Moisés</a:t>
            </a:r>
            <a:endParaRPr lang="it-IT" sz="2600" dirty="0"/>
          </a:p>
          <a:p>
            <a:pPr marL="0" indent="0">
              <a:lnSpc>
                <a:spcPts val="3300"/>
              </a:lnSpc>
              <a:spcBef>
                <a:spcPts val="0"/>
              </a:spcBef>
              <a:buNone/>
            </a:pPr>
            <a:r>
              <a:rPr lang="it-IT" sz="2600" dirty="0" err="1"/>
              <a:t>Así</a:t>
            </a:r>
            <a:r>
              <a:rPr lang="it-IT" sz="2600" dirty="0"/>
              <a:t> </a:t>
            </a:r>
            <a:r>
              <a:rPr lang="it-IT" sz="2600" dirty="0" err="1"/>
              <a:t>dirás</a:t>
            </a:r>
            <a:r>
              <a:rPr lang="it-IT" sz="2600" dirty="0"/>
              <a:t> a </a:t>
            </a:r>
            <a:r>
              <a:rPr lang="it-IT" sz="2600" dirty="0" err="1"/>
              <a:t>los</a:t>
            </a:r>
            <a:r>
              <a:rPr lang="it-IT" sz="2600" dirty="0"/>
              <a:t> </a:t>
            </a:r>
            <a:r>
              <a:rPr lang="it-IT" sz="2600" dirty="0" err="1"/>
              <a:t>hijos</a:t>
            </a:r>
            <a:r>
              <a:rPr lang="it-IT" sz="2600" dirty="0"/>
              <a:t> de </a:t>
            </a:r>
            <a:r>
              <a:rPr lang="it-IT" sz="2600" dirty="0" err="1"/>
              <a:t>Israel</a:t>
            </a:r>
            <a:endParaRPr lang="it-IT" sz="2600" dirty="0"/>
          </a:p>
          <a:p>
            <a:pPr marL="0" indent="0">
              <a:lnSpc>
                <a:spcPts val="3300"/>
              </a:lnSpc>
              <a:spcBef>
                <a:spcPts val="0"/>
              </a:spcBef>
              <a:buNone/>
            </a:pPr>
            <a:r>
              <a:rPr lang="it-IT" sz="2600" dirty="0"/>
              <a:t>YHWH</a:t>
            </a:r>
          </a:p>
          <a:p>
            <a:pPr marL="0" indent="0">
              <a:lnSpc>
                <a:spcPts val="3300"/>
              </a:lnSpc>
              <a:spcBef>
                <a:spcPts val="0"/>
              </a:spcBef>
              <a:buNone/>
            </a:pPr>
            <a:r>
              <a:rPr lang="it-IT" sz="2600" dirty="0" err="1"/>
              <a:t>Dios</a:t>
            </a:r>
            <a:r>
              <a:rPr lang="it-IT" sz="2600" dirty="0"/>
              <a:t> de </a:t>
            </a:r>
            <a:r>
              <a:rPr lang="it-IT" sz="2600" dirty="0" err="1"/>
              <a:t>vustros</a:t>
            </a:r>
            <a:r>
              <a:rPr lang="it-IT" sz="2600" dirty="0"/>
              <a:t> </a:t>
            </a:r>
            <a:r>
              <a:rPr lang="it-IT" sz="2600" dirty="0" err="1"/>
              <a:t>padres</a:t>
            </a:r>
            <a:endParaRPr lang="it-IT" sz="2600" dirty="0"/>
          </a:p>
          <a:p>
            <a:pPr marL="0" indent="0">
              <a:lnSpc>
                <a:spcPts val="3300"/>
              </a:lnSpc>
              <a:spcBef>
                <a:spcPts val="0"/>
              </a:spcBef>
              <a:buNone/>
            </a:pPr>
            <a:r>
              <a:rPr lang="it-IT" sz="2600" dirty="0" err="1"/>
              <a:t>Dios</a:t>
            </a:r>
            <a:r>
              <a:rPr lang="it-IT" sz="2600" dirty="0"/>
              <a:t> de </a:t>
            </a:r>
            <a:r>
              <a:rPr lang="it-IT" sz="2600" dirty="0" err="1"/>
              <a:t>Abrahán</a:t>
            </a:r>
            <a:r>
              <a:rPr lang="it-IT" sz="2600" dirty="0"/>
              <a:t>, </a:t>
            </a:r>
            <a:r>
              <a:rPr lang="it-IT" sz="2600" dirty="0" err="1"/>
              <a:t>Dios</a:t>
            </a:r>
            <a:r>
              <a:rPr lang="it-IT" sz="2600" dirty="0"/>
              <a:t> de Isaac</a:t>
            </a:r>
          </a:p>
          <a:p>
            <a:pPr marL="0" indent="0">
              <a:lnSpc>
                <a:spcPts val="3300"/>
              </a:lnSpc>
              <a:spcBef>
                <a:spcPts val="0"/>
              </a:spcBef>
              <a:buNone/>
            </a:pPr>
            <a:r>
              <a:rPr lang="it-IT" sz="2600" dirty="0"/>
              <a:t>y </a:t>
            </a:r>
            <a:r>
              <a:rPr lang="it-IT" sz="2600" dirty="0" err="1"/>
              <a:t>Dios</a:t>
            </a:r>
            <a:r>
              <a:rPr lang="it-IT" sz="2600" dirty="0"/>
              <a:t> de Jacob</a:t>
            </a:r>
          </a:p>
          <a:p>
            <a:pPr marL="0" indent="0">
              <a:lnSpc>
                <a:spcPts val="3300"/>
              </a:lnSpc>
              <a:spcBef>
                <a:spcPts val="0"/>
              </a:spcBef>
              <a:buNone/>
            </a:pPr>
            <a:r>
              <a:rPr lang="it-IT" sz="2600" dirty="0"/>
              <a:t>me </a:t>
            </a:r>
            <a:r>
              <a:rPr lang="it-IT" sz="2600" dirty="0" err="1"/>
              <a:t>envía</a:t>
            </a:r>
            <a:r>
              <a:rPr lang="it-IT" sz="2600" dirty="0"/>
              <a:t> a </a:t>
            </a:r>
            <a:r>
              <a:rPr lang="it-IT" sz="2600" dirty="0" err="1"/>
              <a:t>vosotros</a:t>
            </a:r>
            <a:r>
              <a:rPr lang="it-IT" sz="2600" dirty="0"/>
              <a:t> </a:t>
            </a:r>
          </a:p>
        </p:txBody>
      </p:sp>
    </p:spTree>
    <p:extLst>
      <p:ext uri="{BB962C8B-B14F-4D97-AF65-F5344CB8AC3E}">
        <p14:creationId xmlns:p14="http://schemas.microsoft.com/office/powerpoint/2010/main" val="326968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994833"/>
            <a:ext cx="8229600" cy="1143000"/>
          </a:xfrm>
        </p:spPr>
        <p:txBody>
          <a:bodyPr>
            <a:normAutofit/>
          </a:bodyPr>
          <a:lstStyle/>
          <a:p>
            <a:pPr marL="0" indent="0">
              <a:lnSpc>
                <a:spcPts val="3300"/>
              </a:lnSpc>
              <a:spcBef>
                <a:spcPts val="0"/>
              </a:spcBef>
            </a:pPr>
            <a:r>
              <a:rPr lang="es-ES_tradnl" sz="11500" dirty="0"/>
              <a:t> </a:t>
            </a:r>
            <a:r>
              <a:rPr lang="x-none" sz="11500" dirty="0"/>
              <a:t>יהוה</a:t>
            </a:r>
            <a:endParaRPr lang="es-ES" sz="11500" dirty="0"/>
          </a:p>
        </p:txBody>
      </p:sp>
      <p:sp>
        <p:nvSpPr>
          <p:cNvPr id="3" name="Marcador de contenido 2"/>
          <p:cNvSpPr>
            <a:spLocks noGrp="1"/>
          </p:cNvSpPr>
          <p:nvPr>
            <p:ph idx="1"/>
          </p:nvPr>
        </p:nvSpPr>
        <p:spPr>
          <a:xfrm>
            <a:off x="457200" y="2137833"/>
            <a:ext cx="8229600" cy="3988330"/>
          </a:xfrm>
        </p:spPr>
        <p:txBody>
          <a:bodyPr/>
          <a:lstStyle/>
          <a:p>
            <a:pPr marL="0" indent="0">
              <a:buNone/>
            </a:pPr>
            <a:r>
              <a:rPr lang="it-IT" sz="4400" dirty="0"/>
              <a:t>“</a:t>
            </a:r>
            <a:r>
              <a:rPr lang="it-IT" sz="4400" dirty="0" err="1"/>
              <a:t>Yahweh</a:t>
            </a:r>
            <a:r>
              <a:rPr lang="it-IT" sz="4400" dirty="0"/>
              <a:t>” </a:t>
            </a:r>
            <a:r>
              <a:rPr lang="it-IT" sz="4400" dirty="0" err="1"/>
              <a:t>quiere</a:t>
            </a:r>
            <a:r>
              <a:rPr lang="it-IT" sz="4400" dirty="0"/>
              <a:t> </a:t>
            </a:r>
            <a:r>
              <a:rPr lang="it-IT" sz="4400" dirty="0" err="1"/>
              <a:t>decir</a:t>
            </a:r>
            <a:r>
              <a:rPr lang="it-IT" sz="4400" dirty="0"/>
              <a:t>:</a:t>
            </a:r>
          </a:p>
          <a:p>
            <a:pPr marL="0" indent="0">
              <a:buNone/>
            </a:pPr>
            <a:endParaRPr lang="it-IT" dirty="0"/>
          </a:p>
          <a:p>
            <a:pPr marL="630000"/>
            <a:r>
              <a:rPr lang="it-IT" dirty="0"/>
              <a:t> </a:t>
            </a:r>
            <a:r>
              <a:rPr lang="it-IT" dirty="0" err="1"/>
              <a:t>Que</a:t>
            </a:r>
            <a:r>
              <a:rPr lang="it-IT" dirty="0"/>
              <a:t> </a:t>
            </a:r>
            <a:r>
              <a:rPr lang="it-IT" dirty="0" err="1"/>
              <a:t>Dios</a:t>
            </a:r>
            <a:r>
              <a:rPr lang="it-IT" dirty="0"/>
              <a:t> </a:t>
            </a:r>
            <a:r>
              <a:rPr lang="it-IT" dirty="0" err="1"/>
              <a:t>estará</a:t>
            </a:r>
            <a:r>
              <a:rPr lang="it-IT" dirty="0"/>
              <a:t> con </a:t>
            </a:r>
            <a:r>
              <a:rPr lang="it-IT" dirty="0" err="1"/>
              <a:t>Moisés</a:t>
            </a:r>
            <a:r>
              <a:rPr lang="it-IT" dirty="0"/>
              <a:t>: le </a:t>
            </a:r>
            <a:r>
              <a:rPr lang="it-IT" dirty="0" err="1"/>
              <a:t>acompañará</a:t>
            </a:r>
            <a:endParaRPr lang="it-IT" dirty="0"/>
          </a:p>
          <a:p>
            <a:pPr marL="630000"/>
            <a:endParaRPr lang="it-IT" dirty="0"/>
          </a:p>
          <a:p>
            <a:pPr marL="630000"/>
            <a:r>
              <a:rPr lang="it-IT" dirty="0" err="1"/>
              <a:t>Que</a:t>
            </a:r>
            <a:r>
              <a:rPr lang="it-IT" dirty="0"/>
              <a:t> </a:t>
            </a:r>
            <a:r>
              <a:rPr lang="it-IT" dirty="0" err="1"/>
              <a:t>Dios</a:t>
            </a:r>
            <a:r>
              <a:rPr lang="it-IT" dirty="0"/>
              <a:t> no </a:t>
            </a:r>
            <a:r>
              <a:rPr lang="it-IT" dirty="0" err="1"/>
              <a:t>puede</a:t>
            </a:r>
            <a:r>
              <a:rPr lang="it-IT" dirty="0"/>
              <a:t> ser </a:t>
            </a:r>
            <a:r>
              <a:rPr lang="it-IT" dirty="0" err="1"/>
              <a:t>definido</a:t>
            </a:r>
            <a:r>
              <a:rPr lang="it-IT" dirty="0"/>
              <a:t>: es </a:t>
            </a:r>
            <a:r>
              <a:rPr lang="it-IT" dirty="0" err="1"/>
              <a:t>quien</a:t>
            </a:r>
            <a:r>
              <a:rPr lang="it-IT" dirty="0"/>
              <a:t> es</a:t>
            </a:r>
          </a:p>
        </p:txBody>
      </p:sp>
    </p:spTree>
    <p:extLst>
      <p:ext uri="{BB962C8B-B14F-4D97-AF65-F5344CB8AC3E}">
        <p14:creationId xmlns:p14="http://schemas.microsoft.com/office/powerpoint/2010/main" val="2892850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Moshé</a:t>
            </a:r>
            <a:r>
              <a:rPr lang="es-ES" dirty="0"/>
              <a:t> ben Maimón (1138-1204) </a:t>
            </a:r>
            <a:endParaRPr lang="it-IT" dirty="0"/>
          </a:p>
        </p:txBody>
      </p:sp>
      <p:sp>
        <p:nvSpPr>
          <p:cNvPr id="3" name="Marcador de contenido 2"/>
          <p:cNvSpPr>
            <a:spLocks noGrp="1"/>
          </p:cNvSpPr>
          <p:nvPr>
            <p:ph sz="half" idx="1"/>
          </p:nvPr>
        </p:nvSpPr>
        <p:spPr>
          <a:xfrm>
            <a:off x="457200" y="1758945"/>
            <a:ext cx="4038600" cy="4525963"/>
          </a:xfrm>
        </p:spPr>
        <p:txBody>
          <a:bodyPr>
            <a:normAutofit/>
          </a:bodyPr>
          <a:lstStyle/>
          <a:p>
            <a:pPr marL="0" indent="0">
              <a:buNone/>
            </a:pPr>
            <a:r>
              <a:rPr lang="es-ES" dirty="0"/>
              <a:t>El </a:t>
            </a:r>
            <a:r>
              <a:rPr lang="es-ES" dirty="0" err="1"/>
              <a:t>Tetragrámaton</a:t>
            </a:r>
            <a:r>
              <a:rPr lang="es-ES" dirty="0"/>
              <a:t> es el </a:t>
            </a:r>
            <a:r>
              <a:rPr lang="es-ES" i="1" dirty="0" err="1"/>
              <a:t>nomen</a:t>
            </a:r>
            <a:r>
              <a:rPr lang="es-ES" i="1" dirty="0"/>
              <a:t> </a:t>
            </a:r>
            <a:r>
              <a:rPr lang="es-ES" i="1" dirty="0" err="1"/>
              <a:t>proprium</a:t>
            </a:r>
            <a:r>
              <a:rPr lang="es-ES" dirty="0"/>
              <a:t> de Dios, que no declara ningún atributo suyo, ni encierra idea otra alguna que la de Su existencia. La absoluta existencia incluye la idea de eternidad; esto es, de la necesidad del existir </a:t>
            </a:r>
            <a:endParaRPr lang="it-IT" dirty="0"/>
          </a:p>
        </p:txBody>
      </p:sp>
      <p:pic>
        <p:nvPicPr>
          <p:cNvPr id="5" name="Marcador de contenido 4" descr="Maimónides.jpg"/>
          <p:cNvPicPr>
            <a:picLocks noGrp="1" noChangeAspect="1"/>
          </p:cNvPicPr>
          <p:nvPr>
            <p:ph sz="half" idx="2"/>
          </p:nvPr>
        </p:nvPicPr>
        <p:blipFill>
          <a:blip r:embed="rId2">
            <a:extLst>
              <a:ext uri="{28A0092B-C50C-407E-A947-70E740481C1C}">
                <a14:useLocalDpi xmlns:a14="http://schemas.microsoft.com/office/drawing/2010/main" val="0"/>
              </a:ext>
            </a:extLst>
          </a:blip>
          <a:srcRect l="7376" r="7376"/>
          <a:stretch>
            <a:fillRect/>
          </a:stretch>
        </p:blipFill>
        <p:spPr/>
      </p:pic>
    </p:spTree>
    <p:extLst>
      <p:ext uri="{BB962C8B-B14F-4D97-AF65-F5344CB8AC3E}">
        <p14:creationId xmlns:p14="http://schemas.microsoft.com/office/powerpoint/2010/main" val="3631217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it-IT" dirty="0" err="1"/>
              <a:t>Tomás</a:t>
            </a:r>
            <a:r>
              <a:rPr lang="it-IT" dirty="0"/>
              <a:t> de Aquino (</a:t>
            </a:r>
            <a:r>
              <a:rPr lang="es-ES" dirty="0"/>
              <a:t>1224-1274 )</a:t>
            </a:r>
            <a:endParaRPr lang="it-IT" dirty="0"/>
          </a:p>
        </p:txBody>
      </p:sp>
      <p:sp>
        <p:nvSpPr>
          <p:cNvPr id="3" name="Marcador de contenido 2"/>
          <p:cNvSpPr>
            <a:spLocks noGrp="1"/>
          </p:cNvSpPr>
          <p:nvPr>
            <p:ph sz="half" idx="1"/>
          </p:nvPr>
        </p:nvSpPr>
        <p:spPr/>
        <p:txBody>
          <a:bodyPr>
            <a:normAutofit fontScale="92500" lnSpcReduction="20000"/>
          </a:bodyPr>
          <a:lstStyle/>
          <a:p>
            <a:pPr marL="0" indent="0">
              <a:buNone/>
            </a:pPr>
            <a:r>
              <a:rPr lang="es-ES" dirty="0"/>
              <a:t>“El que es”</a:t>
            </a:r>
            <a:r>
              <a:rPr lang="es-ES" i="1" dirty="0"/>
              <a:t> </a:t>
            </a:r>
            <a:r>
              <a:rPr lang="es-ES" dirty="0"/>
              <a:t>es el más propio de todos los nombres de Dios […] Este nombre no significa una forma determinada, sino el mismo ser, y puesto que el ser de Dios es su misma esencia, y esto a nadie conviene más que a Él, éste será, sin duda, entre todos, el nombre que le designa con mayor propiedad, pues los seres toman nombre de su forma.</a:t>
            </a:r>
          </a:p>
        </p:txBody>
      </p:sp>
      <p:pic>
        <p:nvPicPr>
          <p:cNvPr id="5" name="Marcador de contenido 4" descr="Aquino.jpg"/>
          <p:cNvPicPr>
            <a:picLocks noGrp="1" noChangeAspect="1"/>
          </p:cNvPicPr>
          <p:nvPr>
            <p:ph sz="half" idx="2"/>
          </p:nvPr>
        </p:nvPicPr>
        <p:blipFill>
          <a:blip r:embed="rId2">
            <a:extLst>
              <a:ext uri="{28A0092B-C50C-407E-A947-70E740481C1C}">
                <a14:useLocalDpi xmlns:a14="http://schemas.microsoft.com/office/drawing/2010/main" val="0"/>
              </a:ext>
            </a:extLst>
          </a:blip>
          <a:srcRect t="9656" b="9656"/>
          <a:stretch>
            <a:fillRect/>
          </a:stretch>
        </p:blipFill>
        <p:spPr/>
      </p:pic>
    </p:spTree>
    <p:extLst>
      <p:ext uri="{BB962C8B-B14F-4D97-AF65-F5344CB8AC3E}">
        <p14:creationId xmlns:p14="http://schemas.microsoft.com/office/powerpoint/2010/main" val="3049724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p:txBody>
          <a:bodyPr/>
          <a:lstStyle/>
          <a:p>
            <a:r>
              <a:rPr lang="it-IT" dirty="0"/>
              <a:t>II. </a:t>
            </a:r>
            <a:r>
              <a:rPr lang="it-IT" dirty="0" err="1"/>
              <a:t>Moisés</a:t>
            </a:r>
            <a:r>
              <a:rPr lang="it-IT" dirty="0"/>
              <a:t>, </a:t>
            </a:r>
            <a:r>
              <a:rPr lang="it-IT" dirty="0" err="1"/>
              <a:t>el</a:t>
            </a:r>
            <a:r>
              <a:rPr lang="it-IT" dirty="0"/>
              <a:t> </a:t>
            </a:r>
            <a:r>
              <a:rPr lang="it-IT" dirty="0" err="1"/>
              <a:t>liberador</a:t>
            </a:r>
            <a:endParaRPr lang="it-IT" dirty="0"/>
          </a:p>
        </p:txBody>
      </p:sp>
      <p:sp>
        <p:nvSpPr>
          <p:cNvPr id="6" name="Subtítulo 5"/>
          <p:cNvSpPr>
            <a:spLocks noGrp="1"/>
          </p:cNvSpPr>
          <p:nvPr>
            <p:ph type="subTitle" idx="1"/>
          </p:nvPr>
        </p:nvSpPr>
        <p:spPr/>
        <p:txBody>
          <a:bodyPr/>
          <a:lstStyle/>
          <a:p>
            <a:r>
              <a:rPr lang="it-IT" dirty="0"/>
              <a:t>Ex 5-15</a:t>
            </a:r>
          </a:p>
        </p:txBody>
      </p:sp>
    </p:spTree>
    <p:extLst>
      <p:ext uri="{BB962C8B-B14F-4D97-AF65-F5344CB8AC3E}">
        <p14:creationId xmlns:p14="http://schemas.microsoft.com/office/powerpoint/2010/main" val="1800349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it-IT" dirty="0" err="1"/>
              <a:t>Aarón</a:t>
            </a:r>
            <a:r>
              <a:rPr lang="it-IT" dirty="0"/>
              <a:t> y </a:t>
            </a:r>
            <a:r>
              <a:rPr lang="it-IT" dirty="0" err="1"/>
              <a:t>Moisés</a:t>
            </a:r>
            <a:r>
              <a:rPr lang="it-IT" dirty="0"/>
              <a:t> ante </a:t>
            </a:r>
            <a:r>
              <a:rPr lang="it-IT" dirty="0" err="1"/>
              <a:t>el</a:t>
            </a:r>
            <a:r>
              <a:rPr lang="it-IT" dirty="0"/>
              <a:t> </a:t>
            </a:r>
            <a:r>
              <a:rPr lang="it-IT" dirty="0" err="1"/>
              <a:t>Faraón</a:t>
            </a:r>
            <a:endParaRPr lang="it-IT" dirty="0"/>
          </a:p>
        </p:txBody>
      </p:sp>
      <p:sp>
        <p:nvSpPr>
          <p:cNvPr id="3" name="Marcador de contenido 2"/>
          <p:cNvSpPr>
            <a:spLocks noGrp="1"/>
          </p:cNvSpPr>
          <p:nvPr>
            <p:ph idx="1"/>
          </p:nvPr>
        </p:nvSpPr>
        <p:spPr>
          <a:xfrm>
            <a:off x="457200" y="2021417"/>
            <a:ext cx="8229600" cy="4104746"/>
          </a:xfrm>
        </p:spPr>
        <p:txBody>
          <a:bodyPr/>
          <a:lstStyle/>
          <a:p>
            <a:r>
              <a:rPr lang="it-IT" dirty="0"/>
              <a:t>“</a:t>
            </a:r>
            <a:r>
              <a:rPr lang="it-IT" dirty="0" err="1"/>
              <a:t>Moisés</a:t>
            </a:r>
            <a:r>
              <a:rPr lang="it-IT" dirty="0"/>
              <a:t> y </a:t>
            </a:r>
            <a:r>
              <a:rPr lang="it-IT" dirty="0" err="1"/>
              <a:t>Aarón</a:t>
            </a:r>
            <a:r>
              <a:rPr lang="it-IT" dirty="0"/>
              <a:t> se </a:t>
            </a:r>
            <a:r>
              <a:rPr lang="it-IT" dirty="0" err="1"/>
              <a:t>presentaron</a:t>
            </a:r>
            <a:r>
              <a:rPr lang="it-IT" dirty="0"/>
              <a:t> a </a:t>
            </a:r>
            <a:r>
              <a:rPr lang="it-IT" dirty="0" err="1"/>
              <a:t>faraón</a:t>
            </a:r>
            <a:r>
              <a:rPr lang="it-IT" dirty="0"/>
              <a:t> y le </a:t>
            </a:r>
            <a:r>
              <a:rPr lang="it-IT" dirty="0" err="1"/>
              <a:t>dijeron</a:t>
            </a:r>
            <a:r>
              <a:rPr lang="it-IT" dirty="0"/>
              <a:t>: ‘</a:t>
            </a:r>
            <a:r>
              <a:rPr lang="it-IT" dirty="0" err="1"/>
              <a:t>Así</a:t>
            </a:r>
            <a:r>
              <a:rPr lang="it-IT" dirty="0"/>
              <a:t> dice </a:t>
            </a:r>
            <a:r>
              <a:rPr lang="it-IT" dirty="0" err="1"/>
              <a:t>el</a:t>
            </a:r>
            <a:r>
              <a:rPr lang="it-IT" dirty="0"/>
              <a:t> </a:t>
            </a:r>
            <a:r>
              <a:rPr lang="it-IT" dirty="0" err="1"/>
              <a:t>Señor</a:t>
            </a:r>
            <a:r>
              <a:rPr lang="it-IT" dirty="0"/>
              <a:t>, </a:t>
            </a:r>
            <a:r>
              <a:rPr lang="it-IT" dirty="0" err="1"/>
              <a:t>el</a:t>
            </a:r>
            <a:r>
              <a:rPr lang="it-IT" dirty="0"/>
              <a:t> </a:t>
            </a:r>
            <a:r>
              <a:rPr lang="it-IT" dirty="0" err="1"/>
              <a:t>Dios</a:t>
            </a:r>
            <a:r>
              <a:rPr lang="it-IT" dirty="0"/>
              <a:t> de </a:t>
            </a:r>
            <a:r>
              <a:rPr lang="it-IT" dirty="0" err="1"/>
              <a:t>Israel</a:t>
            </a:r>
            <a:r>
              <a:rPr lang="it-IT" dirty="0"/>
              <a:t>: ‘</a:t>
            </a:r>
            <a:r>
              <a:rPr lang="it-IT" dirty="0" err="1"/>
              <a:t>Deja</a:t>
            </a:r>
            <a:r>
              <a:rPr lang="it-IT" dirty="0"/>
              <a:t> salir a mi pueblo, para </a:t>
            </a:r>
            <a:r>
              <a:rPr lang="it-IT" dirty="0" err="1"/>
              <a:t>que</a:t>
            </a:r>
            <a:r>
              <a:rPr lang="it-IT" dirty="0"/>
              <a:t> </a:t>
            </a:r>
            <a:r>
              <a:rPr lang="it-IT" dirty="0" err="1"/>
              <a:t>cleebre</a:t>
            </a:r>
            <a:r>
              <a:rPr lang="it-IT" dirty="0"/>
              <a:t> una fiesta en mi </a:t>
            </a:r>
            <a:r>
              <a:rPr lang="it-IT" dirty="0" err="1"/>
              <a:t>honor</a:t>
            </a:r>
            <a:r>
              <a:rPr lang="it-IT" dirty="0"/>
              <a:t> en </a:t>
            </a:r>
            <a:r>
              <a:rPr lang="it-IT" dirty="0" err="1"/>
              <a:t>el</a:t>
            </a:r>
            <a:r>
              <a:rPr lang="it-IT" dirty="0"/>
              <a:t> </a:t>
            </a:r>
            <a:r>
              <a:rPr lang="it-IT" dirty="0" err="1"/>
              <a:t>desierto</a:t>
            </a:r>
            <a:r>
              <a:rPr lang="it-IT" dirty="0"/>
              <a:t>’” (Ex 5,1)</a:t>
            </a:r>
          </a:p>
          <a:p>
            <a:r>
              <a:rPr lang="it-IT" dirty="0"/>
              <a:t>Ante la negativa del </a:t>
            </a:r>
            <a:r>
              <a:rPr lang="it-IT" dirty="0" err="1"/>
              <a:t>faraón</a:t>
            </a:r>
            <a:r>
              <a:rPr lang="it-IT" dirty="0"/>
              <a:t>, </a:t>
            </a:r>
            <a:r>
              <a:rPr lang="it-IT" dirty="0" err="1"/>
              <a:t>Aarón</a:t>
            </a:r>
            <a:r>
              <a:rPr lang="it-IT" dirty="0"/>
              <a:t> y </a:t>
            </a:r>
            <a:r>
              <a:rPr lang="it-IT" dirty="0" err="1"/>
              <a:t>Moisés</a:t>
            </a:r>
            <a:r>
              <a:rPr lang="it-IT" dirty="0"/>
              <a:t> </a:t>
            </a:r>
            <a:r>
              <a:rPr lang="it-IT" dirty="0" err="1"/>
              <a:t>pasan</a:t>
            </a:r>
            <a:r>
              <a:rPr lang="it-IT" dirty="0"/>
              <a:t> a la </a:t>
            </a:r>
            <a:r>
              <a:rPr lang="it-IT" dirty="0" err="1"/>
              <a:t>siguiente</a:t>
            </a:r>
            <a:r>
              <a:rPr lang="it-IT" dirty="0"/>
              <a:t> fase: </a:t>
            </a:r>
            <a:r>
              <a:rPr lang="it-IT" dirty="0" err="1"/>
              <a:t>las</a:t>
            </a:r>
            <a:r>
              <a:rPr lang="it-IT" dirty="0"/>
              <a:t> </a:t>
            </a:r>
            <a:r>
              <a:rPr lang="it-IT" dirty="0" err="1"/>
              <a:t>plagas</a:t>
            </a:r>
            <a:endParaRPr lang="it-IT" dirty="0"/>
          </a:p>
        </p:txBody>
      </p:sp>
    </p:spTree>
    <p:extLst>
      <p:ext uri="{BB962C8B-B14F-4D97-AF65-F5344CB8AC3E}">
        <p14:creationId xmlns:p14="http://schemas.microsoft.com/office/powerpoint/2010/main" val="2102312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it-IT" dirty="0"/>
              <a:t>Las </a:t>
            </a:r>
            <a:r>
              <a:rPr lang="it-IT" dirty="0" err="1"/>
              <a:t>plagas</a:t>
            </a:r>
            <a:endParaRPr lang="it-IT" dirty="0"/>
          </a:p>
        </p:txBody>
      </p:sp>
      <p:sp>
        <p:nvSpPr>
          <p:cNvPr id="3" name="Marcador de contenido 2"/>
          <p:cNvSpPr>
            <a:spLocks noGrp="1"/>
          </p:cNvSpPr>
          <p:nvPr>
            <p:ph idx="1"/>
          </p:nvPr>
        </p:nvSpPr>
        <p:spPr>
          <a:xfrm>
            <a:off x="2084917" y="1600200"/>
            <a:ext cx="5122334" cy="5056717"/>
          </a:xfrm>
        </p:spPr>
        <p:txBody>
          <a:bodyPr>
            <a:normAutofit fontScale="92500" lnSpcReduction="10000"/>
          </a:bodyPr>
          <a:lstStyle/>
          <a:p>
            <a:pPr marL="514350" indent="-514350">
              <a:buFont typeface="+mj-lt"/>
              <a:buAutoNum type="arabicPeriod"/>
            </a:pPr>
            <a:r>
              <a:rPr lang="it-IT" dirty="0"/>
              <a:t>La </a:t>
            </a:r>
            <a:r>
              <a:rPr lang="it-IT" dirty="0" err="1"/>
              <a:t>conversión</a:t>
            </a:r>
            <a:r>
              <a:rPr lang="it-IT" dirty="0"/>
              <a:t> del </a:t>
            </a:r>
            <a:r>
              <a:rPr lang="it-IT" dirty="0" err="1"/>
              <a:t>agua</a:t>
            </a:r>
            <a:r>
              <a:rPr lang="it-IT" dirty="0"/>
              <a:t> del Nilo en </a:t>
            </a:r>
            <a:r>
              <a:rPr lang="it-IT" dirty="0" err="1"/>
              <a:t>sangre</a:t>
            </a:r>
            <a:endParaRPr lang="it-IT" dirty="0"/>
          </a:p>
          <a:p>
            <a:pPr marL="514350" indent="-514350">
              <a:buFont typeface="+mj-lt"/>
              <a:buAutoNum type="arabicPeriod"/>
            </a:pPr>
            <a:r>
              <a:rPr lang="it-IT" dirty="0" err="1"/>
              <a:t>Ranas</a:t>
            </a:r>
            <a:endParaRPr lang="it-IT" dirty="0"/>
          </a:p>
          <a:p>
            <a:pPr marL="514350" indent="-514350">
              <a:buFont typeface="+mj-lt"/>
              <a:buAutoNum type="arabicPeriod"/>
            </a:pPr>
            <a:r>
              <a:rPr lang="it-IT" dirty="0"/>
              <a:t>Mosquitos</a:t>
            </a:r>
          </a:p>
          <a:p>
            <a:pPr marL="514350" indent="-514350">
              <a:buFont typeface="+mj-lt"/>
              <a:buAutoNum type="arabicPeriod"/>
            </a:pPr>
            <a:r>
              <a:rPr lang="it-IT" dirty="0" err="1"/>
              <a:t>Tábanos</a:t>
            </a:r>
            <a:endParaRPr lang="it-IT" dirty="0"/>
          </a:p>
          <a:p>
            <a:pPr marL="514350" indent="-514350">
              <a:buFont typeface="+mj-lt"/>
              <a:buAutoNum type="arabicPeriod"/>
            </a:pPr>
            <a:r>
              <a:rPr lang="it-IT" dirty="0"/>
              <a:t>Peste del </a:t>
            </a:r>
            <a:r>
              <a:rPr lang="it-IT" dirty="0" err="1"/>
              <a:t>ganado</a:t>
            </a:r>
            <a:endParaRPr lang="it-IT" dirty="0"/>
          </a:p>
          <a:p>
            <a:pPr marL="514350" indent="-514350">
              <a:buFont typeface="+mj-lt"/>
              <a:buAutoNum type="arabicPeriod"/>
            </a:pPr>
            <a:r>
              <a:rPr lang="it-IT" dirty="0" err="1"/>
              <a:t>Úlceras</a:t>
            </a:r>
            <a:r>
              <a:rPr lang="it-IT" dirty="0"/>
              <a:t>	</a:t>
            </a:r>
          </a:p>
          <a:p>
            <a:pPr marL="514350" indent="-514350">
              <a:buFont typeface="+mj-lt"/>
              <a:buAutoNum type="arabicPeriod"/>
            </a:pPr>
            <a:r>
              <a:rPr lang="it-IT" dirty="0" err="1"/>
              <a:t>Granizo</a:t>
            </a:r>
            <a:endParaRPr lang="it-IT" dirty="0"/>
          </a:p>
          <a:p>
            <a:pPr marL="514350" indent="-514350">
              <a:buFont typeface="+mj-lt"/>
              <a:buAutoNum type="arabicPeriod"/>
            </a:pPr>
            <a:r>
              <a:rPr lang="it-IT" dirty="0" err="1"/>
              <a:t>Langostas</a:t>
            </a:r>
            <a:endParaRPr lang="it-IT" dirty="0"/>
          </a:p>
          <a:p>
            <a:pPr marL="514350" indent="-514350">
              <a:buFont typeface="+mj-lt"/>
              <a:buAutoNum type="arabicPeriod"/>
            </a:pPr>
            <a:r>
              <a:rPr lang="it-IT" dirty="0" err="1"/>
              <a:t>Tinieblas</a:t>
            </a:r>
            <a:endParaRPr lang="it-IT" dirty="0"/>
          </a:p>
        </p:txBody>
      </p:sp>
    </p:spTree>
    <p:extLst>
      <p:ext uri="{BB962C8B-B14F-4D97-AF65-F5344CB8AC3E}">
        <p14:creationId xmlns:p14="http://schemas.microsoft.com/office/powerpoint/2010/main" val="1730689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39739" y="423333"/>
            <a:ext cx="7597821" cy="5852587"/>
          </a:xfrm>
        </p:spPr>
        <p:txBody>
          <a:bodyPr>
            <a:normAutofit fontScale="92500" lnSpcReduction="10000"/>
          </a:bodyPr>
          <a:lstStyle/>
          <a:p>
            <a:r>
              <a:rPr lang="it-IT" dirty="0"/>
              <a:t>Los </a:t>
            </a:r>
            <a:r>
              <a:rPr lang="it-IT" dirty="0" err="1"/>
              <a:t>libros</a:t>
            </a:r>
            <a:r>
              <a:rPr lang="it-IT" dirty="0"/>
              <a:t> de </a:t>
            </a:r>
            <a:r>
              <a:rPr lang="it-IT" dirty="0" err="1"/>
              <a:t>Éxodo</a:t>
            </a:r>
            <a:r>
              <a:rPr lang="it-IT" dirty="0"/>
              <a:t>, </a:t>
            </a:r>
            <a:r>
              <a:rPr lang="it-IT" dirty="0" err="1"/>
              <a:t>Levítico</a:t>
            </a:r>
            <a:r>
              <a:rPr lang="it-IT" dirty="0"/>
              <a:t>, </a:t>
            </a:r>
            <a:r>
              <a:rPr lang="it-IT" dirty="0" err="1"/>
              <a:t>Números</a:t>
            </a:r>
            <a:r>
              <a:rPr lang="it-IT" dirty="0"/>
              <a:t> y Deuteronomio </a:t>
            </a:r>
            <a:r>
              <a:rPr lang="it-IT" dirty="0" err="1"/>
              <a:t>narran</a:t>
            </a:r>
            <a:r>
              <a:rPr lang="it-IT" dirty="0"/>
              <a:t> la </a:t>
            </a:r>
            <a:r>
              <a:rPr lang="it-IT" dirty="0" err="1"/>
              <a:t>salida</a:t>
            </a:r>
            <a:r>
              <a:rPr lang="it-IT" dirty="0"/>
              <a:t> de </a:t>
            </a:r>
            <a:r>
              <a:rPr lang="it-IT" dirty="0" err="1"/>
              <a:t>Egipto</a:t>
            </a:r>
            <a:r>
              <a:rPr lang="it-IT" dirty="0"/>
              <a:t> y </a:t>
            </a:r>
            <a:r>
              <a:rPr lang="it-IT" dirty="0" err="1"/>
              <a:t>los</a:t>
            </a:r>
            <a:r>
              <a:rPr lang="it-IT" dirty="0"/>
              <a:t> 40 </a:t>
            </a:r>
            <a:r>
              <a:rPr lang="it-IT" dirty="0" err="1"/>
              <a:t>años</a:t>
            </a:r>
            <a:r>
              <a:rPr lang="it-IT" dirty="0"/>
              <a:t> en </a:t>
            </a:r>
            <a:r>
              <a:rPr lang="it-IT" dirty="0" err="1"/>
              <a:t>el</a:t>
            </a:r>
            <a:r>
              <a:rPr lang="it-IT" dirty="0"/>
              <a:t> </a:t>
            </a:r>
            <a:r>
              <a:rPr lang="it-IT" dirty="0" err="1"/>
              <a:t>desierto</a:t>
            </a:r>
            <a:r>
              <a:rPr lang="it-IT" dirty="0"/>
              <a:t> del pueblo de </a:t>
            </a:r>
            <a:r>
              <a:rPr lang="it-IT" dirty="0" err="1"/>
              <a:t>Israel</a:t>
            </a:r>
            <a:r>
              <a:rPr lang="it-IT" dirty="0"/>
              <a:t>. Deuteronomio termina con la </a:t>
            </a:r>
            <a:r>
              <a:rPr lang="it-IT" dirty="0" err="1"/>
              <a:t>muerte</a:t>
            </a:r>
            <a:r>
              <a:rPr lang="it-IT" dirty="0"/>
              <a:t> de </a:t>
            </a:r>
            <a:r>
              <a:rPr lang="it-IT" dirty="0" err="1"/>
              <a:t>Moisés</a:t>
            </a:r>
            <a:r>
              <a:rPr lang="it-IT" dirty="0"/>
              <a:t> a la vista de la </a:t>
            </a:r>
            <a:r>
              <a:rPr lang="it-IT" dirty="0" err="1"/>
              <a:t>Tierra</a:t>
            </a:r>
            <a:r>
              <a:rPr lang="it-IT" dirty="0"/>
              <a:t> </a:t>
            </a:r>
            <a:r>
              <a:rPr lang="it-IT" dirty="0" err="1"/>
              <a:t>Prometida</a:t>
            </a:r>
            <a:endParaRPr lang="it-IT" dirty="0"/>
          </a:p>
          <a:p>
            <a:r>
              <a:rPr lang="it-IT" dirty="0"/>
              <a:t>En esta </a:t>
            </a:r>
            <a:r>
              <a:rPr lang="it-IT" dirty="0" err="1"/>
              <a:t>narración</a:t>
            </a:r>
            <a:r>
              <a:rPr lang="it-IT" dirty="0"/>
              <a:t> se </a:t>
            </a:r>
            <a:r>
              <a:rPr lang="it-IT" dirty="0" err="1"/>
              <a:t>insertan</a:t>
            </a:r>
            <a:r>
              <a:rPr lang="it-IT" dirty="0"/>
              <a:t> </a:t>
            </a:r>
            <a:r>
              <a:rPr lang="it-IT" dirty="0" err="1"/>
              <a:t>extensos</a:t>
            </a:r>
            <a:r>
              <a:rPr lang="it-IT" dirty="0"/>
              <a:t> </a:t>
            </a:r>
            <a:r>
              <a:rPr lang="it-IT" dirty="0" err="1"/>
              <a:t>códigos</a:t>
            </a:r>
            <a:r>
              <a:rPr lang="it-IT" dirty="0"/>
              <a:t> </a:t>
            </a:r>
            <a:r>
              <a:rPr lang="it-IT" dirty="0" err="1"/>
              <a:t>legales</a:t>
            </a:r>
            <a:r>
              <a:rPr lang="it-IT" dirty="0"/>
              <a:t>, </a:t>
            </a:r>
            <a:r>
              <a:rPr lang="it-IT" dirty="0" err="1"/>
              <a:t>que</a:t>
            </a:r>
            <a:r>
              <a:rPr lang="it-IT" dirty="0"/>
              <a:t> </a:t>
            </a:r>
            <a:r>
              <a:rPr lang="it-IT" dirty="0" err="1"/>
              <a:t>ocupan</a:t>
            </a:r>
            <a:r>
              <a:rPr lang="it-IT" dirty="0"/>
              <a:t> gran parte de </a:t>
            </a:r>
            <a:r>
              <a:rPr lang="it-IT" dirty="0" err="1"/>
              <a:t>estos</a:t>
            </a:r>
            <a:r>
              <a:rPr lang="it-IT" dirty="0"/>
              <a:t> </a:t>
            </a:r>
            <a:r>
              <a:rPr lang="it-IT" dirty="0" err="1"/>
              <a:t>libros</a:t>
            </a:r>
            <a:r>
              <a:rPr lang="it-IT" dirty="0"/>
              <a:t>. </a:t>
            </a:r>
          </a:p>
          <a:p>
            <a:r>
              <a:rPr lang="it-IT" dirty="0" err="1"/>
              <a:t>Estudiaremos</a:t>
            </a:r>
            <a:r>
              <a:rPr lang="it-IT" dirty="0"/>
              <a:t> </a:t>
            </a:r>
            <a:r>
              <a:rPr lang="it-IT" dirty="0" err="1"/>
              <a:t>estos</a:t>
            </a:r>
            <a:r>
              <a:rPr lang="it-IT" dirty="0"/>
              <a:t> </a:t>
            </a:r>
            <a:r>
              <a:rPr lang="it-IT" dirty="0" err="1"/>
              <a:t>libros</a:t>
            </a:r>
            <a:r>
              <a:rPr lang="it-IT" dirty="0"/>
              <a:t> en </a:t>
            </a:r>
            <a:r>
              <a:rPr lang="it-IT" dirty="0" err="1"/>
              <a:t>tres</a:t>
            </a:r>
            <a:r>
              <a:rPr lang="it-IT" dirty="0"/>
              <a:t> </a:t>
            </a:r>
            <a:r>
              <a:rPr lang="it-IT" dirty="0" err="1"/>
              <a:t>sesiones</a:t>
            </a:r>
            <a:r>
              <a:rPr lang="it-IT" dirty="0"/>
              <a:t>:</a:t>
            </a:r>
          </a:p>
          <a:p>
            <a:pPr lvl="1">
              <a:spcBef>
                <a:spcPts val="1200"/>
              </a:spcBef>
            </a:pPr>
            <a:r>
              <a:rPr lang="it-IT" sz="3200" dirty="0">
                <a:solidFill>
                  <a:srgbClr val="FF0000"/>
                </a:solidFill>
              </a:rPr>
              <a:t>1. Los </a:t>
            </a:r>
            <a:r>
              <a:rPr lang="it-IT" sz="3200" dirty="0" err="1">
                <a:solidFill>
                  <a:srgbClr val="FF0000"/>
                </a:solidFill>
              </a:rPr>
              <a:t>textos</a:t>
            </a:r>
            <a:r>
              <a:rPr lang="it-IT" sz="3200" dirty="0">
                <a:solidFill>
                  <a:srgbClr val="FF0000"/>
                </a:solidFill>
              </a:rPr>
              <a:t> </a:t>
            </a:r>
            <a:r>
              <a:rPr lang="it-IT" sz="3200" dirty="0" err="1">
                <a:solidFill>
                  <a:srgbClr val="FF0000"/>
                </a:solidFill>
              </a:rPr>
              <a:t>narrativos</a:t>
            </a:r>
            <a:endParaRPr lang="it-IT" sz="3200" dirty="0">
              <a:solidFill>
                <a:srgbClr val="FF0000"/>
              </a:solidFill>
            </a:endParaRPr>
          </a:p>
          <a:p>
            <a:pPr lvl="1">
              <a:spcBef>
                <a:spcPts val="1200"/>
              </a:spcBef>
            </a:pPr>
            <a:r>
              <a:rPr lang="it-IT" sz="3200" dirty="0">
                <a:solidFill>
                  <a:srgbClr val="FF0000"/>
                </a:solidFill>
              </a:rPr>
              <a:t>2. Los </a:t>
            </a:r>
            <a:r>
              <a:rPr lang="it-IT" sz="3200" dirty="0" err="1">
                <a:solidFill>
                  <a:srgbClr val="FF0000"/>
                </a:solidFill>
              </a:rPr>
              <a:t>textos</a:t>
            </a:r>
            <a:r>
              <a:rPr lang="it-IT" sz="3200" dirty="0">
                <a:solidFill>
                  <a:srgbClr val="FF0000"/>
                </a:solidFill>
              </a:rPr>
              <a:t> </a:t>
            </a:r>
            <a:r>
              <a:rPr lang="it-IT" sz="3200" dirty="0" err="1">
                <a:solidFill>
                  <a:srgbClr val="FF0000"/>
                </a:solidFill>
              </a:rPr>
              <a:t>legales</a:t>
            </a:r>
            <a:endParaRPr lang="it-IT" sz="3200" dirty="0">
              <a:solidFill>
                <a:srgbClr val="FF0000"/>
              </a:solidFill>
            </a:endParaRPr>
          </a:p>
          <a:p>
            <a:pPr lvl="1">
              <a:spcBef>
                <a:spcPts val="1200"/>
              </a:spcBef>
            </a:pPr>
            <a:r>
              <a:rPr lang="it-IT" sz="3200" dirty="0">
                <a:solidFill>
                  <a:srgbClr val="FF0000"/>
                </a:solidFill>
              </a:rPr>
              <a:t>3. </a:t>
            </a:r>
            <a:r>
              <a:rPr lang="it-IT" sz="3200" dirty="0" err="1">
                <a:solidFill>
                  <a:srgbClr val="FF0000"/>
                </a:solidFill>
              </a:rPr>
              <a:t>Etnogénesis</a:t>
            </a:r>
            <a:r>
              <a:rPr lang="it-IT" sz="3200" dirty="0">
                <a:solidFill>
                  <a:srgbClr val="FF0000"/>
                </a:solidFill>
              </a:rPr>
              <a:t> de </a:t>
            </a:r>
            <a:r>
              <a:rPr lang="it-IT" sz="3200" dirty="0" err="1">
                <a:solidFill>
                  <a:srgbClr val="FF0000"/>
                </a:solidFill>
              </a:rPr>
              <a:t>Israel</a:t>
            </a:r>
            <a:r>
              <a:rPr lang="it-IT" sz="3200" dirty="0">
                <a:solidFill>
                  <a:srgbClr val="FF0000"/>
                </a:solidFill>
              </a:rPr>
              <a:t> y </a:t>
            </a:r>
            <a:r>
              <a:rPr lang="it-IT" sz="3200" dirty="0" err="1">
                <a:solidFill>
                  <a:srgbClr val="FF0000"/>
                </a:solidFill>
              </a:rPr>
              <a:t>arqueología</a:t>
            </a:r>
            <a:endParaRPr lang="it-IT" sz="3200" dirty="0">
              <a:solidFill>
                <a:srgbClr val="FF0000"/>
              </a:solidFill>
            </a:endParaRPr>
          </a:p>
          <a:p>
            <a:pPr lvl="1"/>
            <a:endParaRPr lang="it-IT" dirty="0"/>
          </a:p>
        </p:txBody>
      </p:sp>
    </p:spTree>
    <p:extLst>
      <p:ext uri="{BB962C8B-B14F-4D97-AF65-F5344CB8AC3E}">
        <p14:creationId xmlns:p14="http://schemas.microsoft.com/office/powerpoint/2010/main" val="125875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1686"/>
            <a:ext cx="8229600" cy="656691"/>
          </a:xfrm>
        </p:spPr>
        <p:txBody>
          <a:bodyPr>
            <a:normAutofit fontScale="90000"/>
          </a:bodyPr>
          <a:lstStyle/>
          <a:p>
            <a:r>
              <a:rPr lang="it-IT" dirty="0"/>
              <a:t>La </a:t>
            </a:r>
            <a:r>
              <a:rPr lang="it-IT" dirty="0" err="1"/>
              <a:t>décima</a:t>
            </a:r>
            <a:r>
              <a:rPr lang="it-IT" dirty="0"/>
              <a:t> plaga</a:t>
            </a:r>
          </a:p>
        </p:txBody>
      </p:sp>
      <p:sp>
        <p:nvSpPr>
          <p:cNvPr id="3" name="Marcador de contenido 2"/>
          <p:cNvSpPr>
            <a:spLocks noGrp="1"/>
          </p:cNvSpPr>
          <p:nvPr>
            <p:ph idx="1"/>
          </p:nvPr>
        </p:nvSpPr>
        <p:spPr>
          <a:xfrm>
            <a:off x="457200" y="635005"/>
            <a:ext cx="8229600" cy="6095995"/>
          </a:xfrm>
        </p:spPr>
        <p:txBody>
          <a:bodyPr>
            <a:normAutofit fontScale="70000" lnSpcReduction="20000"/>
          </a:bodyPr>
          <a:lstStyle/>
          <a:p>
            <a:pPr marL="0" indent="0">
              <a:buNone/>
            </a:pPr>
            <a:r>
              <a:rPr lang="es-ES" dirty="0"/>
              <a:t>Decid a toda la asamblea de Israel: Que el día décimo de este mes se procure cada uno un cordero por familia, uno por casa. Si la familia es demasiado pequeña para comerlo entero, que invite a cenar en su casa a su vecino más próximo, según el número de personas y la porción de cordero que cada cual pueda comer. Será un animal sin defecto, macho, de un año; podrá ser cordero o cabrito. Lo guardaréis hasta el día catorce de este mes, y toda la comunidad de Israel lo inmolará al atardecer. Luego untarán con la sangre las jambas y el dintel de la puerta de las casas en que vayan a comerlo. Lo comerán esa noche asado al fuego, con panes ácimos y hierbas amargas. No comerán nada crudo, ni cocido, todo ha de ser asado al fuego, cabeza, patas y vísceras. No dejaréis nada para el día siguiente; si queda algo, lo quemaréis. Y lo comeréis así: la cintura ceñida, los pies calzados, bastón en la mano y a toda prisa, porque es la pascua del Señor. Esa noche pasaré yo por el país de Egipto y mataré a todos sus primogénitos tanto de hombres como de animales. Así ejecutaré mi sentencia contra todos los dioses de Egipto. Yo, YHWH. La sangre servirá de señal en las casas donde estéis; al ver yo la sangre, pasaré de largo y, cuando yo castigue a Egipto, la plaga exterminadora no os alcanzará. Este día será memorable para vosotros y lo celebraréis como fiesta de YHWH, institución perpetua para todas las generaciones (Ex 12,3-14).</a:t>
            </a:r>
          </a:p>
        </p:txBody>
      </p:sp>
    </p:spTree>
    <p:extLst>
      <p:ext uri="{BB962C8B-B14F-4D97-AF65-F5344CB8AC3E}">
        <p14:creationId xmlns:p14="http://schemas.microsoft.com/office/powerpoint/2010/main" val="4252048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800px-Charlton_Heston_in_The_Ten_Commandments_film_trail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0167"/>
            <a:ext cx="9144000" cy="5143500"/>
          </a:xfrm>
          <a:prstGeom prst="rect">
            <a:avLst/>
          </a:prstGeom>
        </p:spPr>
      </p:pic>
      <p:sp>
        <p:nvSpPr>
          <p:cNvPr id="3" name="CuadroTexto 2"/>
          <p:cNvSpPr txBox="1"/>
          <p:nvPr/>
        </p:nvSpPr>
        <p:spPr>
          <a:xfrm>
            <a:off x="0" y="21173"/>
            <a:ext cx="9144000" cy="830997"/>
          </a:xfrm>
          <a:prstGeom prst="rect">
            <a:avLst/>
          </a:prstGeom>
          <a:noFill/>
        </p:spPr>
        <p:txBody>
          <a:bodyPr wrap="square" rtlCol="0">
            <a:spAutoFit/>
          </a:bodyPr>
          <a:lstStyle/>
          <a:p>
            <a:pPr algn="ctr"/>
            <a:r>
              <a:rPr lang="it-IT" sz="2400" dirty="0" err="1"/>
              <a:t>Tras</a:t>
            </a:r>
            <a:r>
              <a:rPr lang="it-IT" sz="2400" dirty="0"/>
              <a:t> la </a:t>
            </a:r>
            <a:r>
              <a:rPr lang="it-IT" sz="2400" dirty="0" err="1"/>
              <a:t>décima</a:t>
            </a:r>
            <a:r>
              <a:rPr lang="it-IT" sz="2400" dirty="0"/>
              <a:t> plaga, </a:t>
            </a:r>
            <a:r>
              <a:rPr lang="it-IT" sz="2400" dirty="0" err="1"/>
              <a:t>los</a:t>
            </a:r>
            <a:r>
              <a:rPr lang="it-IT" sz="2400" dirty="0"/>
              <a:t> </a:t>
            </a:r>
            <a:r>
              <a:rPr lang="it-IT" sz="2400" dirty="0" err="1"/>
              <a:t>egipcios</a:t>
            </a:r>
            <a:r>
              <a:rPr lang="it-IT" sz="2400" dirty="0"/>
              <a:t> </a:t>
            </a:r>
            <a:r>
              <a:rPr lang="it-IT" sz="2400" dirty="0" err="1"/>
              <a:t>les</a:t>
            </a:r>
            <a:r>
              <a:rPr lang="it-IT" sz="2400" dirty="0"/>
              <a:t> </a:t>
            </a:r>
            <a:r>
              <a:rPr lang="it-IT" sz="2400" dirty="0" err="1"/>
              <a:t>piden</a:t>
            </a:r>
            <a:r>
              <a:rPr lang="it-IT" sz="2400" dirty="0"/>
              <a:t> </a:t>
            </a:r>
            <a:r>
              <a:rPr lang="it-IT" sz="2400" dirty="0" err="1"/>
              <a:t>que</a:t>
            </a:r>
            <a:r>
              <a:rPr lang="it-IT" sz="2400" dirty="0"/>
              <a:t> se </a:t>
            </a:r>
            <a:r>
              <a:rPr lang="it-IT" sz="2400" dirty="0" err="1"/>
              <a:t>marchen</a:t>
            </a:r>
            <a:r>
              <a:rPr lang="it-IT" sz="2400" dirty="0"/>
              <a:t>, </a:t>
            </a:r>
            <a:br>
              <a:rPr lang="it-IT" sz="2400" dirty="0"/>
            </a:br>
            <a:r>
              <a:rPr lang="it-IT" sz="2400" dirty="0"/>
              <a:t>pero </a:t>
            </a:r>
            <a:r>
              <a:rPr lang="it-IT" sz="2400" dirty="0" err="1"/>
              <a:t>luego</a:t>
            </a:r>
            <a:r>
              <a:rPr lang="it-IT" sz="2400" dirty="0"/>
              <a:t> </a:t>
            </a:r>
            <a:r>
              <a:rPr lang="it-IT" sz="2400" dirty="0" err="1"/>
              <a:t>cambian</a:t>
            </a:r>
            <a:r>
              <a:rPr lang="it-IT" sz="2400" dirty="0"/>
              <a:t> de idea y </a:t>
            </a:r>
            <a:r>
              <a:rPr lang="it-IT" sz="2400" dirty="0" err="1"/>
              <a:t>les</a:t>
            </a:r>
            <a:r>
              <a:rPr lang="it-IT" sz="2400" dirty="0"/>
              <a:t> </a:t>
            </a:r>
            <a:r>
              <a:rPr lang="it-IT" sz="2400" dirty="0" err="1"/>
              <a:t>persiguen</a:t>
            </a:r>
            <a:r>
              <a:rPr lang="it-IT" sz="2400" dirty="0"/>
              <a:t> </a:t>
            </a:r>
            <a:r>
              <a:rPr lang="it-IT" sz="2400" dirty="0" err="1"/>
              <a:t>hasta</a:t>
            </a:r>
            <a:r>
              <a:rPr lang="it-IT" sz="2400" dirty="0"/>
              <a:t> </a:t>
            </a:r>
            <a:r>
              <a:rPr lang="it-IT" sz="2400" dirty="0" err="1"/>
              <a:t>el</a:t>
            </a:r>
            <a:r>
              <a:rPr lang="it-IT" sz="2400" dirty="0"/>
              <a:t> mar</a:t>
            </a:r>
          </a:p>
        </p:txBody>
      </p:sp>
      <p:sp>
        <p:nvSpPr>
          <p:cNvPr id="4" name="CuadroTexto 3"/>
          <p:cNvSpPr txBox="1"/>
          <p:nvPr/>
        </p:nvSpPr>
        <p:spPr>
          <a:xfrm>
            <a:off x="0" y="5979587"/>
            <a:ext cx="9144000" cy="830997"/>
          </a:xfrm>
          <a:prstGeom prst="rect">
            <a:avLst/>
          </a:prstGeom>
          <a:noFill/>
        </p:spPr>
        <p:txBody>
          <a:bodyPr wrap="square" rtlCol="0">
            <a:spAutoFit/>
          </a:bodyPr>
          <a:lstStyle/>
          <a:p>
            <a:pPr algn="ctr"/>
            <a:r>
              <a:rPr lang="it-IT" sz="2400" dirty="0" err="1"/>
              <a:t>El</a:t>
            </a:r>
            <a:r>
              <a:rPr lang="it-IT" sz="2400" dirty="0"/>
              <a:t> mar se </a:t>
            </a:r>
            <a:r>
              <a:rPr lang="it-IT" sz="2400" dirty="0" err="1"/>
              <a:t>abre</a:t>
            </a:r>
            <a:r>
              <a:rPr lang="it-IT" sz="2400" dirty="0"/>
              <a:t> en </a:t>
            </a:r>
            <a:r>
              <a:rPr lang="it-IT" sz="2400" dirty="0" err="1"/>
              <a:t>dos</a:t>
            </a:r>
            <a:r>
              <a:rPr lang="it-IT" sz="2400" dirty="0"/>
              <a:t> para </a:t>
            </a:r>
            <a:r>
              <a:rPr lang="it-IT" sz="2400" dirty="0" err="1"/>
              <a:t>dejar</a:t>
            </a:r>
            <a:r>
              <a:rPr lang="it-IT" sz="2400" dirty="0"/>
              <a:t> </a:t>
            </a:r>
            <a:r>
              <a:rPr lang="it-IT" sz="2400" dirty="0" err="1"/>
              <a:t>pasar</a:t>
            </a:r>
            <a:r>
              <a:rPr lang="it-IT" sz="2400" dirty="0"/>
              <a:t> a </a:t>
            </a:r>
            <a:r>
              <a:rPr lang="it-IT" sz="2400" dirty="0" err="1"/>
              <a:t>los</a:t>
            </a:r>
            <a:r>
              <a:rPr lang="it-IT" sz="2400" dirty="0"/>
              <a:t> </a:t>
            </a:r>
            <a:r>
              <a:rPr lang="it-IT" sz="2400" dirty="0" err="1"/>
              <a:t>hebreos</a:t>
            </a:r>
            <a:r>
              <a:rPr lang="it-IT" sz="2400" dirty="0"/>
              <a:t> </a:t>
            </a:r>
            <a:br>
              <a:rPr lang="it-IT" sz="2400" dirty="0"/>
            </a:br>
            <a:r>
              <a:rPr lang="it-IT" sz="2400" dirty="0"/>
              <a:t>y </a:t>
            </a:r>
            <a:r>
              <a:rPr lang="it-IT" sz="2400" dirty="0" err="1"/>
              <a:t>luego</a:t>
            </a:r>
            <a:r>
              <a:rPr lang="it-IT" sz="2400" dirty="0"/>
              <a:t> se </a:t>
            </a:r>
            <a:r>
              <a:rPr lang="it-IT" sz="2400" dirty="0" err="1"/>
              <a:t>traga</a:t>
            </a:r>
            <a:r>
              <a:rPr lang="it-IT" sz="2400" dirty="0"/>
              <a:t> a </a:t>
            </a:r>
            <a:r>
              <a:rPr lang="it-IT" sz="2400" dirty="0" err="1"/>
              <a:t>los</a:t>
            </a:r>
            <a:r>
              <a:rPr lang="it-IT" sz="2400" dirty="0"/>
              <a:t> </a:t>
            </a:r>
            <a:r>
              <a:rPr lang="it-IT" sz="2400" dirty="0" err="1"/>
              <a:t>egipcios</a:t>
            </a:r>
            <a:r>
              <a:rPr lang="it-IT" sz="2400" dirty="0"/>
              <a:t> </a:t>
            </a:r>
            <a:r>
              <a:rPr lang="it-IT" sz="2400" dirty="0" err="1"/>
              <a:t>ques</a:t>
            </a:r>
            <a:r>
              <a:rPr lang="it-IT" sz="2400" dirty="0"/>
              <a:t> </a:t>
            </a:r>
            <a:r>
              <a:rPr lang="it-IT" sz="2400" dirty="0" err="1"/>
              <a:t>los</a:t>
            </a:r>
            <a:r>
              <a:rPr lang="it-IT" sz="2400" dirty="0"/>
              <a:t> </a:t>
            </a:r>
            <a:r>
              <a:rPr lang="it-IT" sz="2400" dirty="0" err="1"/>
              <a:t>perseguían</a:t>
            </a:r>
            <a:endParaRPr lang="it-IT" sz="2400" dirty="0"/>
          </a:p>
        </p:txBody>
      </p:sp>
    </p:spTree>
    <p:extLst>
      <p:ext uri="{BB962C8B-B14F-4D97-AF65-F5344CB8AC3E}">
        <p14:creationId xmlns:p14="http://schemas.microsoft.com/office/powerpoint/2010/main" val="2556102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404285" y="-52915"/>
            <a:ext cx="8229600" cy="899583"/>
          </a:xfrm>
        </p:spPr>
        <p:txBody>
          <a:bodyPr/>
          <a:lstStyle/>
          <a:p>
            <a:r>
              <a:rPr lang="it-IT" dirty="0" err="1"/>
              <a:t>El</a:t>
            </a:r>
            <a:r>
              <a:rPr lang="it-IT" dirty="0"/>
              <a:t> </a:t>
            </a:r>
            <a:r>
              <a:rPr lang="it-IT" dirty="0" err="1"/>
              <a:t>cruce</a:t>
            </a:r>
            <a:r>
              <a:rPr lang="it-IT" dirty="0"/>
              <a:t> del mar </a:t>
            </a:r>
            <a:r>
              <a:rPr lang="it-IT" dirty="0" err="1"/>
              <a:t>Rojo</a:t>
            </a:r>
            <a:endParaRPr lang="it-IT" dirty="0"/>
          </a:p>
        </p:txBody>
      </p:sp>
      <p:sp>
        <p:nvSpPr>
          <p:cNvPr id="3" name="Marcador de contenido 2"/>
          <p:cNvSpPr>
            <a:spLocks noGrp="1"/>
          </p:cNvSpPr>
          <p:nvPr>
            <p:ph idx="1"/>
          </p:nvPr>
        </p:nvSpPr>
        <p:spPr>
          <a:xfrm>
            <a:off x="254001" y="783163"/>
            <a:ext cx="8646582" cy="6159500"/>
          </a:xfrm>
        </p:spPr>
        <p:txBody>
          <a:bodyPr>
            <a:noAutofit/>
          </a:bodyPr>
          <a:lstStyle/>
          <a:p>
            <a:pPr marL="0" indent="0">
              <a:buNone/>
            </a:pPr>
            <a:r>
              <a:rPr lang="es-ES" sz="2200" dirty="0"/>
              <a:t>Moisés extendió su mano sobre el mar, y YHWH, por medio de un recio viento del este, empujó el mar, dejándolo seco y partiendo en dos las aguas. Los israelitas entraron en medio del mar como en tierra seca, mientras las aguas formaban una especie de muralla a ambos lados. Los egipcios se lanzaron en su persecución; toda la caballería del faraón, sus carros y caballeros, entraron tras ellos en medio del mar. Pero antes de la madrugada, miró YHWH desde la columna de fuego y de nube a las huestes egipcias y las desbarató. Atascó las ruedas de los carros, que apenas podían avanzar. Entonces los egipcios se dijeron: “Huyamos ante Israel, porque YHWH combate por ellos contra los egipcios”. Pero YHWH dijo a Moisés: “Extiende tu mano sobre el mar para que las aguas se precipiten sobre los egipcios, sobre sus carros y su caballería”. Moisés extendió su mano sobre el mar, y al amanecer volvió el mar a su estado normal. Los egipcios toparon con él en su huida, y así los arrojó YHWH en medio del mar. Las aguas, al juntarse, anegaron carros y caballeros y a todo el ejército del faraón, que había entrado en el mar en persecución de los israelitas. No escapó uno solo (Ex 12,21-28).</a:t>
            </a:r>
          </a:p>
        </p:txBody>
      </p:sp>
    </p:spTree>
    <p:extLst>
      <p:ext uri="{BB962C8B-B14F-4D97-AF65-F5344CB8AC3E}">
        <p14:creationId xmlns:p14="http://schemas.microsoft.com/office/powerpoint/2010/main" val="2854438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it-IT" dirty="0"/>
              <a:t>¡</a:t>
            </a:r>
            <a:r>
              <a:rPr lang="it-IT" dirty="0" err="1"/>
              <a:t>Libres</a:t>
            </a:r>
            <a:r>
              <a:rPr lang="it-IT" dirty="0"/>
              <a:t> al fin!</a:t>
            </a:r>
          </a:p>
        </p:txBody>
      </p:sp>
      <p:sp>
        <p:nvSpPr>
          <p:cNvPr id="3" name="Marcador de contenido 2"/>
          <p:cNvSpPr>
            <a:spLocks noGrp="1"/>
          </p:cNvSpPr>
          <p:nvPr>
            <p:ph sz="half" idx="1"/>
          </p:nvPr>
        </p:nvSpPr>
        <p:spPr>
          <a:xfrm>
            <a:off x="457200" y="1417638"/>
            <a:ext cx="4038600" cy="5101695"/>
          </a:xfrm>
        </p:spPr>
        <p:txBody>
          <a:bodyPr>
            <a:normAutofit fontScale="92500" lnSpcReduction="10000"/>
          </a:bodyPr>
          <a:lstStyle/>
          <a:p>
            <a:r>
              <a:rPr lang="it-IT" dirty="0"/>
              <a:t>“</a:t>
            </a:r>
            <a:r>
              <a:rPr lang="it-IT" dirty="0" err="1"/>
              <a:t>Cantaré</a:t>
            </a:r>
            <a:r>
              <a:rPr lang="it-IT" dirty="0"/>
              <a:t> a YHWH, gloriosa es su victoria, </a:t>
            </a:r>
            <a:r>
              <a:rPr lang="it-IT" dirty="0" err="1"/>
              <a:t>caballos</a:t>
            </a:r>
            <a:r>
              <a:rPr lang="it-IT" dirty="0"/>
              <a:t> y </a:t>
            </a:r>
            <a:r>
              <a:rPr lang="it-IT" dirty="0" err="1"/>
              <a:t>carros</a:t>
            </a:r>
            <a:r>
              <a:rPr lang="it-IT" dirty="0"/>
              <a:t> ha </a:t>
            </a:r>
            <a:r>
              <a:rPr lang="it-IT" dirty="0" err="1"/>
              <a:t>arrojado</a:t>
            </a:r>
            <a:r>
              <a:rPr lang="it-IT" dirty="0"/>
              <a:t> en </a:t>
            </a:r>
            <a:r>
              <a:rPr lang="it-IT" dirty="0" err="1"/>
              <a:t>el</a:t>
            </a:r>
            <a:r>
              <a:rPr lang="it-IT" dirty="0"/>
              <a:t> mar. Mi </a:t>
            </a:r>
            <a:r>
              <a:rPr lang="it-IT" dirty="0" err="1"/>
              <a:t>fuerza</a:t>
            </a:r>
            <a:r>
              <a:rPr lang="it-IT" dirty="0"/>
              <a:t> y mi </a:t>
            </a:r>
            <a:r>
              <a:rPr lang="it-IT" dirty="0" err="1"/>
              <a:t>poder</a:t>
            </a:r>
            <a:r>
              <a:rPr lang="it-IT" dirty="0"/>
              <a:t> es YHWH. </a:t>
            </a:r>
            <a:r>
              <a:rPr lang="it-IT" dirty="0" err="1"/>
              <a:t>Él</a:t>
            </a:r>
            <a:r>
              <a:rPr lang="it-IT" dirty="0"/>
              <a:t> </a:t>
            </a:r>
            <a:r>
              <a:rPr lang="it-IT" dirty="0" err="1"/>
              <a:t>fue</a:t>
            </a:r>
            <a:r>
              <a:rPr lang="it-IT" dirty="0"/>
              <a:t> mi </a:t>
            </a:r>
            <a:r>
              <a:rPr lang="it-IT" dirty="0" err="1"/>
              <a:t>salvación</a:t>
            </a:r>
            <a:r>
              <a:rPr lang="it-IT" dirty="0"/>
              <a:t>” (Ex 15,1-2)</a:t>
            </a:r>
          </a:p>
          <a:p>
            <a:r>
              <a:rPr lang="it-IT" dirty="0" err="1"/>
              <a:t>María</a:t>
            </a:r>
            <a:r>
              <a:rPr lang="it-IT" dirty="0"/>
              <a:t> la </a:t>
            </a:r>
            <a:r>
              <a:rPr lang="it-IT" dirty="0" err="1"/>
              <a:t>profetisa</a:t>
            </a:r>
            <a:r>
              <a:rPr lang="it-IT" dirty="0"/>
              <a:t>, </a:t>
            </a:r>
            <a:r>
              <a:rPr lang="it-IT" dirty="0" err="1"/>
              <a:t>hermana</a:t>
            </a:r>
            <a:r>
              <a:rPr lang="it-IT" dirty="0"/>
              <a:t> de </a:t>
            </a:r>
            <a:r>
              <a:rPr lang="it-IT" dirty="0" err="1"/>
              <a:t>Aarón</a:t>
            </a:r>
            <a:r>
              <a:rPr lang="it-IT" dirty="0"/>
              <a:t>, </a:t>
            </a:r>
            <a:r>
              <a:rPr lang="it-IT" dirty="0" err="1"/>
              <a:t>tomó</a:t>
            </a:r>
            <a:r>
              <a:rPr lang="it-IT" dirty="0"/>
              <a:t> su </a:t>
            </a:r>
            <a:r>
              <a:rPr lang="it-IT" dirty="0" err="1"/>
              <a:t>pandero</a:t>
            </a:r>
            <a:r>
              <a:rPr lang="it-IT" dirty="0"/>
              <a:t> en la mano y </a:t>
            </a:r>
            <a:r>
              <a:rPr lang="it-IT" dirty="0" err="1"/>
              <a:t>todas</a:t>
            </a:r>
            <a:r>
              <a:rPr lang="it-IT" dirty="0"/>
              <a:t> la </a:t>
            </a:r>
            <a:r>
              <a:rPr lang="it-IT" dirty="0" err="1"/>
              <a:t>mujeres</a:t>
            </a:r>
            <a:r>
              <a:rPr lang="it-IT" dirty="0"/>
              <a:t> </a:t>
            </a:r>
            <a:r>
              <a:rPr lang="it-IT" dirty="0" err="1"/>
              <a:t>salieron</a:t>
            </a:r>
            <a:r>
              <a:rPr lang="it-IT" dirty="0"/>
              <a:t> </a:t>
            </a:r>
            <a:r>
              <a:rPr lang="it-IT" dirty="0" err="1"/>
              <a:t>tras</a:t>
            </a:r>
            <a:r>
              <a:rPr lang="it-IT" dirty="0"/>
              <a:t> ella con </a:t>
            </a:r>
            <a:r>
              <a:rPr lang="it-IT" dirty="0" err="1"/>
              <a:t>panderos</a:t>
            </a:r>
            <a:r>
              <a:rPr lang="it-IT" dirty="0"/>
              <a:t> a danzar” (Ex 15, 20)</a:t>
            </a:r>
          </a:p>
        </p:txBody>
      </p:sp>
      <p:pic>
        <p:nvPicPr>
          <p:cNvPr id="5" name="Marcador de contenido 4" descr="miriam_leading_the_women.jpg"/>
          <p:cNvPicPr>
            <a:picLocks noGrp="1" noChangeAspect="1"/>
          </p:cNvPicPr>
          <p:nvPr>
            <p:ph sz="half" idx="2"/>
          </p:nvPr>
        </p:nvPicPr>
        <p:blipFill>
          <a:blip r:embed="rId2">
            <a:extLst>
              <a:ext uri="{28A0092B-C50C-407E-A947-70E740481C1C}">
                <a14:useLocalDpi xmlns:a14="http://schemas.microsoft.com/office/drawing/2010/main" val="0"/>
              </a:ext>
            </a:extLst>
          </a:blip>
          <a:srcRect l="14307" r="14307"/>
          <a:stretch>
            <a:fillRect/>
          </a:stretch>
        </p:blipFill>
        <p:spPr/>
      </p:pic>
    </p:spTree>
    <p:extLst>
      <p:ext uri="{BB962C8B-B14F-4D97-AF65-F5344CB8AC3E}">
        <p14:creationId xmlns:p14="http://schemas.microsoft.com/office/powerpoint/2010/main" val="152426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it-IT" dirty="0"/>
              <a:t>III. </a:t>
            </a:r>
            <a:r>
              <a:rPr lang="it-IT" dirty="0" err="1"/>
              <a:t>Moisés</a:t>
            </a:r>
            <a:r>
              <a:rPr lang="it-IT" dirty="0"/>
              <a:t>, </a:t>
            </a:r>
            <a:r>
              <a:rPr lang="it-IT" dirty="0" err="1"/>
              <a:t>el</a:t>
            </a:r>
            <a:r>
              <a:rPr lang="it-IT" dirty="0"/>
              <a:t> </a:t>
            </a:r>
            <a:r>
              <a:rPr lang="it-IT" dirty="0" err="1"/>
              <a:t>legislador</a:t>
            </a:r>
            <a:endParaRPr lang="it-IT" dirty="0"/>
          </a:p>
        </p:txBody>
      </p:sp>
      <p:pic>
        <p:nvPicPr>
          <p:cNvPr id="4" name="Marcador de contenido 3" descr="Rembrandt_Moses.jpg"/>
          <p:cNvPicPr>
            <a:picLocks noGrp="1" noChangeAspect="1"/>
          </p:cNvPicPr>
          <p:nvPr>
            <p:ph idx="1"/>
          </p:nvPr>
        </p:nvPicPr>
        <p:blipFill>
          <a:blip r:embed="rId2">
            <a:extLst>
              <a:ext uri="{28A0092B-C50C-407E-A947-70E740481C1C}">
                <a14:useLocalDpi xmlns:a14="http://schemas.microsoft.com/office/drawing/2010/main" val="0"/>
              </a:ext>
            </a:extLst>
          </a:blip>
          <a:srcRect l="-62053" r="-62053"/>
          <a:stretch>
            <a:fillRect/>
          </a:stretch>
        </p:blipFill>
        <p:spPr/>
      </p:pic>
      <p:sp>
        <p:nvSpPr>
          <p:cNvPr id="5" name="CuadroTexto 4"/>
          <p:cNvSpPr txBox="1"/>
          <p:nvPr/>
        </p:nvSpPr>
        <p:spPr>
          <a:xfrm>
            <a:off x="2338917" y="6360583"/>
            <a:ext cx="4413250" cy="369332"/>
          </a:xfrm>
          <a:prstGeom prst="rect">
            <a:avLst/>
          </a:prstGeom>
          <a:noFill/>
        </p:spPr>
        <p:txBody>
          <a:bodyPr wrap="square" rtlCol="0">
            <a:spAutoFit/>
          </a:bodyPr>
          <a:lstStyle/>
          <a:p>
            <a:pPr algn="ctr"/>
            <a:r>
              <a:rPr lang="it-IT" dirty="0"/>
              <a:t>Rembrandt, 1659.  </a:t>
            </a:r>
            <a:r>
              <a:rPr lang="it-IT" dirty="0" err="1"/>
              <a:t>Gemäldegalerie</a:t>
            </a:r>
            <a:r>
              <a:rPr lang="it-IT" dirty="0"/>
              <a:t>, </a:t>
            </a:r>
            <a:r>
              <a:rPr lang="it-IT" dirty="0" err="1"/>
              <a:t>Berlin</a:t>
            </a:r>
            <a:endParaRPr lang="it-IT" dirty="0"/>
          </a:p>
        </p:txBody>
      </p:sp>
    </p:spTree>
    <p:extLst>
      <p:ext uri="{BB962C8B-B14F-4D97-AF65-F5344CB8AC3E}">
        <p14:creationId xmlns:p14="http://schemas.microsoft.com/office/powerpoint/2010/main" val="416191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Mount_Mos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081"/>
            <a:ext cx="9144000" cy="6121190"/>
          </a:xfrm>
          <a:prstGeom prst="rect">
            <a:avLst/>
          </a:prstGeom>
        </p:spPr>
      </p:pic>
      <p:sp>
        <p:nvSpPr>
          <p:cNvPr id="3" name="CuadroTexto 2"/>
          <p:cNvSpPr txBox="1"/>
          <p:nvPr/>
        </p:nvSpPr>
        <p:spPr>
          <a:xfrm>
            <a:off x="0" y="6096025"/>
            <a:ext cx="9144000" cy="830997"/>
          </a:xfrm>
          <a:prstGeom prst="rect">
            <a:avLst/>
          </a:prstGeom>
          <a:noFill/>
        </p:spPr>
        <p:txBody>
          <a:bodyPr wrap="square" rtlCol="0">
            <a:spAutoFit/>
          </a:bodyPr>
          <a:lstStyle/>
          <a:p>
            <a:pPr algn="ctr"/>
            <a:r>
              <a:rPr lang="it-IT" sz="2400" dirty="0"/>
              <a:t>A </a:t>
            </a:r>
            <a:r>
              <a:rPr lang="it-IT" sz="2400" dirty="0" err="1"/>
              <a:t>los</a:t>
            </a:r>
            <a:r>
              <a:rPr lang="it-IT" sz="2400" dirty="0"/>
              <a:t> </a:t>
            </a:r>
            <a:r>
              <a:rPr lang="it-IT" sz="2400" dirty="0" err="1"/>
              <a:t>tres</a:t>
            </a:r>
            <a:r>
              <a:rPr lang="it-IT" sz="2400" dirty="0"/>
              <a:t> </a:t>
            </a:r>
            <a:r>
              <a:rPr lang="it-IT" sz="2400" dirty="0" err="1"/>
              <a:t>meses</a:t>
            </a:r>
            <a:r>
              <a:rPr lang="it-IT" sz="2400" dirty="0"/>
              <a:t> de salir de la </a:t>
            </a:r>
            <a:r>
              <a:rPr lang="it-IT" sz="2400" dirty="0" err="1"/>
              <a:t>tierra</a:t>
            </a:r>
            <a:r>
              <a:rPr lang="it-IT" sz="2400" dirty="0"/>
              <a:t> de </a:t>
            </a:r>
            <a:r>
              <a:rPr lang="it-IT" sz="2400" dirty="0" err="1"/>
              <a:t>Egipto</a:t>
            </a:r>
            <a:r>
              <a:rPr lang="it-IT" sz="2400" dirty="0"/>
              <a:t>,</a:t>
            </a:r>
            <a:br>
              <a:rPr lang="it-IT" sz="2400" dirty="0"/>
            </a:br>
            <a:r>
              <a:rPr lang="it-IT" sz="2400" dirty="0"/>
              <a:t> </a:t>
            </a:r>
            <a:r>
              <a:rPr lang="it-IT" sz="2400" dirty="0" err="1"/>
              <a:t>los</a:t>
            </a:r>
            <a:r>
              <a:rPr lang="it-IT" sz="2400" dirty="0"/>
              <a:t> </a:t>
            </a:r>
            <a:r>
              <a:rPr lang="it-IT" sz="2400" dirty="0" err="1"/>
              <a:t>hijos</a:t>
            </a:r>
            <a:r>
              <a:rPr lang="it-IT" sz="2400" dirty="0"/>
              <a:t> de  </a:t>
            </a:r>
            <a:r>
              <a:rPr lang="it-IT" sz="2400" dirty="0" err="1"/>
              <a:t>Israel</a:t>
            </a:r>
            <a:r>
              <a:rPr lang="it-IT" sz="2400" dirty="0"/>
              <a:t> </a:t>
            </a:r>
            <a:r>
              <a:rPr lang="it-IT" sz="2400" dirty="0" err="1"/>
              <a:t>llegaron</a:t>
            </a:r>
            <a:r>
              <a:rPr lang="it-IT" sz="2400" dirty="0"/>
              <a:t> al </a:t>
            </a:r>
            <a:r>
              <a:rPr lang="it-IT" sz="2400" dirty="0" err="1"/>
              <a:t>desierto</a:t>
            </a:r>
            <a:r>
              <a:rPr lang="it-IT" sz="2400" dirty="0"/>
              <a:t> de </a:t>
            </a:r>
            <a:r>
              <a:rPr lang="it-IT" sz="2400" dirty="0" err="1"/>
              <a:t>Sinaí</a:t>
            </a:r>
            <a:r>
              <a:rPr lang="it-IT" sz="2400" dirty="0"/>
              <a:t> (Ex 19,1)</a:t>
            </a:r>
          </a:p>
        </p:txBody>
      </p:sp>
    </p:spTree>
    <p:extLst>
      <p:ext uri="{BB962C8B-B14F-4D97-AF65-F5344CB8AC3E}">
        <p14:creationId xmlns:p14="http://schemas.microsoft.com/office/powerpoint/2010/main" val="1345539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Saint-Catherines-Monaste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915"/>
            <a:ext cx="9144000" cy="6120190"/>
          </a:xfrm>
          <a:prstGeom prst="rect">
            <a:avLst/>
          </a:prstGeom>
        </p:spPr>
      </p:pic>
      <p:sp>
        <p:nvSpPr>
          <p:cNvPr id="3" name="CuadroTexto 2"/>
          <p:cNvSpPr txBox="1"/>
          <p:nvPr/>
        </p:nvSpPr>
        <p:spPr>
          <a:xfrm>
            <a:off x="4212138" y="6487588"/>
            <a:ext cx="3958166" cy="369332"/>
          </a:xfrm>
          <a:prstGeom prst="rect">
            <a:avLst/>
          </a:prstGeom>
          <a:noFill/>
        </p:spPr>
        <p:txBody>
          <a:bodyPr wrap="square" rtlCol="0">
            <a:spAutoFit/>
          </a:bodyPr>
          <a:lstStyle/>
          <a:p>
            <a:r>
              <a:rPr lang="it-IT" dirty="0" err="1"/>
              <a:t>Monasterio</a:t>
            </a:r>
            <a:r>
              <a:rPr lang="it-IT" dirty="0"/>
              <a:t> de Santa Catalina, </a:t>
            </a:r>
            <a:r>
              <a:rPr lang="it-IT" dirty="0" err="1"/>
              <a:t>Sinaí</a:t>
            </a:r>
            <a:endParaRPr lang="it-IT" dirty="0"/>
          </a:p>
        </p:txBody>
      </p:sp>
    </p:spTree>
    <p:extLst>
      <p:ext uri="{BB962C8B-B14F-4D97-AF65-F5344CB8AC3E}">
        <p14:creationId xmlns:p14="http://schemas.microsoft.com/office/powerpoint/2010/main" val="3603038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806450"/>
          </a:xfrm>
        </p:spPr>
        <p:txBody>
          <a:bodyPr>
            <a:normAutofit/>
          </a:bodyPr>
          <a:lstStyle/>
          <a:p>
            <a:r>
              <a:rPr lang="it-IT" dirty="0"/>
              <a:t>La Alianza</a:t>
            </a:r>
          </a:p>
        </p:txBody>
      </p:sp>
      <p:sp>
        <p:nvSpPr>
          <p:cNvPr id="3" name="Marcador de contenido 2"/>
          <p:cNvSpPr>
            <a:spLocks noGrp="1"/>
          </p:cNvSpPr>
          <p:nvPr>
            <p:ph sz="half" idx="1"/>
          </p:nvPr>
        </p:nvSpPr>
        <p:spPr>
          <a:xfrm>
            <a:off x="253999" y="1068917"/>
            <a:ext cx="3492501" cy="5619749"/>
          </a:xfrm>
        </p:spPr>
        <p:txBody>
          <a:bodyPr>
            <a:normAutofit fontScale="77500" lnSpcReduction="20000"/>
          </a:bodyPr>
          <a:lstStyle/>
          <a:p>
            <a:pPr marL="0" indent="0">
              <a:buNone/>
            </a:pPr>
            <a:r>
              <a:rPr lang="es-ES" sz="3100" dirty="0"/>
              <a:t>Así hablarás a la estirpe de Jacob; así dirás a los hijos de Israel: Ya habéis visto lo que he hecho con los egipcios, y cómo a vosotros os he llevado sobre alas de águila y os he traído a mí. Ahora bien, si me obedecéis y guardáis mi alianza, vosotros seréis el pueblo de mi propiedad entre todos los pueblos, porque toda la tierra es mía; seréis para mí un reino de sacerdotes, una nación santa. Esto es lo que dirás a los hijos de Israel (Ex 19,3-6).</a:t>
            </a:r>
          </a:p>
          <a:p>
            <a:pPr marL="0" indent="0">
              <a:buNone/>
            </a:pPr>
            <a:endParaRPr lang="it-IT" dirty="0"/>
          </a:p>
        </p:txBody>
      </p:sp>
      <p:pic>
        <p:nvPicPr>
          <p:cNvPr id="8" name="Marcador de contenido 7" descr="charlton_heston_marquee-729x486.jpg"/>
          <p:cNvPicPr>
            <a:picLocks noGrp="1" noChangeAspect="1"/>
          </p:cNvPicPr>
          <p:nvPr>
            <p:ph sz="half" idx="2"/>
          </p:nvPr>
        </p:nvPicPr>
        <p:blipFill>
          <a:blip r:embed="rId2">
            <a:extLst>
              <a:ext uri="{28A0092B-C50C-407E-A947-70E740481C1C}">
                <a14:useLocalDpi xmlns:a14="http://schemas.microsoft.com/office/drawing/2010/main" val="0"/>
              </a:ext>
            </a:extLst>
          </a:blip>
          <a:srcRect t="-34051" b="-34051"/>
          <a:stretch>
            <a:fillRect/>
          </a:stretch>
        </p:blipFill>
        <p:spPr>
          <a:xfrm>
            <a:off x="3915833" y="552458"/>
            <a:ext cx="4770967" cy="5346709"/>
          </a:xfrm>
        </p:spPr>
      </p:pic>
      <p:sp>
        <p:nvSpPr>
          <p:cNvPr id="9" name="CuadroTexto 8"/>
          <p:cNvSpPr txBox="1"/>
          <p:nvPr/>
        </p:nvSpPr>
        <p:spPr>
          <a:xfrm>
            <a:off x="4138083" y="4998997"/>
            <a:ext cx="4474633" cy="1569660"/>
          </a:xfrm>
          <a:prstGeom prst="rect">
            <a:avLst/>
          </a:prstGeom>
          <a:noFill/>
        </p:spPr>
        <p:txBody>
          <a:bodyPr wrap="square" rtlCol="0">
            <a:spAutoFit/>
          </a:bodyPr>
          <a:lstStyle/>
          <a:p>
            <a:pPr algn="r"/>
            <a:r>
              <a:rPr lang="it-IT" sz="2400" dirty="0"/>
              <a:t>Gran parte de </a:t>
            </a:r>
            <a:r>
              <a:rPr lang="it-IT" sz="2400" dirty="0" err="1"/>
              <a:t>Éxodo</a:t>
            </a:r>
            <a:r>
              <a:rPr lang="it-IT" sz="2400" dirty="0"/>
              <a:t>, </a:t>
            </a:r>
            <a:r>
              <a:rPr lang="it-IT" sz="2400" dirty="0" err="1"/>
              <a:t>Levítico</a:t>
            </a:r>
            <a:r>
              <a:rPr lang="it-IT" sz="2400" dirty="0"/>
              <a:t>, </a:t>
            </a:r>
            <a:r>
              <a:rPr lang="it-IT" sz="2400" dirty="0" err="1"/>
              <a:t>Número</a:t>
            </a:r>
            <a:r>
              <a:rPr lang="it-IT" sz="2400" dirty="0"/>
              <a:t> y Deuteronomio, </a:t>
            </a:r>
            <a:br>
              <a:rPr lang="it-IT" sz="2400" dirty="0"/>
            </a:br>
            <a:r>
              <a:rPr lang="it-IT" sz="2400" dirty="0"/>
              <a:t>lo </a:t>
            </a:r>
            <a:r>
              <a:rPr lang="it-IT" sz="2400" dirty="0" err="1"/>
              <a:t>ocupan</a:t>
            </a:r>
            <a:r>
              <a:rPr lang="it-IT" sz="2400" dirty="0"/>
              <a:t> </a:t>
            </a:r>
            <a:r>
              <a:rPr lang="it-IT" sz="2400" dirty="0" err="1"/>
              <a:t>leyes</a:t>
            </a:r>
            <a:r>
              <a:rPr lang="it-IT" sz="2400" dirty="0"/>
              <a:t>, </a:t>
            </a:r>
            <a:r>
              <a:rPr lang="it-IT" sz="2400" dirty="0" err="1"/>
              <a:t>que</a:t>
            </a:r>
            <a:r>
              <a:rPr lang="it-IT" sz="2400" dirty="0"/>
              <a:t> </a:t>
            </a:r>
            <a:r>
              <a:rPr lang="it-IT" sz="2400" dirty="0" err="1"/>
              <a:t>estudiaremos</a:t>
            </a:r>
            <a:r>
              <a:rPr lang="it-IT" sz="2400" dirty="0"/>
              <a:t> en </a:t>
            </a:r>
            <a:r>
              <a:rPr lang="it-IT" sz="2400" dirty="0" err="1"/>
              <a:t>el</a:t>
            </a:r>
            <a:r>
              <a:rPr lang="it-IT" sz="2400" dirty="0"/>
              <a:t> </a:t>
            </a:r>
            <a:r>
              <a:rPr lang="it-IT" sz="2400" dirty="0" err="1"/>
              <a:t>próximo</a:t>
            </a:r>
            <a:r>
              <a:rPr lang="it-IT" sz="2400" dirty="0"/>
              <a:t> episodio</a:t>
            </a:r>
          </a:p>
        </p:txBody>
      </p:sp>
    </p:spTree>
    <p:extLst>
      <p:ext uri="{BB962C8B-B14F-4D97-AF65-F5344CB8AC3E}">
        <p14:creationId xmlns:p14="http://schemas.microsoft.com/office/powerpoint/2010/main" val="1083818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_tradnl" dirty="0"/>
              <a:t>Una Alianza que apela a la responsabilidad humana</a:t>
            </a:r>
            <a:endParaRPr lang="it-IT" dirty="0"/>
          </a:p>
        </p:txBody>
      </p:sp>
      <p:sp>
        <p:nvSpPr>
          <p:cNvPr id="5" name="Marcador de texto 4"/>
          <p:cNvSpPr>
            <a:spLocks noGrp="1"/>
          </p:cNvSpPr>
          <p:nvPr>
            <p:ph type="body" idx="1"/>
          </p:nvPr>
        </p:nvSpPr>
        <p:spPr/>
        <p:txBody>
          <a:bodyPr>
            <a:noAutofit/>
          </a:bodyPr>
          <a:lstStyle/>
          <a:p>
            <a:r>
              <a:rPr lang="it-IT" sz="2800" dirty="0" err="1"/>
              <a:t>Libertad</a:t>
            </a:r>
            <a:r>
              <a:rPr lang="it-IT" sz="2800" dirty="0"/>
              <a:t> de </a:t>
            </a:r>
            <a:r>
              <a:rPr lang="it-IT" sz="2800" dirty="0" err="1"/>
              <a:t>indiferencia</a:t>
            </a:r>
            <a:endParaRPr lang="it-IT" sz="2800" dirty="0"/>
          </a:p>
        </p:txBody>
      </p:sp>
      <p:sp>
        <p:nvSpPr>
          <p:cNvPr id="6" name="Marcador de contenido 5"/>
          <p:cNvSpPr>
            <a:spLocks noGrp="1"/>
          </p:cNvSpPr>
          <p:nvPr>
            <p:ph sz="half" idx="2"/>
          </p:nvPr>
        </p:nvSpPr>
        <p:spPr>
          <a:xfrm>
            <a:off x="457200" y="2762249"/>
            <a:ext cx="4040188" cy="3363913"/>
          </a:xfrm>
        </p:spPr>
        <p:txBody>
          <a:bodyPr>
            <a:normAutofit lnSpcReduction="10000"/>
          </a:bodyPr>
          <a:lstStyle/>
          <a:p>
            <a:r>
              <a:rPr lang="it-IT" dirty="0"/>
              <a:t>No </a:t>
            </a:r>
            <a:r>
              <a:rPr lang="it-IT" dirty="0" err="1"/>
              <a:t>estar</a:t>
            </a:r>
            <a:r>
              <a:rPr lang="it-IT" dirty="0"/>
              <a:t> </a:t>
            </a:r>
            <a:r>
              <a:rPr lang="it-IT" dirty="0" err="1"/>
              <a:t>constreñido</a:t>
            </a:r>
            <a:r>
              <a:rPr lang="it-IT" dirty="0"/>
              <a:t> por </a:t>
            </a:r>
            <a:r>
              <a:rPr lang="it-IT" dirty="0" err="1"/>
              <a:t>presiones</a:t>
            </a:r>
            <a:r>
              <a:rPr lang="it-IT" dirty="0"/>
              <a:t> </a:t>
            </a:r>
            <a:r>
              <a:rPr lang="it-IT" dirty="0" err="1"/>
              <a:t>externas</a:t>
            </a:r>
            <a:endParaRPr lang="it-IT" dirty="0"/>
          </a:p>
          <a:p>
            <a:r>
              <a:rPr lang="it-IT" dirty="0" err="1"/>
              <a:t>Poder</a:t>
            </a:r>
            <a:r>
              <a:rPr lang="it-IT" dirty="0"/>
              <a:t> </a:t>
            </a:r>
            <a:r>
              <a:rPr lang="it-IT" dirty="0" err="1"/>
              <a:t>elegir</a:t>
            </a:r>
            <a:r>
              <a:rPr lang="it-IT" dirty="0"/>
              <a:t> </a:t>
            </a:r>
            <a:r>
              <a:rPr lang="it-IT" dirty="0" err="1"/>
              <a:t>entre</a:t>
            </a:r>
            <a:r>
              <a:rPr lang="it-IT" dirty="0"/>
              <a:t> </a:t>
            </a:r>
            <a:r>
              <a:rPr lang="it-IT" dirty="0" err="1"/>
              <a:t>distintas</a:t>
            </a:r>
            <a:r>
              <a:rPr lang="it-IT" dirty="0"/>
              <a:t> </a:t>
            </a:r>
            <a:r>
              <a:rPr lang="it-IT" dirty="0" err="1"/>
              <a:t>posibilidades</a:t>
            </a:r>
            <a:endParaRPr lang="it-IT" dirty="0"/>
          </a:p>
          <a:p>
            <a:r>
              <a:rPr lang="it-IT" dirty="0"/>
              <a:t>No </a:t>
            </a:r>
            <a:r>
              <a:rPr lang="it-IT" dirty="0" err="1"/>
              <a:t>estar</a:t>
            </a:r>
            <a:r>
              <a:rPr lang="it-IT" dirty="0"/>
              <a:t> </a:t>
            </a:r>
            <a:r>
              <a:rPr lang="it-IT" dirty="0" err="1"/>
              <a:t>atado</a:t>
            </a:r>
            <a:r>
              <a:rPr lang="it-IT" dirty="0"/>
              <a:t>, tener </a:t>
            </a:r>
            <a:r>
              <a:rPr lang="it-IT" dirty="0" err="1"/>
              <a:t>posibilidades</a:t>
            </a:r>
            <a:r>
              <a:rPr lang="it-IT" dirty="0"/>
              <a:t>, ¡</a:t>
            </a:r>
            <a:r>
              <a:rPr lang="it-IT" dirty="0" err="1"/>
              <a:t>hacer</a:t>
            </a:r>
            <a:r>
              <a:rPr lang="it-IT" dirty="0"/>
              <a:t> lo </a:t>
            </a:r>
            <a:r>
              <a:rPr lang="it-IT" dirty="0" err="1"/>
              <a:t>que</a:t>
            </a:r>
            <a:r>
              <a:rPr lang="it-IT" dirty="0"/>
              <a:t> </a:t>
            </a:r>
            <a:r>
              <a:rPr lang="it-IT" dirty="0" err="1"/>
              <a:t>quiera</a:t>
            </a:r>
            <a:r>
              <a:rPr lang="it-IT" dirty="0"/>
              <a:t>!</a:t>
            </a:r>
          </a:p>
          <a:p>
            <a:r>
              <a:rPr lang="it-IT" dirty="0"/>
              <a:t>No es la </a:t>
            </a:r>
            <a:r>
              <a:rPr lang="it-IT" dirty="0" err="1"/>
              <a:t>más</a:t>
            </a:r>
            <a:r>
              <a:rPr lang="it-IT" dirty="0"/>
              <a:t> importante </a:t>
            </a:r>
            <a:r>
              <a:rPr lang="it-IT" dirty="0" err="1"/>
              <a:t>libertad</a:t>
            </a:r>
            <a:r>
              <a:rPr lang="it-IT" dirty="0"/>
              <a:t> para </a:t>
            </a:r>
            <a:r>
              <a:rPr lang="it-IT" dirty="0" err="1"/>
              <a:t>los</a:t>
            </a:r>
            <a:r>
              <a:rPr lang="it-IT" dirty="0"/>
              <a:t> </a:t>
            </a:r>
            <a:r>
              <a:rPr lang="it-IT" dirty="0" err="1"/>
              <a:t>creyentes</a:t>
            </a:r>
            <a:endParaRPr lang="it-IT" dirty="0"/>
          </a:p>
        </p:txBody>
      </p:sp>
      <p:sp>
        <p:nvSpPr>
          <p:cNvPr id="7" name="Marcador de texto 6"/>
          <p:cNvSpPr>
            <a:spLocks noGrp="1"/>
          </p:cNvSpPr>
          <p:nvPr>
            <p:ph type="body" sz="quarter" idx="3"/>
          </p:nvPr>
        </p:nvSpPr>
        <p:spPr/>
        <p:txBody>
          <a:bodyPr>
            <a:normAutofit/>
          </a:bodyPr>
          <a:lstStyle/>
          <a:p>
            <a:r>
              <a:rPr lang="it-IT" sz="2800" dirty="0" err="1"/>
              <a:t>Libertad</a:t>
            </a:r>
            <a:r>
              <a:rPr lang="it-IT" sz="2800" dirty="0"/>
              <a:t> de </a:t>
            </a:r>
            <a:r>
              <a:rPr lang="it-IT" sz="2800" dirty="0" err="1"/>
              <a:t>excelencia</a:t>
            </a:r>
            <a:endParaRPr lang="it-IT" sz="2800" dirty="0"/>
          </a:p>
        </p:txBody>
      </p:sp>
      <p:sp>
        <p:nvSpPr>
          <p:cNvPr id="8" name="Marcador de contenido 7"/>
          <p:cNvSpPr>
            <a:spLocks noGrp="1"/>
          </p:cNvSpPr>
          <p:nvPr>
            <p:ph sz="quarter" idx="4"/>
          </p:nvPr>
        </p:nvSpPr>
        <p:spPr>
          <a:xfrm>
            <a:off x="4645025" y="2762249"/>
            <a:ext cx="4041775" cy="3640668"/>
          </a:xfrm>
        </p:spPr>
        <p:txBody>
          <a:bodyPr>
            <a:normAutofit/>
          </a:bodyPr>
          <a:lstStyle/>
          <a:p>
            <a:r>
              <a:rPr lang="it-IT" dirty="0"/>
              <a:t>Es </a:t>
            </a:r>
            <a:r>
              <a:rPr lang="it-IT" dirty="0" err="1"/>
              <a:t>llegar</a:t>
            </a:r>
            <a:r>
              <a:rPr lang="it-IT" dirty="0"/>
              <a:t> a la </a:t>
            </a:r>
            <a:r>
              <a:rPr lang="it-IT" dirty="0" err="1"/>
              <a:t>excelencia</a:t>
            </a:r>
            <a:r>
              <a:rPr lang="it-IT" dirty="0"/>
              <a:t> en la </a:t>
            </a:r>
            <a:r>
              <a:rPr lang="it-IT" dirty="0" err="1"/>
              <a:t>capacidad</a:t>
            </a:r>
            <a:r>
              <a:rPr lang="it-IT" dirty="0"/>
              <a:t> de </a:t>
            </a:r>
            <a:r>
              <a:rPr lang="it-IT" dirty="0" err="1"/>
              <a:t>hacer</a:t>
            </a:r>
            <a:r>
              <a:rPr lang="it-IT" dirty="0"/>
              <a:t> </a:t>
            </a:r>
            <a:r>
              <a:rPr lang="it-IT" dirty="0" err="1"/>
              <a:t>el</a:t>
            </a:r>
            <a:r>
              <a:rPr lang="it-IT" dirty="0"/>
              <a:t> </a:t>
            </a:r>
            <a:r>
              <a:rPr lang="it-IT" dirty="0" err="1"/>
              <a:t>bien</a:t>
            </a:r>
            <a:endParaRPr lang="it-IT" dirty="0"/>
          </a:p>
          <a:p>
            <a:r>
              <a:rPr lang="it-IT" dirty="0" err="1"/>
              <a:t>Presupone</a:t>
            </a:r>
            <a:r>
              <a:rPr lang="it-IT" dirty="0"/>
              <a:t> la </a:t>
            </a:r>
            <a:r>
              <a:rPr lang="it-IT" dirty="0" err="1"/>
              <a:t>libertad</a:t>
            </a:r>
            <a:r>
              <a:rPr lang="it-IT" dirty="0"/>
              <a:t> de </a:t>
            </a:r>
            <a:r>
              <a:rPr lang="it-IT" dirty="0" err="1"/>
              <a:t>indiferencia</a:t>
            </a:r>
            <a:endParaRPr lang="it-IT" dirty="0"/>
          </a:p>
          <a:p>
            <a:r>
              <a:rPr lang="it-IT" dirty="0" err="1"/>
              <a:t>El</a:t>
            </a:r>
            <a:r>
              <a:rPr lang="it-IT" dirty="0"/>
              <a:t> la </a:t>
            </a:r>
            <a:r>
              <a:rPr lang="it-IT" dirty="0" err="1"/>
              <a:t>libertad</a:t>
            </a:r>
            <a:r>
              <a:rPr lang="it-IT" dirty="0"/>
              <a:t> para </a:t>
            </a:r>
            <a:r>
              <a:rPr lang="it-IT" dirty="0" err="1"/>
              <a:t>el</a:t>
            </a:r>
            <a:r>
              <a:rPr lang="it-IT" dirty="0"/>
              <a:t> </a:t>
            </a:r>
            <a:r>
              <a:rPr lang="it-IT" dirty="0" err="1"/>
              <a:t>que</a:t>
            </a:r>
            <a:r>
              <a:rPr lang="it-IT" dirty="0"/>
              <a:t> se “</a:t>
            </a:r>
            <a:r>
              <a:rPr lang="it-IT" dirty="0" err="1"/>
              <a:t>entrena</a:t>
            </a:r>
            <a:r>
              <a:rPr lang="it-IT" dirty="0"/>
              <a:t>” </a:t>
            </a:r>
            <a:r>
              <a:rPr lang="it-IT" dirty="0" err="1"/>
              <a:t>el</a:t>
            </a:r>
            <a:r>
              <a:rPr lang="it-IT" dirty="0"/>
              <a:t> </a:t>
            </a:r>
            <a:r>
              <a:rPr lang="it-IT" dirty="0" err="1"/>
              <a:t>creyente</a:t>
            </a:r>
            <a:endParaRPr lang="it-IT" dirty="0"/>
          </a:p>
          <a:p>
            <a:r>
              <a:rPr lang="it-IT" dirty="0" err="1"/>
              <a:t>Libertad</a:t>
            </a:r>
            <a:r>
              <a:rPr lang="it-IT" dirty="0"/>
              <a:t> </a:t>
            </a:r>
            <a:r>
              <a:rPr lang="it-IT" dirty="0" err="1"/>
              <a:t>apoyada</a:t>
            </a:r>
            <a:r>
              <a:rPr lang="it-IT" dirty="0"/>
              <a:t> en </a:t>
            </a:r>
            <a:r>
              <a:rPr lang="it-IT" dirty="0" err="1"/>
              <a:t>Dios</a:t>
            </a:r>
            <a:r>
              <a:rPr lang="it-IT" dirty="0"/>
              <a:t> para restaurar </a:t>
            </a:r>
            <a:r>
              <a:rPr lang="it-IT" dirty="0" err="1"/>
              <a:t>el</a:t>
            </a:r>
            <a:r>
              <a:rPr lang="it-IT" dirty="0"/>
              <a:t> </a:t>
            </a:r>
            <a:r>
              <a:rPr lang="it-IT" dirty="0" err="1"/>
              <a:t>paraíso</a:t>
            </a:r>
            <a:endParaRPr lang="it-IT" dirty="0"/>
          </a:p>
        </p:txBody>
      </p:sp>
    </p:spTree>
    <p:extLst>
      <p:ext uri="{BB962C8B-B14F-4D97-AF65-F5344CB8AC3E}">
        <p14:creationId xmlns:p14="http://schemas.microsoft.com/office/powerpoint/2010/main" val="1787347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5585" y="211140"/>
            <a:ext cx="2095500" cy="1143000"/>
          </a:xfrm>
        </p:spPr>
        <p:txBody>
          <a:bodyPr>
            <a:noAutofit/>
          </a:bodyPr>
          <a:lstStyle/>
          <a:p>
            <a:r>
              <a:rPr lang="es-ES" sz="6000" dirty="0" err="1"/>
              <a:t>מ</a:t>
            </a:r>
            <a:r>
              <a:rPr lang="es-ES" sz="6000" dirty="0"/>
              <a:t>ִּ</a:t>
            </a:r>
            <a:r>
              <a:rPr lang="es-ES" sz="6000" dirty="0" err="1"/>
              <a:t>ש</a:t>
            </a:r>
            <a:r>
              <a:rPr lang="es-ES" sz="6000" dirty="0"/>
              <a:t>ְׁ</a:t>
            </a:r>
            <a:r>
              <a:rPr lang="es-ES" sz="6000" dirty="0" err="1"/>
              <a:t>כ</a:t>
            </a:r>
            <a:r>
              <a:rPr lang="es-ES" sz="6000" dirty="0"/>
              <a:t>ָּ</a:t>
            </a:r>
            <a:r>
              <a:rPr lang="es-ES" sz="6000" dirty="0" err="1"/>
              <a:t>ן</a:t>
            </a:r>
            <a:r>
              <a:rPr lang="es-ES" sz="6000" dirty="0"/>
              <a:t> </a:t>
            </a:r>
            <a:endParaRPr lang="it-IT" sz="6000" dirty="0"/>
          </a:p>
        </p:txBody>
      </p:sp>
      <p:pic>
        <p:nvPicPr>
          <p:cNvPr id="8" name="Tabernacle of Mose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10474"/>
            <a:ext cx="8045450" cy="4525963"/>
          </a:xfrm>
        </p:spPr>
      </p:pic>
      <p:sp>
        <p:nvSpPr>
          <p:cNvPr id="9" name="Título 1"/>
          <p:cNvSpPr txBox="1">
            <a:spLocks/>
          </p:cNvSpPr>
          <p:nvPr/>
        </p:nvSpPr>
        <p:spPr>
          <a:xfrm>
            <a:off x="3016250" y="352957"/>
            <a:ext cx="5578475" cy="1143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5400" dirty="0" err="1"/>
              <a:t>Mishkan</a:t>
            </a:r>
            <a:r>
              <a:rPr lang="it-IT" sz="5400" dirty="0"/>
              <a:t> = </a:t>
            </a:r>
            <a:r>
              <a:rPr lang="it-IT" sz="5400" dirty="0" err="1"/>
              <a:t>Morada</a:t>
            </a:r>
            <a:r>
              <a:rPr lang="it-IT" sz="5400" dirty="0"/>
              <a:t> o </a:t>
            </a:r>
            <a:r>
              <a:rPr lang="it-IT" sz="5400" dirty="0" err="1"/>
              <a:t>Tabernáculo</a:t>
            </a:r>
            <a:endParaRPr lang="it-IT" sz="5400" dirty="0"/>
          </a:p>
        </p:txBody>
      </p:sp>
    </p:spTree>
    <p:extLst>
      <p:ext uri="{BB962C8B-B14F-4D97-AF65-F5344CB8AC3E}">
        <p14:creationId xmlns:p14="http://schemas.microsoft.com/office/powerpoint/2010/main" val="37006560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contenido 8"/>
          <p:cNvSpPr>
            <a:spLocks noGrp="1"/>
          </p:cNvSpPr>
          <p:nvPr>
            <p:ph sz="half" idx="1"/>
          </p:nvPr>
        </p:nvSpPr>
        <p:spPr>
          <a:xfrm>
            <a:off x="457200" y="2032000"/>
            <a:ext cx="3342217" cy="4094163"/>
          </a:xfrm>
        </p:spPr>
        <p:txBody>
          <a:bodyPr>
            <a:normAutofit/>
          </a:bodyPr>
          <a:lstStyle/>
          <a:p>
            <a:pPr marL="114300" indent="0" algn="r">
              <a:buNone/>
            </a:pPr>
            <a:r>
              <a:rPr lang="it-IT" sz="3600" dirty="0" err="1"/>
              <a:t>Primer</a:t>
            </a:r>
            <a:r>
              <a:rPr lang="it-IT" sz="3600" dirty="0"/>
              <a:t> Tema</a:t>
            </a:r>
          </a:p>
          <a:p>
            <a:pPr marL="114300" indent="0" algn="r">
              <a:buNone/>
            </a:pPr>
            <a:r>
              <a:rPr lang="it-IT" sz="6600" dirty="0" err="1"/>
              <a:t>Moisés</a:t>
            </a:r>
            <a:r>
              <a:rPr lang="it-IT" sz="6600" dirty="0"/>
              <a:t>:</a:t>
            </a:r>
          </a:p>
          <a:p>
            <a:pPr marL="114300" indent="0" algn="r">
              <a:buNone/>
            </a:pPr>
            <a:r>
              <a:rPr lang="it-IT" sz="4400" dirty="0" err="1"/>
              <a:t>El</a:t>
            </a:r>
            <a:r>
              <a:rPr lang="it-IT" sz="4400" dirty="0"/>
              <a:t> relato </a:t>
            </a:r>
          </a:p>
        </p:txBody>
      </p:sp>
      <p:pic>
        <p:nvPicPr>
          <p:cNvPr id="11" name="Marcador de contenido 10" descr="moises-de-miguel-angel-585641.jpg"/>
          <p:cNvPicPr>
            <a:picLocks noGrp="1" noChangeAspect="1"/>
          </p:cNvPicPr>
          <p:nvPr>
            <p:ph sz="half" idx="2"/>
          </p:nvPr>
        </p:nvPicPr>
        <p:blipFill>
          <a:blip r:embed="rId2">
            <a:extLst>
              <a:ext uri="{28A0092B-C50C-407E-A947-70E740481C1C}">
                <a14:useLocalDpi xmlns:a14="http://schemas.microsoft.com/office/drawing/2010/main" val="0"/>
              </a:ext>
            </a:extLst>
          </a:blip>
          <a:srcRect t="7991" b="7991"/>
          <a:stretch>
            <a:fillRect/>
          </a:stretch>
        </p:blipFill>
        <p:spPr>
          <a:xfrm>
            <a:off x="3881371" y="635003"/>
            <a:ext cx="5003748" cy="5607581"/>
          </a:xfrm>
          <a:prstGeom prst="rect">
            <a:avLst/>
          </a:prstGeom>
        </p:spPr>
      </p:pic>
    </p:spTree>
    <p:extLst>
      <p:ext uri="{BB962C8B-B14F-4D97-AF65-F5344CB8AC3E}">
        <p14:creationId xmlns:p14="http://schemas.microsoft.com/office/powerpoint/2010/main" val="153225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it-IT" dirty="0"/>
              <a:t>IV. </a:t>
            </a:r>
            <a:r>
              <a:rPr lang="it-IT" dirty="0" err="1"/>
              <a:t>Muerte</a:t>
            </a:r>
            <a:r>
              <a:rPr lang="it-IT" dirty="0"/>
              <a:t> en </a:t>
            </a:r>
            <a:r>
              <a:rPr lang="it-IT" dirty="0" err="1"/>
              <a:t>el</a:t>
            </a:r>
            <a:r>
              <a:rPr lang="it-IT" dirty="0"/>
              <a:t> </a:t>
            </a:r>
            <a:r>
              <a:rPr lang="it-IT" dirty="0" err="1"/>
              <a:t>desierto</a:t>
            </a:r>
            <a:endParaRPr lang="it-IT" dirty="0"/>
          </a:p>
        </p:txBody>
      </p:sp>
      <p:pic>
        <p:nvPicPr>
          <p:cNvPr id="4" name="Marcador de contenido 3" descr="Sinai_desert.jpg"/>
          <p:cNvPicPr>
            <a:picLocks noGrp="1" noChangeAspect="1"/>
          </p:cNvPicPr>
          <p:nvPr>
            <p:ph idx="1"/>
          </p:nvPr>
        </p:nvPicPr>
        <p:blipFill>
          <a:blip r:embed="rId2">
            <a:extLst>
              <a:ext uri="{28A0092B-C50C-407E-A947-70E740481C1C}">
                <a14:useLocalDpi xmlns:a14="http://schemas.microsoft.com/office/drawing/2010/main" val="0"/>
              </a:ext>
            </a:extLst>
          </a:blip>
          <a:srcRect t="8484" b="8484"/>
          <a:stretch>
            <a:fillRect/>
          </a:stretch>
        </p:blipFill>
        <p:spPr>
          <a:xfrm>
            <a:off x="457200" y="1621366"/>
            <a:ext cx="8229600" cy="4525963"/>
          </a:xfrm>
        </p:spPr>
      </p:pic>
    </p:spTree>
    <p:extLst>
      <p:ext uri="{BB962C8B-B14F-4D97-AF65-F5344CB8AC3E}">
        <p14:creationId xmlns:p14="http://schemas.microsoft.com/office/powerpoint/2010/main" val="4186252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it-IT" dirty="0" err="1"/>
              <a:t>El</a:t>
            </a:r>
            <a:r>
              <a:rPr lang="it-IT" dirty="0"/>
              <a:t> </a:t>
            </a:r>
            <a:r>
              <a:rPr lang="it-IT" dirty="0" err="1"/>
              <a:t>becerro</a:t>
            </a:r>
            <a:r>
              <a:rPr lang="it-IT" dirty="0"/>
              <a:t> de oro</a:t>
            </a:r>
          </a:p>
        </p:txBody>
      </p:sp>
      <p:sp>
        <p:nvSpPr>
          <p:cNvPr id="3" name="Marcador de contenido 2"/>
          <p:cNvSpPr>
            <a:spLocks noGrp="1"/>
          </p:cNvSpPr>
          <p:nvPr>
            <p:ph sz="half" idx="1"/>
          </p:nvPr>
        </p:nvSpPr>
        <p:spPr>
          <a:xfrm>
            <a:off x="457200" y="1428745"/>
            <a:ext cx="4038600" cy="5122333"/>
          </a:xfrm>
        </p:spPr>
        <p:txBody>
          <a:bodyPr>
            <a:normAutofit fontScale="85000" lnSpcReduction="20000"/>
          </a:bodyPr>
          <a:lstStyle/>
          <a:p>
            <a:pPr marL="0" indent="0">
              <a:buNone/>
            </a:pPr>
            <a:r>
              <a:rPr lang="it-IT" dirty="0" err="1"/>
              <a:t>Viendo</a:t>
            </a:r>
            <a:r>
              <a:rPr lang="it-IT" dirty="0"/>
              <a:t> </a:t>
            </a:r>
            <a:r>
              <a:rPr lang="it-IT" dirty="0" err="1"/>
              <a:t>el</a:t>
            </a:r>
            <a:r>
              <a:rPr lang="it-IT" dirty="0"/>
              <a:t> pueblo </a:t>
            </a:r>
            <a:r>
              <a:rPr lang="it-IT" dirty="0" err="1"/>
              <a:t>que</a:t>
            </a:r>
            <a:r>
              <a:rPr lang="it-IT" dirty="0"/>
              <a:t> </a:t>
            </a:r>
            <a:r>
              <a:rPr lang="it-IT" dirty="0" err="1"/>
              <a:t>Moisés</a:t>
            </a:r>
            <a:r>
              <a:rPr lang="it-IT" dirty="0"/>
              <a:t> </a:t>
            </a:r>
            <a:r>
              <a:rPr lang="it-IT" dirty="0" err="1"/>
              <a:t>tardaba</a:t>
            </a:r>
            <a:r>
              <a:rPr lang="it-IT" dirty="0"/>
              <a:t> en </a:t>
            </a:r>
            <a:r>
              <a:rPr lang="it-IT" dirty="0" err="1"/>
              <a:t>bajar</a:t>
            </a:r>
            <a:r>
              <a:rPr lang="it-IT" dirty="0"/>
              <a:t> de la </a:t>
            </a:r>
            <a:r>
              <a:rPr lang="it-IT" dirty="0" err="1"/>
              <a:t>montaña</a:t>
            </a:r>
            <a:r>
              <a:rPr lang="it-IT" dirty="0"/>
              <a:t>, se </a:t>
            </a:r>
            <a:r>
              <a:rPr lang="it-IT" dirty="0" err="1"/>
              <a:t>reunió</a:t>
            </a:r>
            <a:r>
              <a:rPr lang="it-IT" dirty="0"/>
              <a:t> en torno a </a:t>
            </a:r>
            <a:r>
              <a:rPr lang="it-IT" dirty="0" err="1"/>
              <a:t>Aarón</a:t>
            </a:r>
            <a:r>
              <a:rPr lang="it-IT" dirty="0"/>
              <a:t> y le </a:t>
            </a:r>
            <a:r>
              <a:rPr lang="it-IT" dirty="0" err="1"/>
              <a:t>dijo</a:t>
            </a:r>
            <a:r>
              <a:rPr lang="it-IT" dirty="0"/>
              <a:t>: “Anda, </a:t>
            </a:r>
            <a:r>
              <a:rPr lang="it-IT" dirty="0" err="1"/>
              <a:t>haznos</a:t>
            </a:r>
            <a:r>
              <a:rPr lang="it-IT" dirty="0"/>
              <a:t> un </a:t>
            </a:r>
            <a:r>
              <a:rPr lang="it-IT" dirty="0" err="1"/>
              <a:t>dios</a:t>
            </a:r>
            <a:r>
              <a:rPr lang="it-IT" dirty="0"/>
              <a:t> </a:t>
            </a:r>
            <a:r>
              <a:rPr lang="it-IT" dirty="0" err="1"/>
              <a:t>que</a:t>
            </a:r>
            <a:r>
              <a:rPr lang="it-IT" dirty="0"/>
              <a:t> </a:t>
            </a:r>
            <a:r>
              <a:rPr lang="it-IT" dirty="0" err="1"/>
              <a:t>vaya</a:t>
            </a:r>
            <a:r>
              <a:rPr lang="it-IT" dirty="0"/>
              <a:t> </a:t>
            </a:r>
            <a:r>
              <a:rPr lang="it-IT" dirty="0" err="1"/>
              <a:t>delante</a:t>
            </a:r>
            <a:r>
              <a:rPr lang="it-IT" dirty="0"/>
              <a:t> de </a:t>
            </a:r>
            <a:r>
              <a:rPr lang="it-IT" dirty="0" err="1"/>
              <a:t>nosotros</a:t>
            </a:r>
            <a:r>
              <a:rPr lang="it-IT" dirty="0"/>
              <a:t>, </a:t>
            </a:r>
            <a:r>
              <a:rPr lang="it-IT" dirty="0" err="1"/>
              <a:t>pues</a:t>
            </a:r>
            <a:r>
              <a:rPr lang="it-IT" dirty="0"/>
              <a:t> a </a:t>
            </a:r>
            <a:r>
              <a:rPr lang="it-IT" dirty="0" err="1"/>
              <a:t>ese</a:t>
            </a:r>
            <a:r>
              <a:rPr lang="it-IT" dirty="0"/>
              <a:t> </a:t>
            </a:r>
            <a:r>
              <a:rPr lang="it-IT" dirty="0" err="1"/>
              <a:t>Moisés</a:t>
            </a:r>
            <a:r>
              <a:rPr lang="it-IT" dirty="0"/>
              <a:t> </a:t>
            </a:r>
            <a:r>
              <a:rPr lang="it-IT" dirty="0" err="1"/>
              <a:t>que</a:t>
            </a:r>
            <a:r>
              <a:rPr lang="it-IT" dirty="0"/>
              <a:t> nos </a:t>
            </a:r>
            <a:r>
              <a:rPr lang="it-IT" dirty="0" err="1"/>
              <a:t>sacó</a:t>
            </a:r>
            <a:r>
              <a:rPr lang="it-IT" dirty="0"/>
              <a:t> de </a:t>
            </a:r>
            <a:r>
              <a:rPr lang="it-IT" dirty="0" err="1"/>
              <a:t>Egipto</a:t>
            </a:r>
            <a:r>
              <a:rPr lang="it-IT" dirty="0"/>
              <a:t> no </a:t>
            </a:r>
            <a:r>
              <a:rPr lang="it-IT" dirty="0" err="1"/>
              <a:t>sabemos</a:t>
            </a:r>
            <a:r>
              <a:rPr lang="it-IT" dirty="0"/>
              <a:t> </a:t>
            </a:r>
            <a:r>
              <a:rPr lang="it-IT" dirty="0" err="1"/>
              <a:t>que</a:t>
            </a:r>
            <a:r>
              <a:rPr lang="it-IT" dirty="0"/>
              <a:t> le ha </a:t>
            </a:r>
            <a:r>
              <a:rPr lang="it-IT" dirty="0" err="1"/>
              <a:t>pasado</a:t>
            </a:r>
            <a:r>
              <a:rPr lang="it-IT" dirty="0"/>
              <a:t> [...] </a:t>
            </a:r>
            <a:r>
              <a:rPr lang="it-IT" dirty="0" err="1"/>
              <a:t>Todo</a:t>
            </a:r>
            <a:r>
              <a:rPr lang="it-IT" dirty="0"/>
              <a:t> </a:t>
            </a:r>
            <a:r>
              <a:rPr lang="it-IT" dirty="0" err="1"/>
              <a:t>el</a:t>
            </a:r>
            <a:r>
              <a:rPr lang="it-IT" dirty="0"/>
              <a:t> pueblo se </a:t>
            </a:r>
            <a:r>
              <a:rPr lang="it-IT" dirty="0" err="1"/>
              <a:t>quitó</a:t>
            </a:r>
            <a:r>
              <a:rPr lang="it-IT" dirty="0"/>
              <a:t> </a:t>
            </a:r>
            <a:r>
              <a:rPr lang="it-IT" dirty="0" err="1"/>
              <a:t>los</a:t>
            </a:r>
            <a:r>
              <a:rPr lang="it-IT" dirty="0"/>
              <a:t> </a:t>
            </a:r>
            <a:r>
              <a:rPr lang="it-IT" dirty="0" err="1"/>
              <a:t>pendientes</a:t>
            </a:r>
            <a:r>
              <a:rPr lang="it-IT" dirty="0"/>
              <a:t> de oro y se </a:t>
            </a:r>
            <a:r>
              <a:rPr lang="it-IT" dirty="0" err="1"/>
              <a:t>los</a:t>
            </a:r>
            <a:r>
              <a:rPr lang="it-IT" dirty="0"/>
              <a:t> </a:t>
            </a:r>
            <a:r>
              <a:rPr lang="it-IT" dirty="0" err="1"/>
              <a:t>trajeron</a:t>
            </a:r>
            <a:r>
              <a:rPr lang="it-IT" dirty="0"/>
              <a:t> a </a:t>
            </a:r>
            <a:r>
              <a:rPr lang="it-IT" dirty="0" err="1"/>
              <a:t>Aarón</a:t>
            </a:r>
            <a:r>
              <a:rPr lang="it-IT" dirty="0"/>
              <a:t>. </a:t>
            </a:r>
            <a:r>
              <a:rPr lang="it-IT" dirty="0" err="1"/>
              <a:t>Èl</a:t>
            </a:r>
            <a:r>
              <a:rPr lang="it-IT" dirty="0"/>
              <a:t> </a:t>
            </a:r>
            <a:r>
              <a:rPr lang="it-IT" dirty="0" err="1"/>
              <a:t>los</a:t>
            </a:r>
            <a:r>
              <a:rPr lang="it-IT" dirty="0"/>
              <a:t> </a:t>
            </a:r>
            <a:r>
              <a:rPr lang="it-IT" dirty="0" err="1"/>
              <a:t>recibió</a:t>
            </a:r>
            <a:r>
              <a:rPr lang="it-IT" dirty="0"/>
              <a:t>, </a:t>
            </a:r>
            <a:r>
              <a:rPr lang="it-IT" dirty="0" err="1"/>
              <a:t>trabajó</a:t>
            </a:r>
            <a:r>
              <a:rPr lang="it-IT" dirty="0"/>
              <a:t> </a:t>
            </a:r>
            <a:r>
              <a:rPr lang="it-IT" dirty="0" err="1"/>
              <a:t>el</a:t>
            </a:r>
            <a:r>
              <a:rPr lang="it-IT" dirty="0"/>
              <a:t> oro a </a:t>
            </a:r>
            <a:r>
              <a:rPr lang="it-IT" dirty="0" err="1"/>
              <a:t>cincel</a:t>
            </a:r>
            <a:r>
              <a:rPr lang="it-IT" dirty="0"/>
              <a:t> y </a:t>
            </a:r>
            <a:r>
              <a:rPr lang="it-IT" dirty="0" err="1"/>
              <a:t>fabricó</a:t>
            </a:r>
            <a:r>
              <a:rPr lang="it-IT" dirty="0"/>
              <a:t> un </a:t>
            </a:r>
            <a:r>
              <a:rPr lang="it-IT" dirty="0" err="1"/>
              <a:t>becerro</a:t>
            </a:r>
            <a:r>
              <a:rPr lang="it-IT" dirty="0"/>
              <a:t> de </a:t>
            </a:r>
            <a:r>
              <a:rPr lang="it-IT" dirty="0" err="1"/>
              <a:t>fundición</a:t>
            </a:r>
            <a:r>
              <a:rPr lang="it-IT" dirty="0"/>
              <a:t>. </a:t>
            </a:r>
            <a:r>
              <a:rPr lang="it-IT" dirty="0" err="1"/>
              <a:t>Entonces</a:t>
            </a:r>
            <a:r>
              <a:rPr lang="it-IT" dirty="0"/>
              <a:t> </a:t>
            </a:r>
            <a:r>
              <a:rPr lang="it-IT" dirty="0" err="1"/>
              <a:t>ellos</a:t>
            </a:r>
            <a:r>
              <a:rPr lang="it-IT" dirty="0"/>
              <a:t> </a:t>
            </a:r>
            <a:r>
              <a:rPr lang="it-IT" dirty="0" err="1"/>
              <a:t>exclamaron</a:t>
            </a:r>
            <a:r>
              <a:rPr lang="it-IT" dirty="0"/>
              <a:t> “Este es tu </a:t>
            </a:r>
            <a:r>
              <a:rPr lang="it-IT" dirty="0" err="1"/>
              <a:t>dios</a:t>
            </a:r>
            <a:r>
              <a:rPr lang="it-IT" dirty="0"/>
              <a:t>, </a:t>
            </a:r>
            <a:r>
              <a:rPr lang="it-IT" dirty="0" err="1"/>
              <a:t>Israel</a:t>
            </a:r>
            <a:r>
              <a:rPr lang="it-IT" dirty="0"/>
              <a:t>, </a:t>
            </a:r>
            <a:r>
              <a:rPr lang="it-IT" dirty="0" err="1"/>
              <a:t>el</a:t>
            </a:r>
            <a:r>
              <a:rPr lang="it-IT" dirty="0"/>
              <a:t> </a:t>
            </a:r>
            <a:r>
              <a:rPr lang="it-IT" dirty="0" err="1"/>
              <a:t>que</a:t>
            </a:r>
            <a:r>
              <a:rPr lang="it-IT" dirty="0"/>
              <a:t> </a:t>
            </a:r>
            <a:r>
              <a:rPr lang="it-IT" dirty="0" err="1"/>
              <a:t>sacó</a:t>
            </a:r>
            <a:r>
              <a:rPr lang="it-IT" dirty="0"/>
              <a:t> de </a:t>
            </a:r>
            <a:r>
              <a:rPr lang="it-IT" dirty="0" err="1"/>
              <a:t>Egipto</a:t>
            </a:r>
            <a:r>
              <a:rPr lang="it-IT" dirty="0"/>
              <a:t> (Ex 32, 1.3-4)</a:t>
            </a:r>
            <a:endParaRPr lang="es-ES_tradnl" dirty="0"/>
          </a:p>
        </p:txBody>
      </p:sp>
      <p:pic>
        <p:nvPicPr>
          <p:cNvPr id="5" name="Marcador de contenido 4" descr="284887_800.jpg"/>
          <p:cNvPicPr>
            <a:picLocks noGrp="1" noChangeAspect="1"/>
          </p:cNvPicPr>
          <p:nvPr>
            <p:ph sz="half" idx="2"/>
          </p:nvPr>
        </p:nvPicPr>
        <p:blipFill>
          <a:blip r:embed="rId2">
            <a:extLst>
              <a:ext uri="{28A0092B-C50C-407E-A947-70E740481C1C}">
                <a14:useLocalDpi xmlns:a14="http://schemas.microsoft.com/office/drawing/2010/main" val="0"/>
              </a:ext>
            </a:extLst>
          </a:blip>
          <a:srcRect t="1062" b="1062"/>
          <a:stretch>
            <a:fillRect/>
          </a:stretch>
        </p:blipFill>
        <p:spPr/>
      </p:pic>
    </p:spTree>
    <p:extLst>
      <p:ext uri="{BB962C8B-B14F-4D97-AF65-F5344CB8AC3E}">
        <p14:creationId xmlns:p14="http://schemas.microsoft.com/office/powerpoint/2010/main" val="469361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it-IT" dirty="0"/>
              <a:t>40 </a:t>
            </a:r>
            <a:r>
              <a:rPr lang="it-IT" dirty="0" err="1"/>
              <a:t>años</a:t>
            </a:r>
            <a:r>
              <a:rPr lang="it-IT" dirty="0"/>
              <a:t> en </a:t>
            </a:r>
            <a:r>
              <a:rPr lang="it-IT" dirty="0" err="1"/>
              <a:t>el</a:t>
            </a:r>
            <a:r>
              <a:rPr lang="it-IT" dirty="0"/>
              <a:t> </a:t>
            </a:r>
            <a:r>
              <a:rPr lang="it-IT" dirty="0" err="1"/>
              <a:t>desierto</a:t>
            </a:r>
            <a:endParaRPr lang="it-IT" dirty="0"/>
          </a:p>
        </p:txBody>
      </p:sp>
      <p:sp>
        <p:nvSpPr>
          <p:cNvPr id="3" name="Marcador de contenido 2"/>
          <p:cNvSpPr>
            <a:spLocks noGrp="1"/>
          </p:cNvSpPr>
          <p:nvPr>
            <p:ph sz="half" idx="1"/>
          </p:nvPr>
        </p:nvSpPr>
        <p:spPr/>
        <p:txBody>
          <a:bodyPr/>
          <a:lstStyle/>
          <a:p>
            <a:pPr marL="0" indent="0">
              <a:buNone/>
            </a:pPr>
            <a:r>
              <a:rPr lang="it-IT" dirty="0" err="1"/>
              <a:t>El</a:t>
            </a:r>
            <a:r>
              <a:rPr lang="it-IT" dirty="0"/>
              <a:t> </a:t>
            </a:r>
            <a:r>
              <a:rPr lang="it-IT" dirty="0" err="1"/>
              <a:t>año</a:t>
            </a:r>
            <a:r>
              <a:rPr lang="it-IT" dirty="0"/>
              <a:t> </a:t>
            </a:r>
            <a:r>
              <a:rPr lang="it-IT" dirty="0" err="1"/>
              <a:t>segundo</a:t>
            </a:r>
            <a:r>
              <a:rPr lang="it-IT" dirty="0"/>
              <a:t>, </a:t>
            </a:r>
            <a:r>
              <a:rPr lang="it-IT" dirty="0" err="1"/>
              <a:t>el</a:t>
            </a:r>
            <a:r>
              <a:rPr lang="it-IT" dirty="0"/>
              <a:t> </a:t>
            </a:r>
            <a:r>
              <a:rPr lang="it-IT" dirty="0" err="1"/>
              <a:t>mes</a:t>
            </a:r>
            <a:r>
              <a:rPr lang="it-IT" dirty="0"/>
              <a:t> </a:t>
            </a:r>
            <a:r>
              <a:rPr lang="it-IT" dirty="0" err="1"/>
              <a:t>segundo</a:t>
            </a:r>
            <a:r>
              <a:rPr lang="it-IT" dirty="0"/>
              <a:t>, </a:t>
            </a:r>
            <a:r>
              <a:rPr lang="it-IT" dirty="0" err="1"/>
              <a:t>el</a:t>
            </a:r>
            <a:r>
              <a:rPr lang="it-IT" dirty="0"/>
              <a:t> </a:t>
            </a:r>
            <a:r>
              <a:rPr lang="it-IT" dirty="0" err="1"/>
              <a:t>día</a:t>
            </a:r>
            <a:r>
              <a:rPr lang="it-IT" dirty="0"/>
              <a:t> </a:t>
            </a:r>
            <a:r>
              <a:rPr lang="it-IT" dirty="0" err="1"/>
              <a:t>veinte</a:t>
            </a:r>
            <a:r>
              <a:rPr lang="it-IT" dirty="0"/>
              <a:t> del </a:t>
            </a:r>
            <a:r>
              <a:rPr lang="it-IT" dirty="0" err="1"/>
              <a:t>mes</a:t>
            </a:r>
            <a:r>
              <a:rPr lang="it-IT" dirty="0"/>
              <a:t>, se </a:t>
            </a:r>
            <a:r>
              <a:rPr lang="it-IT" dirty="0" err="1"/>
              <a:t>levantó</a:t>
            </a:r>
            <a:r>
              <a:rPr lang="it-IT" dirty="0"/>
              <a:t> la Nube de </a:t>
            </a:r>
            <a:r>
              <a:rPr lang="it-IT" dirty="0" err="1"/>
              <a:t>enciama</a:t>
            </a:r>
            <a:r>
              <a:rPr lang="it-IT" dirty="0"/>
              <a:t> de la </a:t>
            </a:r>
            <a:r>
              <a:rPr lang="it-IT" dirty="0" err="1"/>
              <a:t>Morada</a:t>
            </a:r>
            <a:r>
              <a:rPr lang="it-IT" dirty="0"/>
              <a:t> del Testimonio y </a:t>
            </a:r>
            <a:r>
              <a:rPr lang="it-IT" dirty="0" err="1"/>
              <a:t>los</a:t>
            </a:r>
            <a:r>
              <a:rPr lang="it-IT" dirty="0"/>
              <a:t> </a:t>
            </a:r>
            <a:r>
              <a:rPr lang="it-IT" dirty="0" err="1"/>
              <a:t>hijos</a:t>
            </a:r>
            <a:r>
              <a:rPr lang="it-IT" dirty="0"/>
              <a:t> de </a:t>
            </a:r>
            <a:r>
              <a:rPr lang="it-IT" dirty="0" err="1"/>
              <a:t>Israel</a:t>
            </a:r>
            <a:r>
              <a:rPr lang="it-IT" dirty="0"/>
              <a:t> </a:t>
            </a:r>
            <a:r>
              <a:rPr lang="it-IT" dirty="0" err="1"/>
              <a:t>partieron</a:t>
            </a:r>
            <a:r>
              <a:rPr lang="it-IT" dirty="0"/>
              <a:t>, en </a:t>
            </a:r>
            <a:r>
              <a:rPr lang="it-IT" dirty="0" err="1"/>
              <a:t>orden</a:t>
            </a:r>
            <a:r>
              <a:rPr lang="it-IT" dirty="0"/>
              <a:t> de </a:t>
            </a:r>
            <a:r>
              <a:rPr lang="it-IT" dirty="0" err="1"/>
              <a:t>marcha</a:t>
            </a:r>
            <a:r>
              <a:rPr lang="it-IT" dirty="0"/>
              <a:t> del </a:t>
            </a:r>
            <a:r>
              <a:rPr lang="it-IT" dirty="0" err="1"/>
              <a:t>desierto</a:t>
            </a:r>
            <a:r>
              <a:rPr lang="it-IT" dirty="0"/>
              <a:t> de </a:t>
            </a:r>
            <a:r>
              <a:rPr lang="it-IT" dirty="0" err="1"/>
              <a:t>Sinaí</a:t>
            </a:r>
            <a:endParaRPr lang="it-IT" dirty="0"/>
          </a:p>
        </p:txBody>
      </p:sp>
      <p:sp>
        <p:nvSpPr>
          <p:cNvPr id="4" name="Marcador de contenido 3"/>
          <p:cNvSpPr>
            <a:spLocks noGrp="1"/>
          </p:cNvSpPr>
          <p:nvPr>
            <p:ph sz="half" idx="2"/>
          </p:nvPr>
        </p:nvSpPr>
        <p:spPr/>
        <p:txBody>
          <a:bodyPr/>
          <a:lstStyle/>
          <a:p>
            <a:endParaRPr lang="it-IT"/>
          </a:p>
        </p:txBody>
      </p:sp>
      <p:pic>
        <p:nvPicPr>
          <p:cNvPr id="5" name="Imagen 4" descr="1-desert-trekking-IMG_6671-800x4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1168"/>
            <a:ext cx="9144000" cy="5143500"/>
          </a:xfrm>
          <a:prstGeom prst="rect">
            <a:avLst/>
          </a:prstGeom>
        </p:spPr>
      </p:pic>
      <p:sp>
        <p:nvSpPr>
          <p:cNvPr id="6" name="CuadroTexto 5"/>
          <p:cNvSpPr txBox="1"/>
          <p:nvPr/>
        </p:nvSpPr>
        <p:spPr>
          <a:xfrm>
            <a:off x="3397254" y="4476749"/>
            <a:ext cx="5609167" cy="1785104"/>
          </a:xfrm>
          <a:prstGeom prst="rect">
            <a:avLst/>
          </a:prstGeom>
          <a:solidFill>
            <a:srgbClr val="0F0F0F">
              <a:alpha val="49000"/>
            </a:srgbClr>
          </a:solidFill>
          <a:effectLst>
            <a:glow rad="101600">
              <a:schemeClr val="accent6">
                <a:alpha val="5000"/>
              </a:schemeClr>
            </a:glow>
            <a:outerShdw blurRad="50800" dist="38100" dir="2700000" algn="tl" rotWithShape="0">
              <a:srgbClr val="000000">
                <a:alpha val="43000"/>
              </a:srgbClr>
            </a:outerShdw>
          </a:effectLst>
        </p:spPr>
        <p:txBody>
          <a:bodyPr wrap="square" rtlCol="0">
            <a:spAutoFit/>
          </a:bodyPr>
          <a:lstStyle/>
          <a:p>
            <a:r>
              <a:rPr lang="it-IT" sz="2200" dirty="0" err="1"/>
              <a:t>El</a:t>
            </a:r>
            <a:r>
              <a:rPr lang="it-IT" sz="2200" dirty="0"/>
              <a:t> </a:t>
            </a:r>
            <a:r>
              <a:rPr lang="it-IT" sz="2200" dirty="0" err="1"/>
              <a:t>año</a:t>
            </a:r>
            <a:r>
              <a:rPr lang="it-IT" sz="2200" dirty="0"/>
              <a:t> </a:t>
            </a:r>
            <a:r>
              <a:rPr lang="it-IT" sz="2200" dirty="0" err="1"/>
              <a:t>segundo</a:t>
            </a:r>
            <a:r>
              <a:rPr lang="it-IT" sz="2200" dirty="0"/>
              <a:t>, </a:t>
            </a:r>
            <a:r>
              <a:rPr lang="it-IT" sz="2200" dirty="0" err="1"/>
              <a:t>el</a:t>
            </a:r>
            <a:r>
              <a:rPr lang="it-IT" sz="2200" dirty="0"/>
              <a:t> </a:t>
            </a:r>
            <a:r>
              <a:rPr lang="it-IT" sz="2200" dirty="0" err="1"/>
              <a:t>mes</a:t>
            </a:r>
            <a:r>
              <a:rPr lang="it-IT" sz="2200" dirty="0"/>
              <a:t> </a:t>
            </a:r>
            <a:r>
              <a:rPr lang="it-IT" sz="2200" dirty="0" err="1"/>
              <a:t>segundo</a:t>
            </a:r>
            <a:r>
              <a:rPr lang="it-IT" sz="2200" dirty="0"/>
              <a:t>, </a:t>
            </a:r>
            <a:r>
              <a:rPr lang="it-IT" sz="2200" dirty="0" err="1"/>
              <a:t>el</a:t>
            </a:r>
            <a:r>
              <a:rPr lang="it-IT" sz="2200" dirty="0"/>
              <a:t> </a:t>
            </a:r>
            <a:r>
              <a:rPr lang="it-IT" sz="2200" dirty="0" err="1"/>
              <a:t>día</a:t>
            </a:r>
            <a:r>
              <a:rPr lang="it-IT" sz="2200" dirty="0"/>
              <a:t> </a:t>
            </a:r>
            <a:r>
              <a:rPr lang="it-IT" sz="2200" dirty="0" err="1"/>
              <a:t>veinte</a:t>
            </a:r>
            <a:r>
              <a:rPr lang="it-IT" sz="2200" dirty="0"/>
              <a:t> del </a:t>
            </a:r>
            <a:r>
              <a:rPr lang="it-IT" sz="2200" dirty="0" err="1"/>
              <a:t>mes</a:t>
            </a:r>
            <a:r>
              <a:rPr lang="it-IT" sz="2200" dirty="0"/>
              <a:t>, se </a:t>
            </a:r>
            <a:r>
              <a:rPr lang="it-IT" sz="2200" dirty="0" err="1"/>
              <a:t>levantó</a:t>
            </a:r>
            <a:r>
              <a:rPr lang="it-IT" sz="2200" dirty="0"/>
              <a:t> la Nube de </a:t>
            </a:r>
            <a:r>
              <a:rPr lang="it-IT" sz="2200" dirty="0" err="1"/>
              <a:t>encima</a:t>
            </a:r>
            <a:r>
              <a:rPr lang="it-IT" sz="2200" dirty="0"/>
              <a:t> de la </a:t>
            </a:r>
            <a:r>
              <a:rPr lang="it-IT" sz="2200" dirty="0" err="1"/>
              <a:t>Morada</a:t>
            </a:r>
            <a:r>
              <a:rPr lang="it-IT" sz="2200" dirty="0"/>
              <a:t> del Testimonio y </a:t>
            </a:r>
            <a:r>
              <a:rPr lang="it-IT" sz="2200" dirty="0" err="1"/>
              <a:t>los</a:t>
            </a:r>
            <a:r>
              <a:rPr lang="it-IT" sz="2200" dirty="0"/>
              <a:t> </a:t>
            </a:r>
            <a:r>
              <a:rPr lang="it-IT" sz="2200" dirty="0" err="1"/>
              <a:t>hijos</a:t>
            </a:r>
            <a:r>
              <a:rPr lang="it-IT" sz="2200" dirty="0"/>
              <a:t> de </a:t>
            </a:r>
            <a:r>
              <a:rPr lang="it-IT" sz="2200" dirty="0" err="1"/>
              <a:t>Israel</a:t>
            </a:r>
            <a:r>
              <a:rPr lang="it-IT" sz="2200" dirty="0"/>
              <a:t> </a:t>
            </a:r>
            <a:r>
              <a:rPr lang="it-IT" sz="2200" dirty="0" err="1"/>
              <a:t>partieron</a:t>
            </a:r>
            <a:r>
              <a:rPr lang="it-IT" sz="2200" dirty="0"/>
              <a:t>, en </a:t>
            </a:r>
            <a:r>
              <a:rPr lang="it-IT" sz="2200" dirty="0" err="1"/>
              <a:t>orden</a:t>
            </a:r>
            <a:r>
              <a:rPr lang="it-IT" sz="2200" dirty="0"/>
              <a:t> de </a:t>
            </a:r>
            <a:r>
              <a:rPr lang="it-IT" sz="2200" dirty="0" err="1"/>
              <a:t>marcha</a:t>
            </a:r>
            <a:r>
              <a:rPr lang="it-IT" sz="2200" dirty="0"/>
              <a:t> del </a:t>
            </a:r>
            <a:r>
              <a:rPr lang="it-IT" sz="2200" dirty="0" err="1"/>
              <a:t>desierto</a:t>
            </a:r>
            <a:r>
              <a:rPr lang="it-IT" sz="2200" dirty="0"/>
              <a:t> de </a:t>
            </a:r>
            <a:r>
              <a:rPr lang="it-IT" sz="2200" dirty="0" err="1"/>
              <a:t>Sinaí</a:t>
            </a:r>
            <a:r>
              <a:rPr lang="it-IT" sz="2200" dirty="0"/>
              <a:t> (</a:t>
            </a:r>
            <a:r>
              <a:rPr lang="it-IT" sz="2200" dirty="0" err="1"/>
              <a:t>Num</a:t>
            </a:r>
            <a:r>
              <a:rPr lang="it-IT" sz="2200" dirty="0"/>
              <a:t> 10,11-12)</a:t>
            </a:r>
          </a:p>
        </p:txBody>
      </p:sp>
    </p:spTree>
    <p:extLst>
      <p:ext uri="{BB962C8B-B14F-4D97-AF65-F5344CB8AC3E}">
        <p14:creationId xmlns:p14="http://schemas.microsoft.com/office/powerpoint/2010/main" val="3743716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Captura de pantalla 2018-11-09 a las 13.47.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548" y="0"/>
            <a:ext cx="6906239" cy="6858000"/>
          </a:xfrm>
          <a:prstGeom prst="rect">
            <a:avLst/>
          </a:prstGeom>
        </p:spPr>
      </p:pic>
    </p:spTree>
    <p:extLst>
      <p:ext uri="{BB962C8B-B14F-4D97-AF65-F5344CB8AC3E}">
        <p14:creationId xmlns:p14="http://schemas.microsoft.com/office/powerpoint/2010/main" val="2550267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8-11-09 a las 16.55.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859" y="0"/>
            <a:ext cx="8435736" cy="6858000"/>
          </a:xfrm>
          <a:prstGeom prst="rect">
            <a:avLst/>
          </a:prstGeom>
        </p:spPr>
      </p:pic>
    </p:spTree>
    <p:extLst>
      <p:ext uri="{BB962C8B-B14F-4D97-AF65-F5344CB8AC3E}">
        <p14:creationId xmlns:p14="http://schemas.microsoft.com/office/powerpoint/2010/main" val="3408528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ree-desert-sinai-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0991"/>
            <a:ext cx="9144000" cy="6096000"/>
          </a:xfrm>
          <a:prstGeom prst="rect">
            <a:avLst/>
          </a:prstGeom>
        </p:spPr>
      </p:pic>
    </p:spTree>
    <p:extLst>
      <p:ext uri="{BB962C8B-B14F-4D97-AF65-F5344CB8AC3E}">
        <p14:creationId xmlns:p14="http://schemas.microsoft.com/office/powerpoint/2010/main" val="457506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Captura de pantalla 2018-11-09 a las 13.53.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2433"/>
            <a:ext cx="9144000" cy="6239233"/>
          </a:xfrm>
          <a:prstGeom prst="rect">
            <a:avLst/>
          </a:prstGeom>
        </p:spPr>
      </p:pic>
    </p:spTree>
    <p:extLst>
      <p:ext uri="{BB962C8B-B14F-4D97-AF65-F5344CB8AC3E}">
        <p14:creationId xmlns:p14="http://schemas.microsoft.com/office/powerpoint/2010/main" val="1069149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mount-neb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0047"/>
          </a:xfrm>
          <a:prstGeom prst="rect">
            <a:avLst/>
          </a:prstGeom>
        </p:spPr>
      </p:pic>
    </p:spTree>
    <p:extLst>
      <p:ext uri="{BB962C8B-B14F-4D97-AF65-F5344CB8AC3E}">
        <p14:creationId xmlns:p14="http://schemas.microsoft.com/office/powerpoint/2010/main" val="3046961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TOUR-6-Monte-Nebo-Mappo-800x46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2512"/>
            <a:ext cx="9144000" cy="5337810"/>
          </a:xfrm>
          <a:prstGeom prst="rect">
            <a:avLst/>
          </a:prstGeom>
        </p:spPr>
      </p:pic>
    </p:spTree>
    <p:extLst>
      <p:ext uri="{BB962C8B-B14F-4D97-AF65-F5344CB8AC3E}">
        <p14:creationId xmlns:p14="http://schemas.microsoft.com/office/powerpoint/2010/main" val="31569586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083732" y="513399"/>
            <a:ext cx="6874935" cy="5570755"/>
          </a:xfrm>
          <a:prstGeom prst="rect">
            <a:avLst/>
          </a:prstGeom>
          <a:noFill/>
        </p:spPr>
        <p:txBody>
          <a:bodyPr wrap="square" rtlCol="0">
            <a:spAutoFit/>
          </a:bodyPr>
          <a:lstStyle/>
          <a:p>
            <a:r>
              <a:rPr lang="it-IT" sz="2400" dirty="0"/>
              <a:t>Esta </a:t>
            </a:r>
            <a:r>
              <a:rPr lang="it-IT" sz="2400" dirty="0" err="1"/>
              <a:t>presentación</a:t>
            </a:r>
            <a:r>
              <a:rPr lang="it-IT" sz="2400" dirty="0"/>
              <a:t> </a:t>
            </a:r>
            <a:r>
              <a:rPr lang="it-IT" sz="2400" dirty="0" err="1"/>
              <a:t>puede</a:t>
            </a:r>
            <a:r>
              <a:rPr lang="it-IT" sz="2400" dirty="0"/>
              <a:t> </a:t>
            </a:r>
            <a:r>
              <a:rPr lang="it-IT" sz="2400" dirty="0" err="1"/>
              <a:t>descargarse</a:t>
            </a:r>
            <a:r>
              <a:rPr lang="it-IT" sz="2400" dirty="0"/>
              <a:t> en:	</a:t>
            </a:r>
          </a:p>
          <a:p>
            <a:pPr algn="ctr"/>
            <a:r>
              <a:rPr lang="it-IT" sz="2400" dirty="0" err="1">
                <a:solidFill>
                  <a:srgbClr val="FFFF00"/>
                </a:solidFill>
              </a:rPr>
              <a:t>www.acogerycompartir.org</a:t>
            </a:r>
            <a:r>
              <a:rPr lang="it-IT" sz="2400" dirty="0">
                <a:solidFill>
                  <a:srgbClr val="FFFF00"/>
                </a:solidFill>
              </a:rPr>
              <a:t>/</a:t>
            </a:r>
            <a:r>
              <a:rPr lang="it-IT" sz="2400" dirty="0" err="1">
                <a:solidFill>
                  <a:srgbClr val="FFFF00"/>
                </a:solidFill>
              </a:rPr>
              <a:t>Biblia</a:t>
            </a:r>
            <a:endParaRPr lang="it-IT" sz="2400" dirty="0">
              <a:solidFill>
                <a:srgbClr val="FFFF00"/>
              </a:solidFill>
            </a:endParaRPr>
          </a:p>
          <a:p>
            <a:endParaRPr lang="it-IT" sz="2400" dirty="0"/>
          </a:p>
          <a:p>
            <a:r>
              <a:rPr lang="it-IT" sz="2400" dirty="0" err="1"/>
              <a:t>Próximo</a:t>
            </a:r>
            <a:r>
              <a:rPr lang="it-IT" sz="2400" dirty="0"/>
              <a:t> tema: </a:t>
            </a:r>
            <a:r>
              <a:rPr lang="it-IT" sz="2400" dirty="0">
                <a:solidFill>
                  <a:srgbClr val="FFFF00"/>
                </a:solidFill>
              </a:rPr>
              <a:t>Las </a:t>
            </a:r>
            <a:r>
              <a:rPr lang="it-IT" sz="2400" dirty="0" err="1">
                <a:solidFill>
                  <a:srgbClr val="FFFF00"/>
                </a:solidFill>
              </a:rPr>
              <a:t>leyes</a:t>
            </a:r>
            <a:r>
              <a:rPr lang="it-IT" sz="2400" dirty="0">
                <a:solidFill>
                  <a:srgbClr val="FFFF00"/>
                </a:solidFill>
              </a:rPr>
              <a:t> del Pentateuco</a:t>
            </a:r>
          </a:p>
          <a:p>
            <a:endParaRPr lang="it-IT" sz="2400" dirty="0"/>
          </a:p>
          <a:p>
            <a:r>
              <a:rPr lang="it-IT" sz="2400" dirty="0" err="1"/>
              <a:t>Deberes</a:t>
            </a:r>
            <a:r>
              <a:rPr lang="it-IT" sz="2400" dirty="0"/>
              <a:t>: 	</a:t>
            </a:r>
            <a:r>
              <a:rPr lang="it-IT" sz="2400" dirty="0" err="1">
                <a:solidFill>
                  <a:srgbClr val="FFFF00"/>
                </a:solidFill>
              </a:rPr>
              <a:t>Leer</a:t>
            </a:r>
            <a:r>
              <a:rPr lang="it-IT" sz="2400" dirty="0">
                <a:solidFill>
                  <a:srgbClr val="FFFF00"/>
                </a:solidFill>
              </a:rPr>
              <a:t> Ex 1-20</a:t>
            </a:r>
          </a:p>
          <a:p>
            <a:endParaRPr lang="it-IT" sz="2400" dirty="0"/>
          </a:p>
          <a:p>
            <a:r>
              <a:rPr lang="it-IT" sz="2400" dirty="0" err="1"/>
              <a:t>Preguntas</a:t>
            </a:r>
            <a:r>
              <a:rPr lang="it-IT" sz="2400" dirty="0"/>
              <a:t> para la </a:t>
            </a:r>
            <a:r>
              <a:rPr lang="it-IT" sz="2400" dirty="0" err="1"/>
              <a:t>reflexión</a:t>
            </a:r>
            <a:r>
              <a:rPr lang="it-IT" sz="2400" dirty="0"/>
              <a:t>:</a:t>
            </a:r>
          </a:p>
          <a:p>
            <a:pPr marL="342900" lvl="0" indent="-342900">
              <a:spcBef>
                <a:spcPts val="1200"/>
              </a:spcBef>
              <a:buFont typeface="Arial"/>
              <a:buChar char="•"/>
            </a:pPr>
            <a:r>
              <a:rPr lang="es-ES" sz="2400" dirty="0"/>
              <a:t>¿Cómo podemos adorar a Aquel que simplemente </a:t>
            </a:r>
            <a:r>
              <a:rPr lang="es-ES" sz="2400" i="1" dirty="0"/>
              <a:t>está, </a:t>
            </a:r>
            <a:r>
              <a:rPr lang="es-ES" sz="2400" dirty="0"/>
              <a:t>y no se deja encasillar por ningún nombre, imagen, o ideología?</a:t>
            </a:r>
          </a:p>
          <a:p>
            <a:pPr marL="342900" lvl="0" indent="-342900">
              <a:spcBef>
                <a:spcPts val="1200"/>
              </a:spcBef>
              <a:buFont typeface="Arial"/>
              <a:buChar char="•"/>
            </a:pPr>
            <a:r>
              <a:rPr lang="es-ES" sz="2400" dirty="0"/>
              <a:t>¿Cómo entiende nuestra cultura el concepto de “libertad”? ¿Cómo podemos dar testimonio del sentido de libertad que la Biblia transmite?</a:t>
            </a:r>
          </a:p>
        </p:txBody>
      </p:sp>
    </p:spTree>
    <p:extLst>
      <p:ext uri="{BB962C8B-B14F-4D97-AF65-F5344CB8AC3E}">
        <p14:creationId xmlns:p14="http://schemas.microsoft.com/office/powerpoint/2010/main" val="1246122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it-IT" dirty="0"/>
              <a:t>I. </a:t>
            </a:r>
            <a:r>
              <a:rPr lang="it-IT" dirty="0" err="1"/>
              <a:t>Moisés</a:t>
            </a:r>
            <a:r>
              <a:rPr lang="it-IT" dirty="0"/>
              <a:t>: </a:t>
            </a:r>
            <a:r>
              <a:rPr lang="it-IT" dirty="0" err="1"/>
              <a:t>infancia</a:t>
            </a:r>
            <a:r>
              <a:rPr lang="it-IT" dirty="0"/>
              <a:t> y </a:t>
            </a:r>
            <a:r>
              <a:rPr lang="it-IT" dirty="0" err="1"/>
              <a:t>vocación</a:t>
            </a:r>
            <a:endParaRPr lang="it-IT" dirty="0"/>
          </a:p>
        </p:txBody>
      </p:sp>
      <p:sp>
        <p:nvSpPr>
          <p:cNvPr id="3" name="Subtítulo 2"/>
          <p:cNvSpPr>
            <a:spLocks noGrp="1"/>
          </p:cNvSpPr>
          <p:nvPr>
            <p:ph type="subTitle" idx="1"/>
          </p:nvPr>
        </p:nvSpPr>
        <p:spPr/>
        <p:txBody>
          <a:bodyPr/>
          <a:lstStyle/>
          <a:p>
            <a:r>
              <a:rPr lang="it-IT" dirty="0" err="1"/>
              <a:t>Éxodo</a:t>
            </a:r>
            <a:r>
              <a:rPr lang="it-IT" dirty="0"/>
              <a:t> 1-4</a:t>
            </a:r>
          </a:p>
        </p:txBody>
      </p:sp>
    </p:spTree>
    <p:extLst>
      <p:ext uri="{BB962C8B-B14F-4D97-AF65-F5344CB8AC3E}">
        <p14:creationId xmlns:p14="http://schemas.microsoft.com/office/powerpoint/2010/main" val="581451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it-IT" dirty="0" err="1"/>
              <a:t>El</a:t>
            </a:r>
            <a:r>
              <a:rPr lang="it-IT" dirty="0"/>
              <a:t> </a:t>
            </a:r>
            <a:r>
              <a:rPr lang="it-IT" dirty="0" err="1"/>
              <a:t>nacimiento</a:t>
            </a:r>
            <a:r>
              <a:rPr lang="it-IT" dirty="0"/>
              <a:t> de un </a:t>
            </a:r>
            <a:r>
              <a:rPr lang="it-IT" dirty="0" err="1"/>
              <a:t>héroe</a:t>
            </a:r>
            <a:endParaRPr lang="it-IT" dirty="0"/>
          </a:p>
        </p:txBody>
      </p:sp>
      <p:sp>
        <p:nvSpPr>
          <p:cNvPr id="3" name="Marcador de contenido 2"/>
          <p:cNvSpPr>
            <a:spLocks noGrp="1"/>
          </p:cNvSpPr>
          <p:nvPr>
            <p:ph sz="half" idx="1"/>
          </p:nvPr>
        </p:nvSpPr>
        <p:spPr/>
        <p:txBody>
          <a:bodyPr>
            <a:normAutofit lnSpcReduction="10000"/>
          </a:bodyPr>
          <a:lstStyle/>
          <a:p>
            <a:r>
              <a:rPr lang="it-IT" dirty="0"/>
              <a:t>“</a:t>
            </a:r>
            <a:r>
              <a:rPr lang="it-IT" dirty="0" err="1"/>
              <a:t>Subió</a:t>
            </a:r>
            <a:r>
              <a:rPr lang="it-IT" dirty="0"/>
              <a:t> al trono de </a:t>
            </a:r>
            <a:r>
              <a:rPr lang="it-IT" dirty="0" err="1"/>
              <a:t>Egipto</a:t>
            </a:r>
            <a:r>
              <a:rPr lang="it-IT" dirty="0"/>
              <a:t> un </a:t>
            </a:r>
            <a:r>
              <a:rPr lang="it-IT" dirty="0" err="1"/>
              <a:t>rey</a:t>
            </a:r>
            <a:r>
              <a:rPr lang="it-IT" dirty="0"/>
              <a:t>, </a:t>
            </a:r>
            <a:r>
              <a:rPr lang="it-IT" dirty="0" err="1"/>
              <a:t>que</a:t>
            </a:r>
            <a:r>
              <a:rPr lang="it-IT" dirty="0"/>
              <a:t> no </a:t>
            </a:r>
            <a:r>
              <a:rPr lang="it-IT" dirty="0" err="1"/>
              <a:t>había</a:t>
            </a:r>
            <a:r>
              <a:rPr lang="it-IT" dirty="0"/>
              <a:t> </a:t>
            </a:r>
            <a:r>
              <a:rPr lang="it-IT" dirty="0" err="1"/>
              <a:t>conocido</a:t>
            </a:r>
            <a:r>
              <a:rPr lang="it-IT" dirty="0"/>
              <a:t> a José” (Ex 1,8)</a:t>
            </a:r>
          </a:p>
          <a:p>
            <a:r>
              <a:rPr lang="it-IT" dirty="0"/>
              <a:t>Este </a:t>
            </a:r>
            <a:r>
              <a:rPr lang="it-IT" dirty="0" err="1"/>
              <a:t>nuevo</a:t>
            </a:r>
            <a:r>
              <a:rPr lang="it-IT" dirty="0"/>
              <a:t> </a:t>
            </a:r>
            <a:r>
              <a:rPr lang="it-IT" dirty="0" err="1"/>
              <a:t>rey</a:t>
            </a:r>
            <a:r>
              <a:rPr lang="it-IT" dirty="0"/>
              <a:t> </a:t>
            </a:r>
            <a:r>
              <a:rPr lang="it-IT" dirty="0" err="1"/>
              <a:t>trata</a:t>
            </a:r>
            <a:r>
              <a:rPr lang="it-IT" dirty="0"/>
              <a:t> de eliminar al pueblo </a:t>
            </a:r>
            <a:r>
              <a:rPr lang="it-IT" dirty="0" err="1"/>
              <a:t>hebreo</a:t>
            </a:r>
            <a:r>
              <a:rPr lang="it-IT" dirty="0"/>
              <a:t>, </a:t>
            </a:r>
            <a:r>
              <a:rPr lang="it-IT" dirty="0" err="1"/>
              <a:t>que</a:t>
            </a:r>
            <a:r>
              <a:rPr lang="it-IT" dirty="0"/>
              <a:t> se </a:t>
            </a:r>
            <a:r>
              <a:rPr lang="it-IT" dirty="0" err="1"/>
              <a:t>estaba</a:t>
            </a:r>
            <a:r>
              <a:rPr lang="it-IT" dirty="0"/>
              <a:t> </a:t>
            </a:r>
            <a:r>
              <a:rPr lang="it-IT" dirty="0" err="1"/>
              <a:t>volviendo</a:t>
            </a:r>
            <a:r>
              <a:rPr lang="it-IT" dirty="0"/>
              <a:t> </a:t>
            </a:r>
            <a:r>
              <a:rPr lang="it-IT" dirty="0" err="1"/>
              <a:t>demasiado</a:t>
            </a:r>
            <a:r>
              <a:rPr lang="it-IT" dirty="0"/>
              <a:t> numeroso</a:t>
            </a:r>
          </a:p>
          <a:p>
            <a:r>
              <a:rPr lang="it-IT" dirty="0"/>
              <a:t>Pero </a:t>
            </a:r>
            <a:r>
              <a:rPr lang="it-IT" dirty="0" err="1"/>
              <a:t>las</a:t>
            </a:r>
            <a:r>
              <a:rPr lang="it-IT" dirty="0"/>
              <a:t> </a:t>
            </a:r>
            <a:r>
              <a:rPr lang="it-IT" dirty="0" err="1"/>
              <a:t>comadronas</a:t>
            </a:r>
            <a:r>
              <a:rPr lang="it-IT" dirty="0"/>
              <a:t> </a:t>
            </a:r>
            <a:r>
              <a:rPr lang="it-IT" dirty="0" err="1"/>
              <a:t>desobedecen</a:t>
            </a:r>
            <a:endParaRPr lang="it-IT" dirty="0"/>
          </a:p>
        </p:txBody>
      </p:sp>
      <p:sp>
        <p:nvSpPr>
          <p:cNvPr id="4" name="Marcador de contenido 3"/>
          <p:cNvSpPr>
            <a:spLocks noGrp="1"/>
          </p:cNvSpPr>
          <p:nvPr>
            <p:ph sz="half" idx="2"/>
          </p:nvPr>
        </p:nvSpPr>
        <p:spPr>
          <a:xfrm>
            <a:off x="4648200" y="2000250"/>
            <a:ext cx="4038600" cy="4125913"/>
          </a:xfrm>
        </p:spPr>
        <p:txBody>
          <a:bodyPr>
            <a:normAutofit lnSpcReduction="10000"/>
          </a:bodyPr>
          <a:lstStyle/>
          <a:p>
            <a:pPr marL="0" indent="0">
              <a:buNone/>
            </a:pPr>
            <a:r>
              <a:rPr lang="it-IT" dirty="0"/>
              <a:t>“</a:t>
            </a:r>
            <a:r>
              <a:rPr lang="es-ES" dirty="0"/>
              <a:t>El rey de Egipto se dirigió a las comadronas de las hebreas –una se llamaba </a:t>
            </a:r>
            <a:r>
              <a:rPr lang="es-ES" dirty="0" err="1"/>
              <a:t>Sifrá</a:t>
            </a:r>
            <a:r>
              <a:rPr lang="es-ES" dirty="0"/>
              <a:t> y la otra </a:t>
            </a:r>
            <a:r>
              <a:rPr lang="es-ES" dirty="0" err="1"/>
              <a:t>Fuá</a:t>
            </a:r>
            <a:r>
              <a:rPr lang="es-ES" dirty="0"/>
              <a:t>– y les dijo: “Cuando asistáis a un parto de las hebreas, observad el sexo: si es niño, matadlo; si es niña, dejadla vivir” (Ex 1,15-16).</a:t>
            </a:r>
          </a:p>
          <a:p>
            <a:pPr marL="0" indent="0">
              <a:buNone/>
            </a:pPr>
            <a:endParaRPr lang="it-IT" dirty="0"/>
          </a:p>
        </p:txBody>
      </p:sp>
    </p:spTree>
    <p:extLst>
      <p:ext uri="{BB962C8B-B14F-4D97-AF65-F5344CB8AC3E}">
        <p14:creationId xmlns:p14="http://schemas.microsoft.com/office/powerpoint/2010/main" val="370840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43000"/>
          </a:xfrm>
        </p:spPr>
        <p:txBody>
          <a:bodyPr/>
          <a:lstStyle/>
          <a:p>
            <a:r>
              <a:rPr lang="it-IT" dirty="0" err="1"/>
              <a:t>Moisés</a:t>
            </a:r>
            <a:r>
              <a:rPr lang="it-IT" dirty="0"/>
              <a:t> </a:t>
            </a:r>
            <a:r>
              <a:rPr lang="it-IT" dirty="0" err="1"/>
              <a:t>sacado</a:t>
            </a:r>
            <a:r>
              <a:rPr lang="it-IT" dirty="0"/>
              <a:t> de </a:t>
            </a:r>
            <a:r>
              <a:rPr lang="it-IT" dirty="0" err="1"/>
              <a:t>las</a:t>
            </a:r>
            <a:r>
              <a:rPr lang="it-IT" dirty="0"/>
              <a:t> </a:t>
            </a:r>
            <a:r>
              <a:rPr lang="it-IT" dirty="0" err="1"/>
              <a:t>aguas</a:t>
            </a:r>
            <a:endParaRPr lang="it-IT" dirty="0"/>
          </a:p>
        </p:txBody>
      </p:sp>
      <p:pic>
        <p:nvPicPr>
          <p:cNvPr id="6" name="Marcador de contenido 5" descr="Moisés salvado de las aguas.jpg"/>
          <p:cNvPicPr>
            <a:picLocks noGrp="1" noChangeAspect="1"/>
          </p:cNvPicPr>
          <p:nvPr>
            <p:ph idx="1"/>
          </p:nvPr>
        </p:nvPicPr>
        <p:blipFill>
          <a:blip r:embed="rId2">
            <a:extLst>
              <a:ext uri="{28A0092B-C50C-407E-A947-70E740481C1C}">
                <a14:useLocalDpi xmlns:a14="http://schemas.microsoft.com/office/drawing/2010/main" val="0"/>
              </a:ext>
            </a:extLst>
          </a:blip>
          <a:srcRect l="-28415" r="-28415"/>
          <a:stretch>
            <a:fillRect/>
          </a:stretch>
        </p:blipFill>
        <p:spPr>
          <a:xfrm>
            <a:off x="-448229" y="1026584"/>
            <a:ext cx="9852810" cy="5418666"/>
          </a:xfrm>
        </p:spPr>
      </p:pic>
      <p:sp>
        <p:nvSpPr>
          <p:cNvPr id="7" name="CuadroTexto 6"/>
          <p:cNvSpPr txBox="1"/>
          <p:nvPr/>
        </p:nvSpPr>
        <p:spPr>
          <a:xfrm>
            <a:off x="3280833" y="6455837"/>
            <a:ext cx="4349750" cy="369332"/>
          </a:xfrm>
          <a:prstGeom prst="rect">
            <a:avLst/>
          </a:prstGeom>
          <a:noFill/>
        </p:spPr>
        <p:txBody>
          <a:bodyPr wrap="square" rtlCol="0">
            <a:spAutoFit/>
          </a:bodyPr>
          <a:lstStyle/>
          <a:p>
            <a:pPr algn="r"/>
            <a:r>
              <a:rPr lang="it-IT" dirty="0"/>
              <a:t>Gentileschi, 1633. Museo del Prado</a:t>
            </a:r>
          </a:p>
        </p:txBody>
      </p:sp>
    </p:spTree>
    <p:extLst>
      <p:ext uri="{BB962C8B-B14F-4D97-AF65-F5344CB8AC3E}">
        <p14:creationId xmlns:p14="http://schemas.microsoft.com/office/powerpoint/2010/main" val="500492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867833"/>
          </a:xfrm>
        </p:spPr>
        <p:txBody>
          <a:bodyPr/>
          <a:lstStyle/>
          <a:p>
            <a:r>
              <a:rPr lang="it-IT" dirty="0"/>
              <a:t>Un </a:t>
            </a:r>
            <a:r>
              <a:rPr lang="it-IT" dirty="0" err="1"/>
              <a:t>héroe</a:t>
            </a:r>
            <a:r>
              <a:rPr lang="it-IT" dirty="0"/>
              <a:t> </a:t>
            </a:r>
            <a:r>
              <a:rPr lang="it-IT" dirty="0" err="1"/>
              <a:t>mestizo</a:t>
            </a:r>
            <a:endParaRPr lang="it-IT" dirty="0"/>
          </a:p>
        </p:txBody>
      </p:sp>
      <p:graphicFrame>
        <p:nvGraphicFramePr>
          <p:cNvPr id="8" name="Marcador de contenido 7"/>
          <p:cNvGraphicFramePr>
            <a:graphicFrameLocks noGrp="1"/>
          </p:cNvGraphicFramePr>
          <p:nvPr>
            <p:ph idx="1"/>
            <p:extLst>
              <p:ext uri="{D42A27DB-BD31-4B8C-83A1-F6EECF244321}">
                <p14:modId xmlns:p14="http://schemas.microsoft.com/office/powerpoint/2010/main" val="1828929924"/>
              </p:ext>
            </p:extLst>
          </p:nvPr>
        </p:nvGraphicFramePr>
        <p:xfrm>
          <a:off x="814908" y="867833"/>
          <a:ext cx="7503583" cy="2057400"/>
        </p:xfrm>
        <a:graphic>
          <a:graphicData uri="http://schemas.openxmlformats.org/drawingml/2006/table">
            <a:tbl>
              <a:tblPr firstRow="1" bandRow="1">
                <a:tableStyleId>{21E4AEA4-8DFA-4A89-87EB-49C32662AFE0}</a:tableStyleId>
              </a:tblPr>
              <a:tblGrid>
                <a:gridCol w="4047158">
                  <a:extLst>
                    <a:ext uri="{9D8B030D-6E8A-4147-A177-3AD203B41FA5}">
                      <a16:colId xmlns:a16="http://schemas.microsoft.com/office/drawing/2014/main" val="20000"/>
                    </a:ext>
                  </a:extLst>
                </a:gridCol>
                <a:gridCol w="3456425">
                  <a:extLst>
                    <a:ext uri="{9D8B030D-6E8A-4147-A177-3AD203B41FA5}">
                      <a16:colId xmlns:a16="http://schemas.microsoft.com/office/drawing/2014/main" val="20001"/>
                    </a:ext>
                  </a:extLst>
                </a:gridCol>
              </a:tblGrid>
              <a:tr h="411480">
                <a:tc>
                  <a:txBody>
                    <a:bodyPr/>
                    <a:lstStyle/>
                    <a:p>
                      <a:r>
                        <a:rPr lang="it-IT" sz="2000" dirty="0" err="1"/>
                        <a:t>Nombres</a:t>
                      </a:r>
                      <a:r>
                        <a:rPr lang="it-IT" sz="2000" dirty="0"/>
                        <a:t> </a:t>
                      </a:r>
                      <a:r>
                        <a:rPr lang="it-IT" sz="2000" dirty="0" err="1"/>
                        <a:t>teóforos</a:t>
                      </a:r>
                      <a:r>
                        <a:rPr lang="it-IT" sz="2000" baseline="0" dirty="0"/>
                        <a:t> </a:t>
                      </a:r>
                      <a:r>
                        <a:rPr lang="it-IT" sz="2000" baseline="0" dirty="0" err="1"/>
                        <a:t>egipcios</a:t>
                      </a:r>
                      <a:endParaRPr lang="it-IT" sz="2000" dirty="0"/>
                    </a:p>
                  </a:txBody>
                  <a:tcPr/>
                </a:tc>
                <a:tc>
                  <a:txBody>
                    <a:bodyPr/>
                    <a:lstStyle/>
                    <a:p>
                      <a:r>
                        <a:rPr lang="it-IT" sz="2000" dirty="0" err="1"/>
                        <a:t>Significado</a:t>
                      </a:r>
                      <a:endParaRPr lang="it-IT" sz="2000" dirty="0"/>
                    </a:p>
                  </a:txBody>
                  <a:tcPr/>
                </a:tc>
                <a:extLst>
                  <a:ext uri="{0D108BD9-81ED-4DB2-BD59-A6C34878D82A}">
                    <a16:rowId xmlns:a16="http://schemas.microsoft.com/office/drawing/2014/main" val="10000"/>
                  </a:ext>
                </a:extLst>
              </a:tr>
              <a:tr h="411480">
                <a:tc>
                  <a:txBody>
                    <a:bodyPr/>
                    <a:lstStyle/>
                    <a:p>
                      <a:r>
                        <a:rPr lang="it-IT" sz="2000" dirty="0" err="1"/>
                        <a:t>Ramsés</a:t>
                      </a:r>
                      <a:r>
                        <a:rPr lang="it-IT" sz="2000" dirty="0"/>
                        <a:t> = </a:t>
                      </a:r>
                      <a:r>
                        <a:rPr lang="it-IT" sz="2000" dirty="0" err="1"/>
                        <a:t>Ra</a:t>
                      </a:r>
                      <a:r>
                        <a:rPr lang="it-IT" sz="2000" dirty="0"/>
                        <a:t> + </a:t>
                      </a:r>
                      <a:r>
                        <a:rPr lang="it-IT" sz="2000" dirty="0" err="1"/>
                        <a:t>Mosis</a:t>
                      </a:r>
                      <a:endParaRPr lang="it-IT" sz="2000" dirty="0"/>
                    </a:p>
                  </a:txBody>
                  <a:tcPr/>
                </a:tc>
                <a:tc>
                  <a:txBody>
                    <a:bodyPr/>
                    <a:lstStyle/>
                    <a:p>
                      <a:r>
                        <a:rPr lang="it-IT" sz="2000" dirty="0" err="1"/>
                        <a:t>Ra</a:t>
                      </a:r>
                      <a:r>
                        <a:rPr lang="it-IT" sz="2000" dirty="0"/>
                        <a:t> ha </a:t>
                      </a:r>
                      <a:r>
                        <a:rPr lang="it-IT" sz="2000" dirty="0" err="1"/>
                        <a:t>nacido</a:t>
                      </a:r>
                      <a:endParaRPr lang="it-IT" sz="2000" dirty="0"/>
                    </a:p>
                  </a:txBody>
                  <a:tcPr/>
                </a:tc>
                <a:extLst>
                  <a:ext uri="{0D108BD9-81ED-4DB2-BD59-A6C34878D82A}">
                    <a16:rowId xmlns:a16="http://schemas.microsoft.com/office/drawing/2014/main" val="10001"/>
                  </a:ext>
                </a:extLst>
              </a:tr>
              <a:tr h="411480">
                <a:tc>
                  <a:txBody>
                    <a:bodyPr/>
                    <a:lstStyle/>
                    <a:p>
                      <a:r>
                        <a:rPr lang="it-IT" sz="2000" dirty="0" err="1"/>
                        <a:t>Amosis</a:t>
                      </a:r>
                      <a:r>
                        <a:rPr lang="it-IT" sz="2000" baseline="0" dirty="0"/>
                        <a:t> = </a:t>
                      </a:r>
                      <a:r>
                        <a:rPr lang="it-IT" sz="2000" baseline="0" dirty="0" err="1"/>
                        <a:t>Amón</a:t>
                      </a:r>
                      <a:r>
                        <a:rPr lang="it-IT" sz="2000" baseline="0" dirty="0"/>
                        <a:t> + </a:t>
                      </a:r>
                      <a:r>
                        <a:rPr lang="it-IT" sz="2000" baseline="0" dirty="0" err="1"/>
                        <a:t>Mosis</a:t>
                      </a:r>
                      <a:endParaRPr lang="it-IT" sz="2000" dirty="0"/>
                    </a:p>
                  </a:txBody>
                  <a:tcPr/>
                </a:tc>
                <a:tc>
                  <a:txBody>
                    <a:bodyPr/>
                    <a:lstStyle/>
                    <a:p>
                      <a:r>
                        <a:rPr lang="it-IT" sz="2000" dirty="0" err="1"/>
                        <a:t>Amón</a:t>
                      </a:r>
                      <a:r>
                        <a:rPr lang="it-IT" sz="2000" dirty="0"/>
                        <a:t> ha </a:t>
                      </a:r>
                      <a:r>
                        <a:rPr lang="it-IT" sz="2000" dirty="0" err="1"/>
                        <a:t>nacido</a:t>
                      </a:r>
                      <a:endParaRPr lang="it-IT" sz="2000" dirty="0"/>
                    </a:p>
                  </a:txBody>
                  <a:tcPr/>
                </a:tc>
                <a:extLst>
                  <a:ext uri="{0D108BD9-81ED-4DB2-BD59-A6C34878D82A}">
                    <a16:rowId xmlns:a16="http://schemas.microsoft.com/office/drawing/2014/main" val="10002"/>
                  </a:ext>
                </a:extLst>
              </a:tr>
              <a:tr h="411480">
                <a:tc>
                  <a:txBody>
                    <a:bodyPr/>
                    <a:lstStyle/>
                    <a:p>
                      <a:r>
                        <a:rPr lang="it-IT" sz="2000" dirty="0" err="1"/>
                        <a:t>Tutmosis</a:t>
                      </a:r>
                      <a:r>
                        <a:rPr lang="it-IT" sz="2000" dirty="0"/>
                        <a:t> = </a:t>
                      </a:r>
                      <a:r>
                        <a:rPr lang="it-IT" sz="2000" dirty="0" err="1"/>
                        <a:t>Tut</a:t>
                      </a:r>
                      <a:r>
                        <a:rPr lang="it-IT" sz="2000" dirty="0"/>
                        <a:t> + </a:t>
                      </a:r>
                      <a:r>
                        <a:rPr lang="it-IT" sz="2000" dirty="0" err="1"/>
                        <a:t>Mosis</a:t>
                      </a:r>
                      <a:endParaRPr lang="it-IT" sz="2000" dirty="0"/>
                    </a:p>
                  </a:txBody>
                  <a:tcPr/>
                </a:tc>
                <a:tc>
                  <a:txBody>
                    <a:bodyPr/>
                    <a:lstStyle/>
                    <a:p>
                      <a:r>
                        <a:rPr lang="it-IT" sz="2000" dirty="0" err="1"/>
                        <a:t>Tut</a:t>
                      </a:r>
                      <a:r>
                        <a:rPr lang="it-IT" sz="2000" dirty="0"/>
                        <a:t> ha </a:t>
                      </a:r>
                      <a:r>
                        <a:rPr lang="it-IT" sz="2000" dirty="0" err="1"/>
                        <a:t>nacido</a:t>
                      </a:r>
                      <a:endParaRPr lang="it-IT" sz="2000" dirty="0"/>
                    </a:p>
                  </a:txBody>
                  <a:tcPr/>
                </a:tc>
                <a:extLst>
                  <a:ext uri="{0D108BD9-81ED-4DB2-BD59-A6C34878D82A}">
                    <a16:rowId xmlns:a16="http://schemas.microsoft.com/office/drawing/2014/main" val="10003"/>
                  </a:ext>
                </a:extLst>
              </a:tr>
              <a:tr h="4114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2000" dirty="0" err="1"/>
                        <a:t>Moisés</a:t>
                      </a:r>
                      <a:r>
                        <a:rPr lang="it-IT" sz="2000" dirty="0"/>
                        <a:t> = “ “ + </a:t>
                      </a:r>
                      <a:r>
                        <a:rPr lang="it-IT" sz="2000" dirty="0" err="1"/>
                        <a:t>Mosis</a:t>
                      </a:r>
                      <a:endParaRPr lang="it-IT"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2000" dirty="0"/>
                        <a:t>“ “ ha </a:t>
                      </a:r>
                      <a:r>
                        <a:rPr lang="it-IT" sz="2000" dirty="0" err="1"/>
                        <a:t>nacido</a:t>
                      </a:r>
                      <a:endParaRPr lang="it-IT" sz="2000" dirty="0"/>
                    </a:p>
                  </a:txBody>
                  <a:tcPr/>
                </a:tc>
                <a:extLst>
                  <a:ext uri="{0D108BD9-81ED-4DB2-BD59-A6C34878D82A}">
                    <a16:rowId xmlns:a16="http://schemas.microsoft.com/office/drawing/2014/main" val="10004"/>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1372195675"/>
              </p:ext>
            </p:extLst>
          </p:nvPr>
        </p:nvGraphicFramePr>
        <p:xfrm>
          <a:off x="814907" y="3165158"/>
          <a:ext cx="7503584" cy="1584960"/>
        </p:xfrm>
        <a:graphic>
          <a:graphicData uri="http://schemas.openxmlformats.org/drawingml/2006/table">
            <a:tbl>
              <a:tblPr firstRow="1" bandRow="1">
                <a:tableStyleId>{5C22544A-7EE6-4342-B048-85BDC9FD1C3A}</a:tableStyleId>
              </a:tblPr>
              <a:tblGrid>
                <a:gridCol w="3751792">
                  <a:extLst>
                    <a:ext uri="{9D8B030D-6E8A-4147-A177-3AD203B41FA5}">
                      <a16:colId xmlns:a16="http://schemas.microsoft.com/office/drawing/2014/main" val="20000"/>
                    </a:ext>
                  </a:extLst>
                </a:gridCol>
                <a:gridCol w="3751792">
                  <a:extLst>
                    <a:ext uri="{9D8B030D-6E8A-4147-A177-3AD203B41FA5}">
                      <a16:colId xmlns:a16="http://schemas.microsoft.com/office/drawing/2014/main" val="20001"/>
                    </a:ext>
                  </a:extLst>
                </a:gridCol>
              </a:tblGrid>
              <a:tr h="370840">
                <a:tc>
                  <a:txBody>
                    <a:bodyPr/>
                    <a:lstStyle/>
                    <a:p>
                      <a:r>
                        <a:rPr lang="it-IT" sz="2000" dirty="0" err="1"/>
                        <a:t>Moisés</a:t>
                      </a:r>
                      <a:r>
                        <a:rPr lang="it-IT" sz="2000" dirty="0"/>
                        <a:t> es un </a:t>
                      </a:r>
                      <a:r>
                        <a:rPr lang="it-IT" sz="2000" dirty="0" err="1"/>
                        <a:t>esclavo</a:t>
                      </a:r>
                      <a:r>
                        <a:rPr lang="it-IT" sz="2000" dirty="0"/>
                        <a:t> </a:t>
                      </a:r>
                      <a:r>
                        <a:rPr lang="it-IT" sz="2000" dirty="0" err="1"/>
                        <a:t>hebreo</a:t>
                      </a:r>
                      <a:endParaRPr lang="it-IT" sz="2000" dirty="0"/>
                    </a:p>
                  </a:txBody>
                  <a:tcPr/>
                </a:tc>
                <a:tc>
                  <a:txBody>
                    <a:bodyPr/>
                    <a:lstStyle/>
                    <a:p>
                      <a:r>
                        <a:rPr lang="it-IT" sz="2000" dirty="0"/>
                        <a:t>Y</a:t>
                      </a:r>
                      <a:r>
                        <a:rPr lang="it-IT" sz="2000" baseline="0" dirty="0"/>
                        <a:t> un </a:t>
                      </a:r>
                      <a:r>
                        <a:rPr lang="it-IT" sz="2000" baseline="0" dirty="0" err="1"/>
                        <a:t>príncipe</a:t>
                      </a:r>
                      <a:r>
                        <a:rPr lang="it-IT" sz="2000" baseline="0" dirty="0"/>
                        <a:t> </a:t>
                      </a:r>
                      <a:r>
                        <a:rPr lang="it-IT" sz="2000" baseline="0" dirty="0" err="1"/>
                        <a:t>e</a:t>
                      </a:r>
                      <a:r>
                        <a:rPr lang="it-IT" sz="2000" dirty="0" err="1"/>
                        <a:t>gipcio</a:t>
                      </a:r>
                      <a:endParaRPr lang="it-IT" sz="2000"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2000" dirty="0"/>
                        <a:t>Etnia </a:t>
                      </a:r>
                      <a:r>
                        <a:rPr lang="it-IT" sz="2000" dirty="0" err="1"/>
                        <a:t>hebrea</a:t>
                      </a:r>
                      <a:endParaRPr lang="it-IT"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2000" dirty="0" err="1"/>
                        <a:t>Nombre</a:t>
                      </a:r>
                      <a:r>
                        <a:rPr lang="it-IT" sz="2000" dirty="0"/>
                        <a:t> </a:t>
                      </a:r>
                      <a:r>
                        <a:rPr lang="it-IT" sz="2000" dirty="0" err="1"/>
                        <a:t>egipcio</a:t>
                      </a:r>
                      <a:endParaRPr lang="it-IT" sz="2000" dirty="0"/>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2000" dirty="0" err="1"/>
                        <a:t>Sangre</a:t>
                      </a:r>
                      <a:r>
                        <a:rPr lang="it-IT" sz="2000" baseline="0" dirty="0"/>
                        <a:t> </a:t>
                      </a:r>
                      <a:r>
                        <a:rPr lang="it-IT" sz="2000" baseline="0" dirty="0" err="1"/>
                        <a:t>hebrea</a:t>
                      </a:r>
                      <a:endParaRPr lang="it-IT"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2000" dirty="0" err="1"/>
                        <a:t>Educación</a:t>
                      </a:r>
                      <a:r>
                        <a:rPr lang="it-IT" sz="2000" dirty="0"/>
                        <a:t> </a:t>
                      </a:r>
                      <a:r>
                        <a:rPr lang="it-IT" sz="2000" dirty="0" err="1"/>
                        <a:t>egipcia</a:t>
                      </a:r>
                      <a:endParaRPr lang="it-IT" sz="2000" dirty="0"/>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2000" dirty="0"/>
                        <a:t>Madre </a:t>
                      </a:r>
                      <a:r>
                        <a:rPr lang="it-IT" sz="2000" dirty="0" err="1"/>
                        <a:t>biológica</a:t>
                      </a:r>
                      <a:r>
                        <a:rPr lang="it-IT" sz="2000" dirty="0"/>
                        <a:t> = una </a:t>
                      </a:r>
                      <a:r>
                        <a:rPr lang="it-IT" sz="2000" dirty="0" err="1"/>
                        <a:t>esclava</a:t>
                      </a:r>
                      <a:endParaRPr lang="it-IT"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2000" dirty="0"/>
                        <a:t>Madre </a:t>
                      </a:r>
                      <a:r>
                        <a:rPr lang="it-IT" sz="2000" dirty="0" err="1"/>
                        <a:t>adoptiva</a:t>
                      </a:r>
                      <a:r>
                        <a:rPr lang="it-IT" sz="2000" dirty="0"/>
                        <a:t> = un </a:t>
                      </a:r>
                      <a:r>
                        <a:rPr lang="it-IT" sz="2000" dirty="0" err="1"/>
                        <a:t>princesa</a:t>
                      </a:r>
                      <a:endParaRPr lang="it-IT" sz="2000" dirty="0"/>
                    </a:p>
                  </a:txBody>
                  <a:tcPr/>
                </a:tc>
                <a:extLst>
                  <a:ext uri="{0D108BD9-81ED-4DB2-BD59-A6C34878D82A}">
                    <a16:rowId xmlns:a16="http://schemas.microsoft.com/office/drawing/2014/main" val="10003"/>
                  </a:ext>
                </a:extLst>
              </a:tr>
            </a:tbl>
          </a:graphicData>
        </a:graphic>
      </p:graphicFrame>
      <p:sp>
        <p:nvSpPr>
          <p:cNvPr id="10" name="CuadroTexto 9"/>
          <p:cNvSpPr txBox="1"/>
          <p:nvPr/>
        </p:nvSpPr>
        <p:spPr>
          <a:xfrm>
            <a:off x="814907" y="5143499"/>
            <a:ext cx="7503584" cy="1908215"/>
          </a:xfrm>
          <a:prstGeom prst="rect">
            <a:avLst/>
          </a:prstGeom>
          <a:noFill/>
        </p:spPr>
        <p:txBody>
          <a:bodyPr wrap="square" rtlCol="0">
            <a:spAutoFit/>
          </a:bodyPr>
          <a:lstStyle/>
          <a:p>
            <a:r>
              <a:rPr lang="es-ES" sz="2000" dirty="0"/>
              <a:t>Cierto día, siendo ya mayor, Moisés fue a donde estaban sus hermanos. Vio sus duros trabajos y observó cómo un egipcio maltrataba a uno de sus hermanos hebreos. Echó una mirada a su alrededor y, viendo que no había nadie, mató al egipcio y lo enterró en la arena (Ex 2,11-12).</a:t>
            </a:r>
          </a:p>
          <a:p>
            <a:endParaRPr lang="it-IT" dirty="0"/>
          </a:p>
        </p:txBody>
      </p:sp>
      <p:sp>
        <p:nvSpPr>
          <p:cNvPr id="3" name="CuadroTexto 2"/>
          <p:cNvSpPr txBox="1"/>
          <p:nvPr/>
        </p:nvSpPr>
        <p:spPr>
          <a:xfrm>
            <a:off x="2127251" y="4816500"/>
            <a:ext cx="4169833" cy="400110"/>
          </a:xfrm>
          <a:prstGeom prst="rect">
            <a:avLst/>
          </a:prstGeom>
          <a:noFill/>
        </p:spPr>
        <p:txBody>
          <a:bodyPr wrap="square" rtlCol="0">
            <a:spAutoFit/>
          </a:bodyPr>
          <a:lstStyle/>
          <a:p>
            <a:r>
              <a:rPr lang="it-IT" sz="2000" dirty="0" err="1">
                <a:solidFill>
                  <a:srgbClr val="FF0000"/>
                </a:solidFill>
              </a:rPr>
              <a:t>Toda</a:t>
            </a:r>
            <a:r>
              <a:rPr lang="it-IT" sz="2000" dirty="0">
                <a:solidFill>
                  <a:srgbClr val="FF0000"/>
                </a:solidFill>
              </a:rPr>
              <a:t> </a:t>
            </a:r>
            <a:r>
              <a:rPr lang="it-IT" sz="2000" dirty="0" err="1">
                <a:solidFill>
                  <a:srgbClr val="FF0000"/>
                </a:solidFill>
              </a:rPr>
              <a:t>esa</a:t>
            </a:r>
            <a:r>
              <a:rPr lang="it-IT" sz="2000" dirty="0">
                <a:solidFill>
                  <a:srgbClr val="FF0000"/>
                </a:solidFill>
              </a:rPr>
              <a:t> </a:t>
            </a:r>
            <a:r>
              <a:rPr lang="it-IT" sz="2000" dirty="0" err="1">
                <a:solidFill>
                  <a:srgbClr val="FF0000"/>
                </a:solidFill>
              </a:rPr>
              <a:t>tensión</a:t>
            </a:r>
            <a:r>
              <a:rPr lang="it-IT" sz="2000" dirty="0">
                <a:solidFill>
                  <a:srgbClr val="FF0000"/>
                </a:solidFill>
              </a:rPr>
              <a:t> un </a:t>
            </a:r>
            <a:r>
              <a:rPr lang="it-IT" sz="2000" dirty="0" err="1">
                <a:solidFill>
                  <a:srgbClr val="FF0000"/>
                </a:solidFill>
              </a:rPr>
              <a:t>día</a:t>
            </a:r>
            <a:r>
              <a:rPr lang="it-IT" sz="2000" dirty="0">
                <a:solidFill>
                  <a:srgbClr val="FF0000"/>
                </a:solidFill>
              </a:rPr>
              <a:t> </a:t>
            </a:r>
            <a:r>
              <a:rPr lang="it-IT" sz="2000" dirty="0" err="1">
                <a:solidFill>
                  <a:srgbClr val="FF0000"/>
                </a:solidFill>
              </a:rPr>
              <a:t>estalla</a:t>
            </a:r>
            <a:r>
              <a:rPr lang="mr-IN" sz="2000" dirty="0">
                <a:solidFill>
                  <a:srgbClr val="FF0000"/>
                </a:solidFill>
              </a:rPr>
              <a:t>…</a:t>
            </a:r>
            <a:endParaRPr lang="it-IT" sz="2000" dirty="0">
              <a:solidFill>
                <a:srgbClr val="FF0000"/>
              </a:solidFill>
            </a:endParaRPr>
          </a:p>
        </p:txBody>
      </p:sp>
    </p:spTree>
    <p:extLst>
      <p:ext uri="{BB962C8B-B14F-4D97-AF65-F5344CB8AC3E}">
        <p14:creationId xmlns:p14="http://schemas.microsoft.com/office/powerpoint/2010/main" val="184725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1229"/>
            <a:ext cx="8229600" cy="1143000"/>
          </a:xfrm>
        </p:spPr>
        <p:txBody>
          <a:bodyPr/>
          <a:lstStyle/>
          <a:p>
            <a:r>
              <a:rPr lang="it-IT" dirty="0" err="1"/>
              <a:t>Moisés</a:t>
            </a:r>
            <a:r>
              <a:rPr lang="it-IT" dirty="0"/>
              <a:t> tiene </a:t>
            </a:r>
            <a:r>
              <a:rPr lang="it-IT" dirty="0" err="1"/>
              <a:t>que</a:t>
            </a:r>
            <a:r>
              <a:rPr lang="it-IT" dirty="0"/>
              <a:t> </a:t>
            </a:r>
            <a:r>
              <a:rPr lang="it-IT" dirty="0" err="1"/>
              <a:t>huir</a:t>
            </a:r>
            <a:endParaRPr lang="it-IT" dirty="0"/>
          </a:p>
        </p:txBody>
      </p:sp>
      <p:pic>
        <p:nvPicPr>
          <p:cNvPr id="4" name="Marcador de contenido 3" descr="los-7-desiertos-mas-espectaculares-del-mundo-opengraf.jpg"/>
          <p:cNvPicPr>
            <a:picLocks noGrp="1" noChangeAspect="1"/>
          </p:cNvPicPr>
          <p:nvPr>
            <p:ph idx="1"/>
          </p:nvPr>
        </p:nvPicPr>
        <p:blipFill>
          <a:blip r:embed="rId2">
            <a:extLst>
              <a:ext uri="{28A0092B-C50C-407E-A947-70E740481C1C}">
                <a14:useLocalDpi xmlns:a14="http://schemas.microsoft.com/office/drawing/2010/main" val="0"/>
              </a:ext>
            </a:extLst>
          </a:blip>
          <a:srcRect l="754" r="754"/>
          <a:stretch>
            <a:fillRect/>
          </a:stretch>
        </p:blipFill>
        <p:spPr>
          <a:xfrm>
            <a:off x="457200" y="1356791"/>
            <a:ext cx="8229600" cy="4525963"/>
          </a:xfrm>
        </p:spPr>
      </p:pic>
      <p:sp>
        <p:nvSpPr>
          <p:cNvPr id="3" name="CuadroTexto 2"/>
          <p:cNvSpPr txBox="1"/>
          <p:nvPr/>
        </p:nvSpPr>
        <p:spPr>
          <a:xfrm>
            <a:off x="457200" y="5923505"/>
            <a:ext cx="8229600" cy="830997"/>
          </a:xfrm>
          <a:prstGeom prst="rect">
            <a:avLst/>
          </a:prstGeom>
          <a:noFill/>
        </p:spPr>
        <p:txBody>
          <a:bodyPr wrap="square" rtlCol="0">
            <a:spAutoFit/>
          </a:bodyPr>
          <a:lstStyle/>
          <a:p>
            <a:pPr algn="ctr"/>
            <a:r>
              <a:rPr lang="it-IT" sz="2400" dirty="0"/>
              <a:t>Se pone a </a:t>
            </a:r>
            <a:r>
              <a:rPr lang="it-IT" sz="2400" dirty="0" err="1"/>
              <a:t>trabajar</a:t>
            </a:r>
            <a:r>
              <a:rPr lang="it-IT" sz="2400" dirty="0"/>
              <a:t> para </a:t>
            </a:r>
            <a:r>
              <a:rPr lang="it-IT" sz="2400" dirty="0" err="1"/>
              <a:t>Jetró</a:t>
            </a:r>
            <a:r>
              <a:rPr lang="it-IT" sz="2400" dirty="0"/>
              <a:t>, un sacerdote de la </a:t>
            </a:r>
            <a:r>
              <a:rPr lang="it-IT" sz="2400" dirty="0" err="1"/>
              <a:t>región</a:t>
            </a:r>
            <a:r>
              <a:rPr lang="it-IT" sz="2400" dirty="0"/>
              <a:t> de </a:t>
            </a:r>
            <a:r>
              <a:rPr lang="it-IT" sz="2400" dirty="0" err="1"/>
              <a:t>Madián</a:t>
            </a:r>
            <a:r>
              <a:rPr lang="it-IT" sz="2400" dirty="0"/>
              <a:t>, y se casa con </a:t>
            </a:r>
            <a:r>
              <a:rPr lang="it-IT" sz="2400" dirty="0" err="1"/>
              <a:t>us</a:t>
            </a:r>
            <a:r>
              <a:rPr lang="it-IT" sz="2400" dirty="0"/>
              <a:t> </a:t>
            </a:r>
            <a:r>
              <a:rPr lang="it-IT" sz="2400" dirty="0" err="1"/>
              <a:t>hija</a:t>
            </a:r>
            <a:r>
              <a:rPr lang="it-IT" sz="2400" dirty="0"/>
              <a:t> </a:t>
            </a:r>
            <a:r>
              <a:rPr lang="it-IT" sz="2400" dirty="0" err="1"/>
              <a:t>Séfora</a:t>
            </a:r>
            <a:endParaRPr lang="it-IT" sz="2400" dirty="0"/>
          </a:p>
        </p:txBody>
      </p:sp>
    </p:spTree>
    <p:extLst>
      <p:ext uri="{BB962C8B-B14F-4D97-AF65-F5344CB8AC3E}">
        <p14:creationId xmlns:p14="http://schemas.microsoft.com/office/powerpoint/2010/main" val="4084836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43000"/>
          </a:xfrm>
        </p:spPr>
        <p:txBody>
          <a:bodyPr/>
          <a:lstStyle/>
          <a:p>
            <a:r>
              <a:rPr lang="it-IT" dirty="0"/>
              <a:t>La </a:t>
            </a:r>
            <a:r>
              <a:rPr lang="it-IT" dirty="0" err="1"/>
              <a:t>vocación</a:t>
            </a:r>
            <a:endParaRPr lang="it-IT" dirty="0"/>
          </a:p>
        </p:txBody>
      </p:sp>
      <p:sp>
        <p:nvSpPr>
          <p:cNvPr id="3" name="Marcador de contenido 2"/>
          <p:cNvSpPr>
            <a:spLocks noGrp="1"/>
          </p:cNvSpPr>
          <p:nvPr>
            <p:ph sz="half" idx="1"/>
          </p:nvPr>
        </p:nvSpPr>
        <p:spPr>
          <a:xfrm>
            <a:off x="232833" y="973667"/>
            <a:ext cx="4262967" cy="5619749"/>
          </a:xfrm>
        </p:spPr>
        <p:txBody>
          <a:bodyPr>
            <a:noAutofit/>
          </a:bodyPr>
          <a:lstStyle/>
          <a:p>
            <a:pPr marL="0" indent="0">
              <a:buNone/>
            </a:pPr>
            <a:r>
              <a:rPr lang="es-ES" sz="2200" dirty="0"/>
              <a:t>Moisés pastoreaba el rebaño de </a:t>
            </a:r>
            <a:r>
              <a:rPr lang="es-ES" sz="2200" dirty="0" err="1"/>
              <a:t>Jetró</a:t>
            </a:r>
            <a:r>
              <a:rPr lang="es-ES" sz="2200" dirty="0"/>
              <a:t>, su suegro, sacerdote de </a:t>
            </a:r>
            <a:r>
              <a:rPr lang="es-ES" sz="2200" dirty="0" err="1"/>
              <a:t>Madián</a:t>
            </a:r>
            <a:r>
              <a:rPr lang="es-ES" sz="2200" dirty="0"/>
              <a:t>. Trashumando por el desierto llegó al Horeb, al monte de Dios, y allí se le apareció un ángel de YHWH, como una llama que ardía en medio de una zarza. Al fijarse, vio que la zarza estaba ardiendo pero no se consumía. Entonces Moisés se dijo: “Voy a acercarme para contemplar esta maravillosa visión, y ver por qué no se consume la zarza”. Cuando YHWH vio que se acercaba para mirar, le llamó desde la zarza: “¡Moisés! ¡Moisés!”. Él respondió: “Aquí estoy” (Ex 3,1-4) </a:t>
            </a:r>
          </a:p>
          <a:p>
            <a:pPr marL="0" indent="0">
              <a:buNone/>
            </a:pPr>
            <a:endParaRPr lang="it-IT" sz="2200" dirty="0"/>
          </a:p>
        </p:txBody>
      </p:sp>
      <p:pic>
        <p:nvPicPr>
          <p:cNvPr id="7" name="Marcador de contenido 6" descr="the-burning-bush-lynn-andrews.jpg"/>
          <p:cNvPicPr>
            <a:picLocks noGrp="1" noChangeAspect="1"/>
          </p:cNvPicPr>
          <p:nvPr>
            <p:ph sz="half" idx="2"/>
          </p:nvPr>
        </p:nvPicPr>
        <p:blipFill>
          <a:blip r:embed="rId2">
            <a:extLst>
              <a:ext uri="{28A0092B-C50C-407E-A947-70E740481C1C}">
                <a14:useLocalDpi xmlns:a14="http://schemas.microsoft.com/office/drawing/2010/main" val="0"/>
              </a:ext>
            </a:extLst>
          </a:blip>
          <a:srcRect l="10490" r="10490"/>
          <a:stretch>
            <a:fillRect/>
          </a:stretch>
        </p:blipFill>
        <p:spPr/>
      </p:pic>
    </p:spTree>
    <p:extLst>
      <p:ext uri="{BB962C8B-B14F-4D97-AF65-F5344CB8AC3E}">
        <p14:creationId xmlns:p14="http://schemas.microsoft.com/office/powerpoint/2010/main" val="210954196"/>
      </p:ext>
    </p:extLst>
  </p:cSld>
  <p:clrMapOvr>
    <a:masterClrMapping/>
  </p:clrMapOvr>
</p:sld>
</file>

<file path=ppt/theme/theme1.xml><?xml version="1.0" encoding="utf-8"?>
<a:theme xmlns:a="http://schemas.openxmlformats.org/drawingml/2006/main" name="Neg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Negro .thmx</Template>
  <TotalTime>636</TotalTime>
  <Words>1986</Words>
  <Application>Microsoft Macintosh PowerPoint</Application>
  <PresentationFormat>Presentación en pantalla (4:3)</PresentationFormat>
  <Paragraphs>149</Paragraphs>
  <Slides>39</Slides>
  <Notes>0</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39</vt:i4>
      </vt:variant>
    </vt:vector>
  </HeadingPairs>
  <TitlesOfParts>
    <vt:vector size="43" baseType="lpstr">
      <vt:lpstr>Arial</vt:lpstr>
      <vt:lpstr>Calibri</vt:lpstr>
      <vt:lpstr>Mangal</vt:lpstr>
      <vt:lpstr>Negro</vt:lpstr>
      <vt:lpstr>Éxodo, Levítico,  Números y Deuteronomio</vt:lpstr>
      <vt:lpstr>Presentación de PowerPoint</vt:lpstr>
      <vt:lpstr>Presentación de PowerPoint</vt:lpstr>
      <vt:lpstr>I. Moisés: infancia y vocación</vt:lpstr>
      <vt:lpstr>El nacimiento de un héroe</vt:lpstr>
      <vt:lpstr>Moisés sacado de las aguas</vt:lpstr>
      <vt:lpstr>Un héroe mestizo</vt:lpstr>
      <vt:lpstr>Moisés tiene que huir</vt:lpstr>
      <vt:lpstr>La vocación</vt:lpstr>
      <vt:lpstr>La vocación</vt:lpstr>
      <vt:lpstr>Dios habla a Moisés</vt:lpstr>
      <vt:lpstr>Moisés preguntó: ¿Pero cuál es tu nombre?</vt:lpstr>
      <vt:lpstr>YHWH = “El que es”</vt:lpstr>
      <vt:lpstr> יהוה</vt:lpstr>
      <vt:lpstr>Moshé ben Maimón (1138-1204) </vt:lpstr>
      <vt:lpstr>Tomás de Aquino (1224-1274 )</vt:lpstr>
      <vt:lpstr>II. Moisés, el liberador</vt:lpstr>
      <vt:lpstr>Aarón y Moisés ante el Faraón</vt:lpstr>
      <vt:lpstr>Las plagas</vt:lpstr>
      <vt:lpstr>La décima plaga</vt:lpstr>
      <vt:lpstr>Presentación de PowerPoint</vt:lpstr>
      <vt:lpstr>El cruce del mar Rojo</vt:lpstr>
      <vt:lpstr>¡Libres al fin!</vt:lpstr>
      <vt:lpstr>III. Moisés, el legislador</vt:lpstr>
      <vt:lpstr>Presentación de PowerPoint</vt:lpstr>
      <vt:lpstr>Presentación de PowerPoint</vt:lpstr>
      <vt:lpstr>La Alianza</vt:lpstr>
      <vt:lpstr>Una Alianza que apela a la responsabilidad humana</vt:lpstr>
      <vt:lpstr>מִּשְׁכָּן </vt:lpstr>
      <vt:lpstr>IV. Muerte en el desierto</vt:lpstr>
      <vt:lpstr>El becerro de oro</vt:lpstr>
      <vt:lpstr>40 años en el desierto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Misioneros Redentoristas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Alberto de Mingo Kamiuouchi</dc:creator>
  <cp:lastModifiedBy>Alberto Mingo Kaminouchi</cp:lastModifiedBy>
  <cp:revision>31</cp:revision>
  <dcterms:created xsi:type="dcterms:W3CDTF">2018-11-05T17:57:51Z</dcterms:created>
  <dcterms:modified xsi:type="dcterms:W3CDTF">2018-11-10T11:47:43Z</dcterms:modified>
</cp:coreProperties>
</file>