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58" r:id="rId4"/>
    <p:sldId id="259" r:id="rId5"/>
    <p:sldId id="260" r:id="rId6"/>
    <p:sldId id="288" r:id="rId7"/>
    <p:sldId id="289" r:id="rId8"/>
    <p:sldId id="261" r:id="rId9"/>
    <p:sldId id="292" r:id="rId10"/>
    <p:sldId id="291" r:id="rId11"/>
    <p:sldId id="293" r:id="rId12"/>
    <p:sldId id="294" r:id="rId13"/>
    <p:sldId id="302" r:id="rId14"/>
    <p:sldId id="296" r:id="rId15"/>
    <p:sldId id="297" r:id="rId16"/>
    <p:sldId id="298" r:id="rId17"/>
    <p:sldId id="300" r:id="rId18"/>
    <p:sldId id="301" r:id="rId19"/>
    <p:sldId id="303" r:id="rId20"/>
    <p:sldId id="299"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22"/>
    <p:restoredTop sz="94674"/>
  </p:normalViewPr>
  <p:slideViewPr>
    <p:cSldViewPr snapToGrid="0" snapToObjects="1">
      <p:cViewPr varScale="1">
        <p:scale>
          <a:sx n="150" d="100"/>
          <a:sy n="150" d="100"/>
        </p:scale>
        <p:origin x="176"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5932170" y="4323845"/>
            <a:ext cx="2297429" cy="365125"/>
          </a:xfrm>
        </p:spPr>
        <p:txBody>
          <a:bodyPr/>
          <a:lstStyle/>
          <a:p>
            <a:fld id="{48A87A34-81AB-432B-8DAE-1953F412C126}" type="datetimeFigureOut">
              <a:rPr lang="en-US" smtClean="0"/>
              <a:t>11/27/18</a:t>
            </a:fld>
            <a:endParaRPr lang="en-US" dirty="0"/>
          </a:p>
        </p:txBody>
      </p:sp>
      <p:sp>
        <p:nvSpPr>
          <p:cNvPr id="5" name="Footer Placeholder 4"/>
          <p:cNvSpPr>
            <a:spLocks noGrp="1"/>
          </p:cNvSpPr>
          <p:nvPr>
            <p:ph type="ftr" sz="quarter" idx="11"/>
          </p:nvPr>
        </p:nvSpPr>
        <p:spPr>
          <a:xfrm>
            <a:off x="914400" y="4323846"/>
            <a:ext cx="4880610" cy="365125"/>
          </a:xfrm>
        </p:spPr>
        <p:txBody>
          <a:bodyPr/>
          <a:lstStyle/>
          <a:p>
            <a:endParaRPr lang="en-US" dirty="0"/>
          </a:p>
        </p:txBody>
      </p:sp>
      <p:sp>
        <p:nvSpPr>
          <p:cNvPr id="6" name="Slide Number Placeholder 5"/>
          <p:cNvSpPr>
            <a:spLocks noGrp="1"/>
          </p:cNvSpPr>
          <p:nvPr>
            <p:ph type="sldNum" sz="quarter" idx="12"/>
          </p:nvPr>
        </p:nvSpPr>
        <p:spPr>
          <a:xfrm>
            <a:off x="6057900" y="1430867"/>
            <a:ext cx="2171700"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44623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11/27/18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300643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smtClean="0"/>
              <a:pPr/>
              <a:t>11/27/18</a:t>
            </a:fld>
            <a:endParaRPr lang="en-US" dirty="0"/>
          </a:p>
        </p:txBody>
      </p:sp>
      <p:sp>
        <p:nvSpPr>
          <p:cNvPr id="6" name="Footer Placeholder 5"/>
          <p:cNvSpPr>
            <a:spLocks noGrp="1"/>
          </p:cNvSpPr>
          <p:nvPr>
            <p:ph type="ftr" sz="quarter" idx="11"/>
          </p:nvPr>
        </p:nvSpPr>
        <p:spPr>
          <a:xfrm>
            <a:off x="594360" y="381001"/>
            <a:ext cx="4830656" cy="365125"/>
          </a:xfrm>
        </p:spPr>
        <p:txBody>
          <a:bodyPr/>
          <a:lstStyle/>
          <a:p>
            <a:endParaRPr lang="en-US" dirty="0"/>
          </a:p>
        </p:txBody>
      </p:sp>
      <p:sp>
        <p:nvSpPr>
          <p:cNvPr id="7" name="Slide Number Placeholder 6"/>
          <p:cNvSpPr>
            <a:spLocks noGrp="1"/>
          </p:cNvSpPr>
          <p:nvPr>
            <p:ph type="sldNum" sz="quarter" idx="12"/>
          </p:nvPr>
        </p:nvSpPr>
        <p:spPr>
          <a:xfrm>
            <a:off x="7882466" y="381001"/>
            <a:ext cx="667174"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462064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smtClean="0"/>
              <a:pPr/>
              <a:t>11/27/18</a:t>
            </a:fld>
            <a:endParaRPr lang="en-US" dirty="0"/>
          </a:p>
        </p:txBody>
      </p:sp>
      <p:sp>
        <p:nvSpPr>
          <p:cNvPr id="6" name="Footer Placeholder 5"/>
          <p:cNvSpPr>
            <a:spLocks noGrp="1"/>
          </p:cNvSpPr>
          <p:nvPr>
            <p:ph type="ftr" sz="quarter" idx="11"/>
          </p:nvPr>
        </p:nvSpPr>
        <p:spPr>
          <a:xfrm>
            <a:off x="594360" y="379438"/>
            <a:ext cx="4830656" cy="365125"/>
          </a:xfrm>
        </p:spPr>
        <p:txBody>
          <a:bodyPr/>
          <a:lstStyle/>
          <a:p>
            <a:endParaRPr lang="en-US" dirty="0"/>
          </a:p>
        </p:txBody>
      </p:sp>
      <p:sp>
        <p:nvSpPr>
          <p:cNvPr id="7" name="Slide Number Placeholder 6"/>
          <p:cNvSpPr>
            <a:spLocks noGrp="1"/>
          </p:cNvSpPr>
          <p:nvPr>
            <p:ph type="sldNum" sz="quarter" idx="12"/>
          </p:nvPr>
        </p:nvSpPr>
        <p:spPr>
          <a:xfrm>
            <a:off x="7882466" y="381001"/>
            <a:ext cx="667174" cy="365125"/>
          </a:xfrm>
        </p:spPr>
        <p:txBody>
          <a:bodyPr/>
          <a:lstStyle/>
          <a:p>
            <a:fld id="{6D22F896-40B5-4ADD-8801-0D06FADFA095}" type="slidenum">
              <a:rPr lang="en-US" smtClean="0"/>
              <a:t>‹Nº›</a:t>
            </a:fld>
            <a:endParaRPr lang="en-US" dirty="0"/>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07230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48A87A34-81AB-432B-8DAE-1953F412C126}" type="datetimeFigureOut">
              <a:rPr lang="en-US" smtClean="0"/>
              <a:pPr/>
              <a:t>11/27/18</a:t>
            </a:fld>
            <a:endParaRPr lang="en-US" dirty="0"/>
          </a:p>
        </p:txBody>
      </p:sp>
      <p:sp>
        <p:nvSpPr>
          <p:cNvPr id="6" name="Footer Placeholder 5"/>
          <p:cNvSpPr>
            <a:spLocks noGrp="1"/>
          </p:cNvSpPr>
          <p:nvPr>
            <p:ph type="ftr" sz="quarter" idx="11"/>
          </p:nvPr>
        </p:nvSpPr>
        <p:spPr>
          <a:xfrm>
            <a:off x="594360" y="378884"/>
            <a:ext cx="4830656" cy="365125"/>
          </a:xfrm>
        </p:spPr>
        <p:txBody>
          <a:bodyPr/>
          <a:lstStyle/>
          <a:p>
            <a:endParaRPr lang="en-US" dirty="0"/>
          </a:p>
        </p:txBody>
      </p:sp>
      <p:sp>
        <p:nvSpPr>
          <p:cNvPr id="7" name="Slide Number Placeholder 6"/>
          <p:cNvSpPr>
            <a:spLocks noGrp="1"/>
          </p:cNvSpPr>
          <p:nvPr>
            <p:ph type="sldNum" sz="quarter" idx="12"/>
          </p:nvPr>
        </p:nvSpPr>
        <p:spPr>
          <a:xfrm>
            <a:off x="7882466" y="381001"/>
            <a:ext cx="667174"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840790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dirty="0"/>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dirty="0"/>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11/27/18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565174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dirty="0"/>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dirty="0"/>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11/27/18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592265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456973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smtClean="0"/>
              <a:pPr/>
              <a:t>11/27/18</a:t>
            </a:fld>
            <a:endParaRPr lang="en-US" dirty="0"/>
          </a:p>
        </p:txBody>
      </p:sp>
      <p:sp>
        <p:nvSpPr>
          <p:cNvPr id="5" name="Footer Placeholder 4"/>
          <p:cNvSpPr>
            <a:spLocks noGrp="1"/>
          </p:cNvSpPr>
          <p:nvPr>
            <p:ph type="ftr" sz="quarter" idx="11"/>
          </p:nvPr>
        </p:nvSpPr>
        <p:spPr>
          <a:xfrm>
            <a:off x="594360" y="381001"/>
            <a:ext cx="4830656" cy="365125"/>
          </a:xfrm>
        </p:spPr>
        <p:txBody>
          <a:bodyPr/>
          <a:lstStyle/>
          <a:p>
            <a:endParaRPr lang="en-US" dirty="0"/>
          </a:p>
        </p:txBody>
      </p:sp>
      <p:sp>
        <p:nvSpPr>
          <p:cNvPr id="6" name="Slide Number Placeholder 5"/>
          <p:cNvSpPr>
            <a:spLocks noGrp="1"/>
          </p:cNvSpPr>
          <p:nvPr>
            <p:ph type="sldNum" sz="quarter" idx="12"/>
          </p:nvPr>
        </p:nvSpPr>
        <p:spPr>
          <a:xfrm>
            <a:off x="7882466" y="381001"/>
            <a:ext cx="667174"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693896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162120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smtClean="0"/>
              <a:pPr/>
              <a:t>11/27/18</a:t>
            </a:fld>
            <a:endParaRPr lang="en-US" dirty="0"/>
          </a:p>
        </p:txBody>
      </p:sp>
      <p:sp>
        <p:nvSpPr>
          <p:cNvPr id="5" name="Footer Placeholder 4"/>
          <p:cNvSpPr>
            <a:spLocks noGrp="1"/>
          </p:cNvSpPr>
          <p:nvPr>
            <p:ph type="ftr" sz="quarter" idx="11"/>
          </p:nvPr>
        </p:nvSpPr>
        <p:spPr>
          <a:xfrm>
            <a:off x="594360" y="381001"/>
            <a:ext cx="4830656" cy="365125"/>
          </a:xfrm>
        </p:spPr>
        <p:txBody>
          <a:bodyPr/>
          <a:lstStyle/>
          <a:p>
            <a:endParaRPr lang="en-US" dirty="0"/>
          </a:p>
        </p:txBody>
      </p:sp>
      <p:sp>
        <p:nvSpPr>
          <p:cNvPr id="6" name="Slide Number Placeholder 5"/>
          <p:cNvSpPr>
            <a:spLocks noGrp="1"/>
          </p:cNvSpPr>
          <p:nvPr>
            <p:ph type="sldNum" sz="quarter" idx="12"/>
          </p:nvPr>
        </p:nvSpPr>
        <p:spPr>
          <a:xfrm>
            <a:off x="7882466" y="381001"/>
            <a:ext cx="667173"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199193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11/27/18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094207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594359" y="3132667"/>
            <a:ext cx="3910579" cy="3130973"/>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4642098" y="3132667"/>
            <a:ext cx="3907541" cy="3130973"/>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11/27/18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532812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11/27/18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26163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11/27/18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608170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11/27/18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888696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11/27/18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050289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11/27/18</a:t>
            </a:fld>
            <a:endParaRPr lang="en-US" dirty="0"/>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398841647"/>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879087-47B5-8843-8650-42AB8F31C54C}"/>
              </a:ext>
            </a:extLst>
          </p:cNvPr>
          <p:cNvSpPr>
            <a:spLocks noGrp="1"/>
          </p:cNvSpPr>
          <p:nvPr>
            <p:ph type="ctrTitle"/>
          </p:nvPr>
        </p:nvSpPr>
        <p:spPr/>
        <p:txBody>
          <a:bodyPr/>
          <a:lstStyle/>
          <a:p>
            <a:r>
              <a:rPr lang="es-ES" dirty="0"/>
              <a:t>La historicidad </a:t>
            </a:r>
            <a:br>
              <a:rPr lang="es-ES" dirty="0"/>
            </a:br>
            <a:r>
              <a:rPr lang="es-ES" dirty="0"/>
              <a:t>del éxodo</a:t>
            </a:r>
          </a:p>
        </p:txBody>
      </p:sp>
      <p:sp>
        <p:nvSpPr>
          <p:cNvPr id="3" name="Subtítulo 2">
            <a:extLst>
              <a:ext uri="{FF2B5EF4-FFF2-40B4-BE49-F238E27FC236}">
                <a16:creationId xmlns:a16="http://schemas.microsoft.com/office/drawing/2014/main" id="{796AC60D-AE0C-CB42-8B90-363CF78677A0}"/>
              </a:ext>
            </a:extLst>
          </p:cNvPr>
          <p:cNvSpPr>
            <a:spLocks noGrp="1"/>
          </p:cNvSpPr>
          <p:nvPr>
            <p:ph type="subTitle" idx="1"/>
          </p:nvPr>
        </p:nvSpPr>
        <p:spPr/>
        <p:txBody>
          <a:bodyPr/>
          <a:lstStyle/>
          <a:p>
            <a:r>
              <a:rPr lang="es-ES" dirty="0"/>
              <a:t>La Arqueología y la Biblia sobre los orígenes de Israel</a:t>
            </a:r>
          </a:p>
        </p:txBody>
      </p:sp>
    </p:spTree>
    <p:extLst>
      <p:ext uri="{BB962C8B-B14F-4D97-AF65-F5344CB8AC3E}">
        <p14:creationId xmlns:p14="http://schemas.microsoft.com/office/powerpoint/2010/main" val="1683377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E9837E-E70C-2A4C-9045-3D7EDF30F601}"/>
              </a:ext>
            </a:extLst>
          </p:cNvPr>
          <p:cNvSpPr>
            <a:spLocks noGrp="1"/>
          </p:cNvSpPr>
          <p:nvPr>
            <p:ph type="title"/>
          </p:nvPr>
        </p:nvSpPr>
        <p:spPr/>
        <p:txBody>
          <a:bodyPr>
            <a:normAutofit fontScale="90000"/>
          </a:bodyPr>
          <a:lstStyle/>
          <a:p>
            <a:r>
              <a:rPr lang="es-ES" dirty="0"/>
              <a:t>Características de los nuevos asentamientos</a:t>
            </a:r>
          </a:p>
        </p:txBody>
      </p:sp>
      <p:sp>
        <p:nvSpPr>
          <p:cNvPr id="3" name="Marcador de contenido 2">
            <a:extLst>
              <a:ext uri="{FF2B5EF4-FFF2-40B4-BE49-F238E27FC236}">
                <a16:creationId xmlns:a16="http://schemas.microsoft.com/office/drawing/2014/main" id="{3A52E7C7-1805-2440-B836-DBF169421088}"/>
              </a:ext>
            </a:extLst>
          </p:cNvPr>
          <p:cNvSpPr>
            <a:spLocks noGrp="1"/>
          </p:cNvSpPr>
          <p:nvPr>
            <p:ph sz="half" idx="1"/>
          </p:nvPr>
        </p:nvSpPr>
        <p:spPr/>
        <p:txBody>
          <a:bodyPr/>
          <a:lstStyle/>
          <a:p>
            <a:r>
              <a:rPr lang="es-ES" dirty="0"/>
              <a:t>Ausencia de huesos de cerdo</a:t>
            </a:r>
          </a:p>
          <a:p>
            <a:r>
              <a:rPr lang="es-ES" dirty="0"/>
              <a:t>Cerámica más sencilla, menos ornamentada. Casi no hay cerámica de importación </a:t>
            </a:r>
          </a:p>
          <a:p>
            <a:r>
              <a:rPr lang="es-ES" dirty="0"/>
              <a:t>Casas de 4 habitaciones</a:t>
            </a:r>
          </a:p>
          <a:p>
            <a:r>
              <a:rPr lang="es-ES" dirty="0"/>
              <a:t>Ausencia de tumbas y templos</a:t>
            </a:r>
          </a:p>
        </p:txBody>
      </p:sp>
      <p:pic>
        <p:nvPicPr>
          <p:cNvPr id="6" name="Marcador de contenido 5">
            <a:extLst>
              <a:ext uri="{FF2B5EF4-FFF2-40B4-BE49-F238E27FC236}">
                <a16:creationId xmlns:a16="http://schemas.microsoft.com/office/drawing/2014/main" id="{00B6F15C-3CF4-994D-946D-E12159BAD38E}"/>
              </a:ext>
            </a:extLst>
          </p:cNvPr>
          <p:cNvPicPr>
            <a:picLocks noGrp="1" noChangeAspect="1"/>
          </p:cNvPicPr>
          <p:nvPr>
            <p:ph sz="half" idx="2"/>
          </p:nvPr>
        </p:nvPicPr>
        <p:blipFill>
          <a:blip r:embed="rId2"/>
          <a:stretch>
            <a:fillRect/>
          </a:stretch>
        </p:blipFill>
        <p:spPr>
          <a:xfrm>
            <a:off x="4767262" y="2965450"/>
            <a:ext cx="3657600" cy="2527300"/>
          </a:xfrm>
          <a:prstGeom prst="rect">
            <a:avLst/>
          </a:prstGeom>
        </p:spPr>
      </p:pic>
      <p:sp>
        <p:nvSpPr>
          <p:cNvPr id="7" name="CuadroTexto 6">
            <a:extLst>
              <a:ext uri="{FF2B5EF4-FFF2-40B4-BE49-F238E27FC236}">
                <a16:creationId xmlns:a16="http://schemas.microsoft.com/office/drawing/2014/main" id="{20566043-11B2-024F-9699-0B0E68FB58E1}"/>
              </a:ext>
            </a:extLst>
          </p:cNvPr>
          <p:cNvSpPr txBox="1"/>
          <p:nvPr/>
        </p:nvSpPr>
        <p:spPr>
          <a:xfrm>
            <a:off x="2470826" y="5856051"/>
            <a:ext cx="5457217" cy="461665"/>
          </a:xfrm>
          <a:prstGeom prst="rect">
            <a:avLst/>
          </a:prstGeom>
          <a:solidFill>
            <a:schemeClr val="accent1"/>
          </a:solidFill>
        </p:spPr>
        <p:txBody>
          <a:bodyPr wrap="square" rtlCol="0">
            <a:spAutoFit/>
          </a:bodyPr>
          <a:lstStyle/>
          <a:p>
            <a:r>
              <a:rPr lang="es-ES" sz="2400" dirty="0"/>
              <a:t>Una vida más sencilla e igualitaria</a:t>
            </a:r>
          </a:p>
        </p:txBody>
      </p:sp>
    </p:spTree>
    <p:extLst>
      <p:ext uri="{BB962C8B-B14F-4D97-AF65-F5344CB8AC3E}">
        <p14:creationId xmlns:p14="http://schemas.microsoft.com/office/powerpoint/2010/main" val="161285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4F3BE2-487E-FA4F-ACA2-54669DEC4421}"/>
              </a:ext>
            </a:extLst>
          </p:cNvPr>
          <p:cNvSpPr>
            <a:spLocks noGrp="1"/>
          </p:cNvSpPr>
          <p:nvPr>
            <p:ph type="title"/>
          </p:nvPr>
        </p:nvSpPr>
        <p:spPr/>
        <p:txBody>
          <a:bodyPr/>
          <a:lstStyle/>
          <a:p>
            <a:r>
              <a:rPr lang="es-ES" dirty="0"/>
              <a:t>¿De dónde salieron?</a:t>
            </a:r>
          </a:p>
        </p:txBody>
      </p:sp>
      <p:sp>
        <p:nvSpPr>
          <p:cNvPr id="3" name="Marcador de contenido 2">
            <a:extLst>
              <a:ext uri="{FF2B5EF4-FFF2-40B4-BE49-F238E27FC236}">
                <a16:creationId xmlns:a16="http://schemas.microsoft.com/office/drawing/2014/main" id="{D15A1E12-6FC8-084B-B925-C7676DEEEF59}"/>
              </a:ext>
            </a:extLst>
          </p:cNvPr>
          <p:cNvSpPr>
            <a:spLocks noGrp="1"/>
          </p:cNvSpPr>
          <p:nvPr>
            <p:ph idx="1"/>
          </p:nvPr>
        </p:nvSpPr>
        <p:spPr/>
        <p:txBody>
          <a:bodyPr/>
          <a:lstStyle/>
          <a:p>
            <a:pPr marL="0" indent="0">
              <a:buNone/>
            </a:pPr>
            <a:r>
              <a:rPr lang="es-ES" dirty="0"/>
              <a:t>Durante el período Hierro I, aparece en un territorio antes deshabitado unas 250 pequeños poblados que suman la nada despreciable población de 40.000 habitantes</a:t>
            </a:r>
          </a:p>
          <a:p>
            <a:pPr marL="0" indent="0">
              <a:buNone/>
            </a:pPr>
            <a:r>
              <a:rPr lang="es-ES" dirty="0"/>
              <a:t>Se han propuesto varias teorías sobre su origen:</a:t>
            </a:r>
          </a:p>
          <a:p>
            <a:pPr marL="0" indent="0">
              <a:buNone/>
            </a:pPr>
            <a:endParaRPr lang="es-ES" dirty="0"/>
          </a:p>
          <a:p>
            <a:pPr lvl="1">
              <a:spcBef>
                <a:spcPts val="1100"/>
              </a:spcBef>
            </a:pPr>
            <a:r>
              <a:rPr lang="es-ES" sz="2800" dirty="0"/>
              <a:t>Conquista violenta</a:t>
            </a:r>
          </a:p>
          <a:p>
            <a:pPr lvl="1">
              <a:spcBef>
                <a:spcPts val="1100"/>
              </a:spcBef>
            </a:pPr>
            <a:r>
              <a:rPr lang="es-ES" sz="2800" dirty="0"/>
              <a:t>Sedentarización pacífica</a:t>
            </a:r>
          </a:p>
          <a:p>
            <a:pPr lvl="1">
              <a:spcBef>
                <a:spcPts val="1100"/>
              </a:spcBef>
            </a:pPr>
            <a:r>
              <a:rPr lang="es-ES" sz="2800" dirty="0"/>
              <a:t>Revolución campesina</a:t>
            </a:r>
          </a:p>
          <a:p>
            <a:pPr lvl="1">
              <a:spcBef>
                <a:spcPts val="1100"/>
              </a:spcBef>
            </a:pPr>
            <a:r>
              <a:rPr lang="es-ES" sz="2800" dirty="0"/>
              <a:t>Teoría sincrética</a:t>
            </a:r>
          </a:p>
        </p:txBody>
      </p:sp>
    </p:spTree>
    <p:extLst>
      <p:ext uri="{BB962C8B-B14F-4D97-AF65-F5344CB8AC3E}">
        <p14:creationId xmlns:p14="http://schemas.microsoft.com/office/powerpoint/2010/main" val="3867456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036F-61E7-4849-8E0E-6779B751B014}"/>
              </a:ext>
            </a:extLst>
          </p:cNvPr>
          <p:cNvSpPr>
            <a:spLocks noGrp="1"/>
          </p:cNvSpPr>
          <p:nvPr>
            <p:ph type="title"/>
          </p:nvPr>
        </p:nvSpPr>
        <p:spPr/>
        <p:txBody>
          <a:bodyPr/>
          <a:lstStyle/>
          <a:p>
            <a:r>
              <a:rPr lang="es-ES" dirty="0"/>
              <a:t>Conquista violenta</a:t>
            </a:r>
          </a:p>
        </p:txBody>
      </p:sp>
      <p:sp>
        <p:nvSpPr>
          <p:cNvPr id="4" name="Marcador de contenido 3">
            <a:extLst>
              <a:ext uri="{FF2B5EF4-FFF2-40B4-BE49-F238E27FC236}">
                <a16:creationId xmlns:a16="http://schemas.microsoft.com/office/drawing/2014/main" id="{B9D84E99-E3FC-5146-9B9C-6D84CD925B64}"/>
              </a:ext>
            </a:extLst>
          </p:cNvPr>
          <p:cNvSpPr>
            <a:spLocks noGrp="1"/>
          </p:cNvSpPr>
          <p:nvPr>
            <p:ph sz="half" idx="1"/>
          </p:nvPr>
        </p:nvSpPr>
        <p:spPr/>
        <p:txBody>
          <a:bodyPr/>
          <a:lstStyle/>
          <a:p>
            <a:r>
              <a:rPr lang="es-ES" dirty="0"/>
              <a:t>Propuesto por William F. Albright en los años 1930</a:t>
            </a:r>
          </a:p>
          <a:p>
            <a:r>
              <a:rPr lang="es-ES" dirty="0"/>
              <a:t>Albright descubrió ciudades destruidas en la costa y creyó estar ante la prueba de la conquista de Josué</a:t>
            </a:r>
          </a:p>
          <a:p>
            <a:r>
              <a:rPr lang="es-ES" dirty="0"/>
              <a:t>Luego se encontraron pruebas de que la mayoría de las ciudades citadas por Josué no fueron destruidas</a:t>
            </a:r>
          </a:p>
        </p:txBody>
      </p:sp>
      <p:pic>
        <p:nvPicPr>
          <p:cNvPr id="6" name="Marcador de contenido 5">
            <a:extLst>
              <a:ext uri="{FF2B5EF4-FFF2-40B4-BE49-F238E27FC236}">
                <a16:creationId xmlns:a16="http://schemas.microsoft.com/office/drawing/2014/main" id="{8B4575A9-2BFE-7D47-A8F8-EF501B6708B6}"/>
              </a:ext>
            </a:extLst>
          </p:cNvPr>
          <p:cNvPicPr>
            <a:picLocks noGrp="1" noChangeAspect="1"/>
          </p:cNvPicPr>
          <p:nvPr>
            <p:ph sz="half" idx="2"/>
          </p:nvPr>
        </p:nvPicPr>
        <p:blipFill>
          <a:blip r:embed="rId2"/>
          <a:stretch>
            <a:fillRect/>
          </a:stretch>
        </p:blipFill>
        <p:spPr>
          <a:xfrm>
            <a:off x="5135824" y="2193925"/>
            <a:ext cx="2920476" cy="4070350"/>
          </a:xfrm>
          <a:prstGeom prst="rect">
            <a:avLst/>
          </a:prstGeom>
        </p:spPr>
      </p:pic>
    </p:spTree>
    <p:extLst>
      <p:ext uri="{BB962C8B-B14F-4D97-AF65-F5344CB8AC3E}">
        <p14:creationId xmlns:p14="http://schemas.microsoft.com/office/powerpoint/2010/main" val="3042577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FAC7B0-77EC-9742-88DC-0AB0EF64524E}"/>
              </a:ext>
            </a:extLst>
          </p:cNvPr>
          <p:cNvSpPr>
            <a:spLocks noGrp="1"/>
          </p:cNvSpPr>
          <p:nvPr>
            <p:ph type="title"/>
          </p:nvPr>
        </p:nvSpPr>
        <p:spPr/>
        <p:txBody>
          <a:bodyPr/>
          <a:lstStyle/>
          <a:p>
            <a:r>
              <a:rPr lang="es-ES" dirty="0"/>
              <a:t>Sedentarización pacífica de nómadas</a:t>
            </a:r>
          </a:p>
        </p:txBody>
      </p:sp>
      <p:sp>
        <p:nvSpPr>
          <p:cNvPr id="3" name="Marcador de contenido 2">
            <a:extLst>
              <a:ext uri="{FF2B5EF4-FFF2-40B4-BE49-F238E27FC236}">
                <a16:creationId xmlns:a16="http://schemas.microsoft.com/office/drawing/2014/main" id="{F13E9AC7-0032-5D49-9C6A-DA9E4392716E}"/>
              </a:ext>
            </a:extLst>
          </p:cNvPr>
          <p:cNvSpPr>
            <a:spLocks noGrp="1"/>
          </p:cNvSpPr>
          <p:nvPr>
            <p:ph sz="half" idx="1"/>
          </p:nvPr>
        </p:nvSpPr>
        <p:spPr/>
        <p:txBody>
          <a:bodyPr/>
          <a:lstStyle/>
          <a:p>
            <a:r>
              <a:rPr lang="es-ES" dirty="0"/>
              <a:t>Propuesto por </a:t>
            </a:r>
            <a:r>
              <a:rPr lang="es-ES" dirty="0" err="1"/>
              <a:t>Albrecht</a:t>
            </a:r>
            <a:r>
              <a:rPr lang="es-ES" dirty="0"/>
              <a:t> </a:t>
            </a:r>
            <a:r>
              <a:rPr lang="es-ES" dirty="0" err="1"/>
              <a:t>Alt</a:t>
            </a:r>
            <a:r>
              <a:rPr lang="es-ES" dirty="0"/>
              <a:t> y Martin </a:t>
            </a:r>
            <a:r>
              <a:rPr lang="es-ES" dirty="0" err="1"/>
              <a:t>Noth</a:t>
            </a:r>
            <a:r>
              <a:rPr lang="es-ES" dirty="0"/>
              <a:t> en los años 1930</a:t>
            </a:r>
          </a:p>
          <a:p>
            <a:r>
              <a:rPr lang="es-ES" dirty="0"/>
              <a:t>Nunca ha habido pruebas</a:t>
            </a:r>
          </a:p>
          <a:p>
            <a:r>
              <a:rPr lang="es-ES" dirty="0"/>
              <a:t>La cerámica israelita se parece a la de los cananeos</a:t>
            </a:r>
          </a:p>
          <a:p>
            <a:r>
              <a:rPr lang="es-ES" dirty="0" err="1"/>
              <a:t>Finkelstein</a:t>
            </a:r>
            <a:r>
              <a:rPr lang="es-ES" dirty="0"/>
              <a:t>: Se </a:t>
            </a:r>
            <a:r>
              <a:rPr lang="es-ES" dirty="0" err="1"/>
              <a:t>sedentarizaron</a:t>
            </a:r>
            <a:r>
              <a:rPr lang="es-ES" dirty="0"/>
              <a:t> pastores locales</a:t>
            </a:r>
          </a:p>
        </p:txBody>
      </p:sp>
      <p:pic>
        <p:nvPicPr>
          <p:cNvPr id="6" name="Marcador de contenido 5">
            <a:extLst>
              <a:ext uri="{FF2B5EF4-FFF2-40B4-BE49-F238E27FC236}">
                <a16:creationId xmlns:a16="http://schemas.microsoft.com/office/drawing/2014/main" id="{9D92D713-FF73-A741-B604-23C95B0C6799}"/>
              </a:ext>
            </a:extLst>
          </p:cNvPr>
          <p:cNvPicPr>
            <a:picLocks noGrp="1" noChangeAspect="1"/>
          </p:cNvPicPr>
          <p:nvPr>
            <p:ph sz="half" idx="2"/>
          </p:nvPr>
        </p:nvPicPr>
        <p:blipFill>
          <a:blip r:embed="rId2"/>
          <a:stretch>
            <a:fillRect/>
          </a:stretch>
        </p:blipFill>
        <p:spPr>
          <a:xfrm>
            <a:off x="4691062" y="2895600"/>
            <a:ext cx="3810000" cy="2667000"/>
          </a:xfrm>
          <a:prstGeom prst="rect">
            <a:avLst/>
          </a:prstGeom>
        </p:spPr>
      </p:pic>
    </p:spTree>
    <p:extLst>
      <p:ext uri="{BB962C8B-B14F-4D97-AF65-F5344CB8AC3E}">
        <p14:creationId xmlns:p14="http://schemas.microsoft.com/office/powerpoint/2010/main" val="690756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376702-2B4B-7642-AC73-6591D4B12AEC}"/>
              </a:ext>
            </a:extLst>
          </p:cNvPr>
          <p:cNvSpPr>
            <a:spLocks noGrp="1"/>
          </p:cNvSpPr>
          <p:nvPr>
            <p:ph type="title"/>
          </p:nvPr>
        </p:nvSpPr>
        <p:spPr/>
        <p:txBody>
          <a:bodyPr/>
          <a:lstStyle/>
          <a:p>
            <a:r>
              <a:rPr lang="es-ES" dirty="0"/>
              <a:t>Revolución campesina</a:t>
            </a:r>
          </a:p>
        </p:txBody>
      </p:sp>
      <p:sp>
        <p:nvSpPr>
          <p:cNvPr id="3" name="Marcador de contenido 2">
            <a:extLst>
              <a:ext uri="{FF2B5EF4-FFF2-40B4-BE49-F238E27FC236}">
                <a16:creationId xmlns:a16="http://schemas.microsoft.com/office/drawing/2014/main" id="{904885BB-7B8C-174B-82F1-289352E4D58E}"/>
              </a:ext>
            </a:extLst>
          </p:cNvPr>
          <p:cNvSpPr>
            <a:spLocks noGrp="1"/>
          </p:cNvSpPr>
          <p:nvPr>
            <p:ph sz="half" idx="1"/>
          </p:nvPr>
        </p:nvSpPr>
        <p:spPr>
          <a:xfrm>
            <a:off x="323427" y="2194560"/>
            <a:ext cx="4363402" cy="4069080"/>
          </a:xfrm>
        </p:spPr>
        <p:txBody>
          <a:bodyPr>
            <a:normAutofit/>
          </a:bodyPr>
          <a:lstStyle/>
          <a:p>
            <a:r>
              <a:rPr lang="es-ES" dirty="0"/>
              <a:t>Propuesto George </a:t>
            </a:r>
            <a:r>
              <a:rPr lang="es-ES" dirty="0" err="1"/>
              <a:t>Mendenhal</a:t>
            </a:r>
            <a:r>
              <a:rPr lang="es-ES" dirty="0"/>
              <a:t> (1962) y por Norman </a:t>
            </a:r>
            <a:r>
              <a:rPr lang="es-ES" dirty="0" err="1"/>
              <a:t>Gottwald</a:t>
            </a:r>
            <a:r>
              <a:rPr lang="es-ES" dirty="0"/>
              <a:t> (1979)</a:t>
            </a:r>
          </a:p>
          <a:p>
            <a:r>
              <a:rPr lang="es-ES" dirty="0"/>
              <a:t>Campesinos sometidos a las ciudades-estado de la costa huyeron</a:t>
            </a:r>
          </a:p>
          <a:p>
            <a:r>
              <a:rPr lang="es-ES" dirty="0"/>
              <a:t>Los primeros israelitas eran buenos agricultores</a:t>
            </a:r>
          </a:p>
          <a:p>
            <a:r>
              <a:rPr lang="es-ES" dirty="0"/>
              <a:t>que compartían elementos de la cultura cananea</a:t>
            </a:r>
          </a:p>
          <a:p>
            <a:r>
              <a:rPr lang="es-ES" dirty="0"/>
              <a:t>Igualitarismo y simplicidad</a:t>
            </a:r>
          </a:p>
        </p:txBody>
      </p:sp>
      <p:pic>
        <p:nvPicPr>
          <p:cNvPr id="6" name="Marcador de contenido 5">
            <a:extLst>
              <a:ext uri="{FF2B5EF4-FFF2-40B4-BE49-F238E27FC236}">
                <a16:creationId xmlns:a16="http://schemas.microsoft.com/office/drawing/2014/main" id="{C987F909-8DC0-184E-AA02-592D0E489A79}"/>
              </a:ext>
            </a:extLst>
          </p:cNvPr>
          <p:cNvPicPr>
            <a:picLocks noGrp="1" noChangeAspect="1"/>
          </p:cNvPicPr>
          <p:nvPr>
            <p:ph sz="half" idx="2"/>
          </p:nvPr>
        </p:nvPicPr>
        <p:blipFill>
          <a:blip r:embed="rId2"/>
          <a:stretch>
            <a:fillRect/>
          </a:stretch>
        </p:blipFill>
        <p:spPr>
          <a:xfrm>
            <a:off x="4957762" y="2990850"/>
            <a:ext cx="3276600" cy="2476500"/>
          </a:xfrm>
          <a:prstGeom prst="rect">
            <a:avLst/>
          </a:prstGeom>
        </p:spPr>
      </p:pic>
    </p:spTree>
    <p:extLst>
      <p:ext uri="{BB962C8B-B14F-4D97-AF65-F5344CB8AC3E}">
        <p14:creationId xmlns:p14="http://schemas.microsoft.com/office/powerpoint/2010/main" val="2232870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7D2812-19BB-E74D-BC9C-C6DAEA039CF1}"/>
              </a:ext>
            </a:extLst>
          </p:cNvPr>
          <p:cNvSpPr>
            <a:spLocks noGrp="1"/>
          </p:cNvSpPr>
          <p:nvPr>
            <p:ph type="title"/>
          </p:nvPr>
        </p:nvSpPr>
        <p:spPr/>
        <p:txBody>
          <a:bodyPr/>
          <a:lstStyle/>
          <a:p>
            <a:r>
              <a:rPr lang="es-ES" dirty="0"/>
              <a:t>Teoría sincrética</a:t>
            </a:r>
          </a:p>
        </p:txBody>
      </p:sp>
      <p:sp>
        <p:nvSpPr>
          <p:cNvPr id="3" name="Marcador de contenido 2">
            <a:extLst>
              <a:ext uri="{FF2B5EF4-FFF2-40B4-BE49-F238E27FC236}">
                <a16:creationId xmlns:a16="http://schemas.microsoft.com/office/drawing/2014/main" id="{00E48A71-ECBD-2247-901A-4C45AB4F2ECB}"/>
              </a:ext>
            </a:extLst>
          </p:cNvPr>
          <p:cNvSpPr>
            <a:spLocks noGrp="1"/>
          </p:cNvSpPr>
          <p:nvPr>
            <p:ph sz="half" idx="1"/>
          </p:nvPr>
        </p:nvSpPr>
        <p:spPr>
          <a:xfrm>
            <a:off x="594360" y="2448560"/>
            <a:ext cx="3910579" cy="4069080"/>
          </a:xfrm>
        </p:spPr>
        <p:txBody>
          <a:bodyPr>
            <a:normAutofit fontScale="85000" lnSpcReduction="10000"/>
          </a:bodyPr>
          <a:lstStyle/>
          <a:p>
            <a:pPr marL="0" indent="0">
              <a:spcBef>
                <a:spcPts val="2200"/>
              </a:spcBef>
              <a:buNone/>
            </a:pPr>
            <a:r>
              <a:rPr lang="es-ES" sz="3200" dirty="0"/>
              <a:t>Los primeros israelitas procedían de distintos orígenes:</a:t>
            </a:r>
          </a:p>
          <a:p>
            <a:pPr>
              <a:spcBef>
                <a:spcPts val="2200"/>
              </a:spcBef>
            </a:pPr>
            <a:r>
              <a:rPr lang="es-ES" sz="3200" dirty="0"/>
              <a:t>Desertores urbanos</a:t>
            </a:r>
          </a:p>
          <a:p>
            <a:pPr>
              <a:spcBef>
                <a:spcPts val="2200"/>
              </a:spcBef>
            </a:pPr>
            <a:r>
              <a:rPr lang="es-ES" sz="3200" dirty="0" err="1"/>
              <a:t>Apiru</a:t>
            </a:r>
            <a:endParaRPr lang="es-ES" sz="3200" dirty="0"/>
          </a:p>
          <a:p>
            <a:pPr>
              <a:spcBef>
                <a:spcPts val="2200"/>
              </a:spcBef>
            </a:pPr>
            <a:r>
              <a:rPr lang="es-ES" sz="3200" dirty="0" err="1"/>
              <a:t>Rufugiados</a:t>
            </a:r>
            <a:endParaRPr lang="es-ES" sz="3200" dirty="0"/>
          </a:p>
          <a:p>
            <a:pPr>
              <a:spcBef>
                <a:spcPts val="2200"/>
              </a:spcBef>
            </a:pPr>
            <a:r>
              <a:rPr lang="es-ES" sz="3200" dirty="0"/>
              <a:t>Pastores locales</a:t>
            </a:r>
          </a:p>
        </p:txBody>
      </p:sp>
      <p:pic>
        <p:nvPicPr>
          <p:cNvPr id="7" name="Marcador de contenido 6">
            <a:extLst>
              <a:ext uri="{FF2B5EF4-FFF2-40B4-BE49-F238E27FC236}">
                <a16:creationId xmlns:a16="http://schemas.microsoft.com/office/drawing/2014/main" id="{E0314302-A3B9-8A44-8F95-6B416AE10B0A}"/>
              </a:ext>
            </a:extLst>
          </p:cNvPr>
          <p:cNvPicPr>
            <a:picLocks noGrp="1" noChangeAspect="1"/>
          </p:cNvPicPr>
          <p:nvPr>
            <p:ph sz="half" idx="2"/>
          </p:nvPr>
        </p:nvPicPr>
        <p:blipFill>
          <a:blip r:embed="rId2"/>
          <a:stretch>
            <a:fillRect/>
          </a:stretch>
        </p:blipFill>
        <p:spPr>
          <a:xfrm>
            <a:off x="4641850" y="2271881"/>
            <a:ext cx="3908425" cy="3914437"/>
          </a:xfrm>
          <a:prstGeom prst="rect">
            <a:avLst/>
          </a:prstGeom>
        </p:spPr>
      </p:pic>
    </p:spTree>
    <p:extLst>
      <p:ext uri="{BB962C8B-B14F-4D97-AF65-F5344CB8AC3E}">
        <p14:creationId xmlns:p14="http://schemas.microsoft.com/office/powerpoint/2010/main" val="1490403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345B86-B1C9-2340-A942-571D96FCAE69}"/>
              </a:ext>
            </a:extLst>
          </p:cNvPr>
          <p:cNvSpPr>
            <a:spLocks noGrp="1"/>
          </p:cNvSpPr>
          <p:nvPr>
            <p:ph type="title"/>
          </p:nvPr>
        </p:nvSpPr>
        <p:spPr/>
        <p:txBody>
          <a:bodyPr/>
          <a:lstStyle/>
          <a:p>
            <a:r>
              <a:rPr lang="es-ES" dirty="0"/>
              <a:t>¿qué pudo pasar?</a:t>
            </a:r>
          </a:p>
        </p:txBody>
      </p:sp>
      <p:sp>
        <p:nvSpPr>
          <p:cNvPr id="3" name="Marcador de contenido 2">
            <a:extLst>
              <a:ext uri="{FF2B5EF4-FFF2-40B4-BE49-F238E27FC236}">
                <a16:creationId xmlns:a16="http://schemas.microsoft.com/office/drawing/2014/main" id="{C334E70C-C023-0040-A512-6A0607C2705D}"/>
              </a:ext>
            </a:extLst>
          </p:cNvPr>
          <p:cNvSpPr>
            <a:spLocks noGrp="1"/>
          </p:cNvSpPr>
          <p:nvPr>
            <p:ph sz="half" idx="1"/>
          </p:nvPr>
        </p:nvSpPr>
        <p:spPr/>
        <p:txBody>
          <a:bodyPr/>
          <a:lstStyle/>
          <a:p>
            <a:r>
              <a:rPr lang="es-ES" dirty="0"/>
              <a:t>Un grupo de pastores de origen cananeo se asientan el la parte oriental del Delta del Nilo</a:t>
            </a:r>
          </a:p>
          <a:p>
            <a:r>
              <a:rPr lang="es-ES" dirty="0"/>
              <a:t>Son esclavizados por los egipcios que los emplean en la construcción de Pi-</a:t>
            </a:r>
            <a:r>
              <a:rPr lang="es-ES" dirty="0" err="1"/>
              <a:t>Atum</a:t>
            </a:r>
            <a:r>
              <a:rPr lang="es-ES" dirty="0"/>
              <a:t> y Pi-Ramsés</a:t>
            </a:r>
          </a:p>
          <a:p>
            <a:r>
              <a:rPr lang="es-ES" dirty="0"/>
              <a:t>Un líder –Moisés– les llama en nombre de YHWH a huir</a:t>
            </a:r>
          </a:p>
        </p:txBody>
      </p:sp>
      <p:pic>
        <p:nvPicPr>
          <p:cNvPr id="5" name="Marcador de contenido 4">
            <a:extLst>
              <a:ext uri="{FF2B5EF4-FFF2-40B4-BE49-F238E27FC236}">
                <a16:creationId xmlns:a16="http://schemas.microsoft.com/office/drawing/2014/main" id="{D6E8B146-D0A2-124E-9073-70780CA16F61}"/>
              </a:ext>
            </a:extLst>
          </p:cNvPr>
          <p:cNvPicPr>
            <a:picLocks noGrp="1" noChangeAspect="1"/>
          </p:cNvPicPr>
          <p:nvPr>
            <p:ph sz="half" idx="2"/>
          </p:nvPr>
        </p:nvPicPr>
        <p:blipFill>
          <a:blip r:embed="rId2"/>
          <a:stretch>
            <a:fillRect/>
          </a:stretch>
        </p:blipFill>
        <p:spPr>
          <a:xfrm>
            <a:off x="4641850" y="3099321"/>
            <a:ext cx="3908425" cy="2259558"/>
          </a:xfrm>
          <a:prstGeom prst="rect">
            <a:avLst/>
          </a:prstGeom>
        </p:spPr>
      </p:pic>
    </p:spTree>
    <p:extLst>
      <p:ext uri="{BB962C8B-B14F-4D97-AF65-F5344CB8AC3E}">
        <p14:creationId xmlns:p14="http://schemas.microsoft.com/office/powerpoint/2010/main" val="952742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345B86-B1C9-2340-A942-571D96FCAE69}"/>
              </a:ext>
            </a:extLst>
          </p:cNvPr>
          <p:cNvSpPr>
            <a:spLocks noGrp="1"/>
          </p:cNvSpPr>
          <p:nvPr>
            <p:ph type="title"/>
          </p:nvPr>
        </p:nvSpPr>
        <p:spPr/>
        <p:txBody>
          <a:bodyPr/>
          <a:lstStyle/>
          <a:p>
            <a:r>
              <a:rPr lang="es-ES" dirty="0"/>
              <a:t>¿qué pudo pasar?</a:t>
            </a:r>
          </a:p>
        </p:txBody>
      </p:sp>
      <p:sp>
        <p:nvSpPr>
          <p:cNvPr id="3" name="Marcador de contenido 2">
            <a:extLst>
              <a:ext uri="{FF2B5EF4-FFF2-40B4-BE49-F238E27FC236}">
                <a16:creationId xmlns:a16="http://schemas.microsoft.com/office/drawing/2014/main" id="{C334E70C-C023-0040-A512-6A0607C2705D}"/>
              </a:ext>
            </a:extLst>
          </p:cNvPr>
          <p:cNvSpPr>
            <a:spLocks noGrp="1"/>
          </p:cNvSpPr>
          <p:nvPr>
            <p:ph sz="half" idx="1"/>
          </p:nvPr>
        </p:nvSpPr>
        <p:spPr>
          <a:xfrm>
            <a:off x="4487358" y="1996431"/>
            <a:ext cx="4166272" cy="1293028"/>
          </a:xfrm>
        </p:spPr>
        <p:txBody>
          <a:bodyPr>
            <a:normAutofit lnSpcReduction="10000"/>
          </a:bodyPr>
          <a:lstStyle/>
          <a:p>
            <a:r>
              <a:rPr lang="es-ES" dirty="0"/>
              <a:t>Escapan de milagro las tropas fronterizas egipcias en </a:t>
            </a:r>
            <a:r>
              <a:rPr lang="es-ES" dirty="0" err="1"/>
              <a:t>Yam</a:t>
            </a:r>
            <a:r>
              <a:rPr lang="es-ES" dirty="0"/>
              <a:t> </a:t>
            </a:r>
            <a:r>
              <a:rPr lang="es-ES" dirty="0" err="1"/>
              <a:t>Sup</a:t>
            </a:r>
            <a:r>
              <a:rPr lang="es-ES" dirty="0"/>
              <a:t> (Mar o Lago de las Cañas)</a:t>
            </a:r>
          </a:p>
        </p:txBody>
      </p:sp>
      <p:pic>
        <p:nvPicPr>
          <p:cNvPr id="8" name="Marcador de contenido 7">
            <a:extLst>
              <a:ext uri="{FF2B5EF4-FFF2-40B4-BE49-F238E27FC236}">
                <a16:creationId xmlns:a16="http://schemas.microsoft.com/office/drawing/2014/main" id="{CA8DC284-CC8A-194A-B752-D8804391AAB7}"/>
              </a:ext>
            </a:extLst>
          </p:cNvPr>
          <p:cNvPicPr>
            <a:picLocks noGrp="1" noChangeAspect="1"/>
          </p:cNvPicPr>
          <p:nvPr>
            <p:ph sz="half" idx="2"/>
          </p:nvPr>
        </p:nvPicPr>
        <p:blipFill>
          <a:blip r:embed="rId2"/>
          <a:stretch>
            <a:fillRect/>
          </a:stretch>
        </p:blipFill>
        <p:spPr>
          <a:xfrm>
            <a:off x="39136" y="1951318"/>
            <a:ext cx="3908425" cy="3709404"/>
          </a:xfrm>
        </p:spPr>
      </p:pic>
      <p:pic>
        <p:nvPicPr>
          <p:cNvPr id="9" name="Imagen 8">
            <a:extLst>
              <a:ext uri="{FF2B5EF4-FFF2-40B4-BE49-F238E27FC236}">
                <a16:creationId xmlns:a16="http://schemas.microsoft.com/office/drawing/2014/main" id="{E4B14E56-3CFD-6B4E-BBC0-63E6A76FD6AC}"/>
              </a:ext>
            </a:extLst>
          </p:cNvPr>
          <p:cNvPicPr>
            <a:picLocks noChangeAspect="1"/>
          </p:cNvPicPr>
          <p:nvPr/>
        </p:nvPicPr>
        <p:blipFill>
          <a:blip r:embed="rId3"/>
          <a:stretch>
            <a:fillRect/>
          </a:stretch>
        </p:blipFill>
        <p:spPr>
          <a:xfrm>
            <a:off x="3171240" y="3725838"/>
            <a:ext cx="5972760" cy="3248735"/>
          </a:xfrm>
          <a:prstGeom prst="rect">
            <a:avLst/>
          </a:prstGeom>
        </p:spPr>
      </p:pic>
    </p:spTree>
    <p:extLst>
      <p:ext uri="{BB962C8B-B14F-4D97-AF65-F5344CB8AC3E}">
        <p14:creationId xmlns:p14="http://schemas.microsoft.com/office/powerpoint/2010/main" val="713519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345B86-B1C9-2340-A942-571D96FCAE69}"/>
              </a:ext>
            </a:extLst>
          </p:cNvPr>
          <p:cNvSpPr>
            <a:spLocks noGrp="1"/>
          </p:cNvSpPr>
          <p:nvPr>
            <p:ph type="title"/>
          </p:nvPr>
        </p:nvSpPr>
        <p:spPr/>
        <p:txBody>
          <a:bodyPr/>
          <a:lstStyle/>
          <a:p>
            <a:r>
              <a:rPr lang="es-ES" dirty="0"/>
              <a:t>¿qué pudo pasar?</a:t>
            </a:r>
          </a:p>
        </p:txBody>
      </p:sp>
      <p:pic>
        <p:nvPicPr>
          <p:cNvPr id="23" name="Marcador de contenido 22">
            <a:extLst>
              <a:ext uri="{FF2B5EF4-FFF2-40B4-BE49-F238E27FC236}">
                <a16:creationId xmlns:a16="http://schemas.microsoft.com/office/drawing/2014/main" id="{DCD0E0B9-809A-0449-A1C2-C2E4627616C4}"/>
              </a:ext>
            </a:extLst>
          </p:cNvPr>
          <p:cNvPicPr>
            <a:picLocks noGrp="1" noChangeAspect="1"/>
          </p:cNvPicPr>
          <p:nvPr>
            <p:ph idx="1"/>
          </p:nvPr>
        </p:nvPicPr>
        <p:blipFill>
          <a:blip r:embed="rId2"/>
          <a:stretch>
            <a:fillRect/>
          </a:stretch>
        </p:blipFill>
        <p:spPr>
          <a:xfrm>
            <a:off x="2943578" y="2201333"/>
            <a:ext cx="6208889" cy="4656667"/>
          </a:xfrm>
          <a:prstGeom prst="rect">
            <a:avLst/>
          </a:prstGeom>
        </p:spPr>
      </p:pic>
      <p:sp>
        <p:nvSpPr>
          <p:cNvPr id="24" name="Rectángulo 23">
            <a:extLst>
              <a:ext uri="{FF2B5EF4-FFF2-40B4-BE49-F238E27FC236}">
                <a16:creationId xmlns:a16="http://schemas.microsoft.com/office/drawing/2014/main" id="{812F1AFA-C137-A74F-9399-47BB756625BD}"/>
              </a:ext>
            </a:extLst>
          </p:cNvPr>
          <p:cNvSpPr/>
          <p:nvPr/>
        </p:nvSpPr>
        <p:spPr>
          <a:xfrm>
            <a:off x="258345" y="2809727"/>
            <a:ext cx="2836259" cy="2908489"/>
          </a:xfrm>
          <a:prstGeom prst="rect">
            <a:avLst/>
          </a:prstGeom>
        </p:spPr>
        <p:txBody>
          <a:bodyPr wrap="square">
            <a:spAutoFit/>
          </a:bodyPr>
          <a:lstStyle/>
          <a:p>
            <a:pPr marL="285750" indent="-285750">
              <a:spcBef>
                <a:spcPts val="1800"/>
              </a:spcBef>
              <a:buFont typeface="Arial" panose="020B0604020202020204" pitchFamily="34" charset="0"/>
              <a:buChar char="•"/>
            </a:pPr>
            <a:r>
              <a:rPr lang="es-ES" sz="2400" dirty="0"/>
              <a:t>Evitan la ruta costera, más vigilada</a:t>
            </a:r>
          </a:p>
          <a:p>
            <a:pPr marL="285750" indent="-285750">
              <a:spcBef>
                <a:spcPts val="1800"/>
              </a:spcBef>
              <a:buFont typeface="Arial" panose="020B0604020202020204" pitchFamily="34" charset="0"/>
              <a:buChar char="•"/>
            </a:pPr>
            <a:r>
              <a:rPr lang="es-ES" sz="2400" dirty="0"/>
              <a:t>Pasan un tiempo en el desierto de Sinaí</a:t>
            </a:r>
          </a:p>
        </p:txBody>
      </p:sp>
    </p:spTree>
    <p:extLst>
      <p:ext uri="{BB962C8B-B14F-4D97-AF65-F5344CB8AC3E}">
        <p14:creationId xmlns:p14="http://schemas.microsoft.com/office/powerpoint/2010/main" val="3061124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345B86-B1C9-2340-A942-571D96FCAE69}"/>
              </a:ext>
            </a:extLst>
          </p:cNvPr>
          <p:cNvSpPr>
            <a:spLocks noGrp="1"/>
          </p:cNvSpPr>
          <p:nvPr>
            <p:ph type="title"/>
          </p:nvPr>
        </p:nvSpPr>
        <p:spPr/>
        <p:txBody>
          <a:bodyPr/>
          <a:lstStyle/>
          <a:p>
            <a:r>
              <a:rPr lang="es-ES" dirty="0"/>
              <a:t>¿qué pudo pasar?</a:t>
            </a:r>
          </a:p>
        </p:txBody>
      </p:sp>
      <p:pic>
        <p:nvPicPr>
          <p:cNvPr id="12" name="Marcador de contenido 9">
            <a:extLst>
              <a:ext uri="{FF2B5EF4-FFF2-40B4-BE49-F238E27FC236}">
                <a16:creationId xmlns:a16="http://schemas.microsoft.com/office/drawing/2014/main" id="{63A6BBFA-C3DB-D74E-BADE-97334B2C5B0C}"/>
              </a:ext>
            </a:extLst>
          </p:cNvPr>
          <p:cNvPicPr>
            <a:picLocks noGrp="1" noChangeAspect="1"/>
          </p:cNvPicPr>
          <p:nvPr>
            <p:ph sz="half" idx="2"/>
          </p:nvPr>
        </p:nvPicPr>
        <p:blipFill>
          <a:blip r:embed="rId2"/>
          <a:stretch>
            <a:fillRect/>
          </a:stretch>
        </p:blipFill>
        <p:spPr>
          <a:xfrm>
            <a:off x="4641850" y="2374398"/>
            <a:ext cx="3908425" cy="3709404"/>
          </a:xfrm>
        </p:spPr>
      </p:pic>
      <p:sp>
        <p:nvSpPr>
          <p:cNvPr id="4" name="Marcador de contenido 3">
            <a:extLst>
              <a:ext uri="{FF2B5EF4-FFF2-40B4-BE49-F238E27FC236}">
                <a16:creationId xmlns:a16="http://schemas.microsoft.com/office/drawing/2014/main" id="{6218E9A2-5EBC-2044-92EB-8BC739DBE225}"/>
              </a:ext>
            </a:extLst>
          </p:cNvPr>
          <p:cNvSpPr>
            <a:spLocks noGrp="1"/>
          </p:cNvSpPr>
          <p:nvPr>
            <p:ph sz="half" idx="1"/>
          </p:nvPr>
        </p:nvSpPr>
        <p:spPr>
          <a:xfrm>
            <a:off x="594360" y="2840304"/>
            <a:ext cx="3910579" cy="3423336"/>
          </a:xfrm>
        </p:spPr>
        <p:txBody>
          <a:bodyPr/>
          <a:lstStyle/>
          <a:p>
            <a:r>
              <a:rPr lang="es-ES" dirty="0"/>
              <a:t>Entran por el Este en Palestina</a:t>
            </a:r>
          </a:p>
          <a:p>
            <a:r>
              <a:rPr lang="es-ES" dirty="0"/>
              <a:t>Se encuentran con otras personas marginales, que están iniciando una nueva vida en las tierras altas de Canaán</a:t>
            </a:r>
          </a:p>
          <a:p>
            <a:endParaRPr lang="es-ES" dirty="0"/>
          </a:p>
        </p:txBody>
      </p:sp>
    </p:spTree>
    <p:extLst>
      <p:ext uri="{BB962C8B-B14F-4D97-AF65-F5344CB8AC3E}">
        <p14:creationId xmlns:p14="http://schemas.microsoft.com/office/powerpoint/2010/main" val="1190840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35D596-94F5-874D-AEC4-4C4E0E104E10}"/>
              </a:ext>
            </a:extLst>
          </p:cNvPr>
          <p:cNvSpPr>
            <a:spLocks noGrp="1"/>
          </p:cNvSpPr>
          <p:nvPr>
            <p:ph type="title"/>
          </p:nvPr>
        </p:nvSpPr>
        <p:spPr/>
        <p:txBody>
          <a:bodyPr/>
          <a:lstStyle/>
          <a:p>
            <a:r>
              <a:rPr lang="es-ES" dirty="0"/>
              <a:t>El silencio de </a:t>
            </a:r>
            <a:br>
              <a:rPr lang="es-ES" dirty="0"/>
            </a:br>
            <a:r>
              <a:rPr lang="es-ES" dirty="0"/>
              <a:t>las </a:t>
            </a:r>
            <a:r>
              <a:rPr lang="es-ES"/>
              <a:t>fuentes egipcias</a:t>
            </a:r>
            <a:endParaRPr lang="es-ES" dirty="0"/>
          </a:p>
        </p:txBody>
      </p:sp>
      <p:sp>
        <p:nvSpPr>
          <p:cNvPr id="3" name="Marcador de contenido 2">
            <a:extLst>
              <a:ext uri="{FF2B5EF4-FFF2-40B4-BE49-F238E27FC236}">
                <a16:creationId xmlns:a16="http://schemas.microsoft.com/office/drawing/2014/main" id="{38B1EF74-758E-A641-86A4-23C9D4EB7EC2}"/>
              </a:ext>
            </a:extLst>
          </p:cNvPr>
          <p:cNvSpPr>
            <a:spLocks noGrp="1"/>
          </p:cNvSpPr>
          <p:nvPr>
            <p:ph sz="half" idx="1"/>
          </p:nvPr>
        </p:nvSpPr>
        <p:spPr/>
        <p:txBody>
          <a:bodyPr/>
          <a:lstStyle/>
          <a:p>
            <a:r>
              <a:rPr lang="es-ES" dirty="0"/>
              <a:t>Según la Biblia, un pueblo numeroso salió de Egipto: “eran unos seiscientos mil los que iban a pie, sin contar a las mujeres y a los niños” (Éxodo 12,37). </a:t>
            </a:r>
          </a:p>
          <a:p>
            <a:r>
              <a:rPr lang="es-ES" dirty="0"/>
              <a:t>Pero las fuentes egipcias, abundantes en esta época, no dicen absolutamente nada</a:t>
            </a:r>
          </a:p>
        </p:txBody>
      </p:sp>
      <p:pic>
        <p:nvPicPr>
          <p:cNvPr id="6" name="Marcador de contenido 5">
            <a:extLst>
              <a:ext uri="{FF2B5EF4-FFF2-40B4-BE49-F238E27FC236}">
                <a16:creationId xmlns:a16="http://schemas.microsoft.com/office/drawing/2014/main" id="{E9CF1CB8-361F-534C-9C05-B4DDDA5C1740}"/>
              </a:ext>
            </a:extLst>
          </p:cNvPr>
          <p:cNvPicPr>
            <a:picLocks noGrp="1" noChangeAspect="1"/>
          </p:cNvPicPr>
          <p:nvPr>
            <p:ph sz="half" idx="2"/>
          </p:nvPr>
        </p:nvPicPr>
        <p:blipFill>
          <a:blip r:embed="rId2"/>
          <a:stretch>
            <a:fillRect/>
          </a:stretch>
        </p:blipFill>
        <p:spPr>
          <a:xfrm>
            <a:off x="4639063" y="2523910"/>
            <a:ext cx="3908425" cy="2962908"/>
          </a:xfrm>
          <a:prstGeom prst="rect">
            <a:avLst/>
          </a:prstGeom>
        </p:spPr>
      </p:pic>
      <p:sp>
        <p:nvSpPr>
          <p:cNvPr id="7" name="CuadroTexto 6">
            <a:extLst>
              <a:ext uri="{FF2B5EF4-FFF2-40B4-BE49-F238E27FC236}">
                <a16:creationId xmlns:a16="http://schemas.microsoft.com/office/drawing/2014/main" id="{255CB703-5EA4-564B-BB33-B30C29059AEA}"/>
              </a:ext>
            </a:extLst>
          </p:cNvPr>
          <p:cNvSpPr txBox="1"/>
          <p:nvPr/>
        </p:nvSpPr>
        <p:spPr>
          <a:xfrm>
            <a:off x="5384450" y="5583995"/>
            <a:ext cx="2417650" cy="369332"/>
          </a:xfrm>
          <a:prstGeom prst="rect">
            <a:avLst/>
          </a:prstGeom>
          <a:noFill/>
        </p:spPr>
        <p:txBody>
          <a:bodyPr wrap="none" rtlCol="0">
            <a:spAutoFit/>
          </a:bodyPr>
          <a:lstStyle/>
          <a:p>
            <a:r>
              <a:rPr lang="es-ES" dirty="0"/>
              <a:t>Momia de Ramsés II</a:t>
            </a:r>
          </a:p>
        </p:txBody>
      </p:sp>
    </p:spTree>
    <p:extLst>
      <p:ext uri="{BB962C8B-B14F-4D97-AF65-F5344CB8AC3E}">
        <p14:creationId xmlns:p14="http://schemas.microsoft.com/office/powerpoint/2010/main" val="54724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945405-002B-7C40-8BA0-F989F0B9341F}"/>
              </a:ext>
            </a:extLst>
          </p:cNvPr>
          <p:cNvSpPr>
            <a:spLocks noGrp="1"/>
          </p:cNvSpPr>
          <p:nvPr>
            <p:ph type="title"/>
          </p:nvPr>
        </p:nvSpPr>
        <p:spPr/>
        <p:txBody>
          <a:bodyPr/>
          <a:lstStyle/>
          <a:p>
            <a:r>
              <a:rPr lang="es-ES" dirty="0"/>
              <a:t>Una reflexión teológica</a:t>
            </a:r>
          </a:p>
        </p:txBody>
      </p:sp>
      <p:sp>
        <p:nvSpPr>
          <p:cNvPr id="3" name="Marcador de contenido 2">
            <a:extLst>
              <a:ext uri="{FF2B5EF4-FFF2-40B4-BE49-F238E27FC236}">
                <a16:creationId xmlns:a16="http://schemas.microsoft.com/office/drawing/2014/main" id="{AF37A5DE-AC77-6A4B-874F-56B8EC7620B6}"/>
              </a:ext>
            </a:extLst>
          </p:cNvPr>
          <p:cNvSpPr>
            <a:spLocks noGrp="1"/>
          </p:cNvSpPr>
          <p:nvPr>
            <p:ph sz="half" idx="1"/>
          </p:nvPr>
        </p:nvSpPr>
        <p:spPr>
          <a:xfrm>
            <a:off x="594360" y="2152224"/>
            <a:ext cx="3910579" cy="4223173"/>
          </a:xfrm>
        </p:spPr>
        <p:txBody>
          <a:bodyPr>
            <a:normAutofit fontScale="92500"/>
          </a:bodyPr>
          <a:lstStyle/>
          <a:p>
            <a:r>
              <a:rPr lang="es-ES" dirty="0"/>
              <a:t>La opción preferencial de Dios por los pobres</a:t>
            </a:r>
          </a:p>
          <a:p>
            <a:r>
              <a:rPr lang="es-ES" dirty="0"/>
              <a:t>YHWH –el que está– envió a Moisés a liberar a su pueblo</a:t>
            </a:r>
          </a:p>
          <a:p>
            <a:r>
              <a:rPr lang="es-ES" dirty="0"/>
              <a:t>Una convivencia basada en la igualdad, la simplicidad y el derecho</a:t>
            </a:r>
          </a:p>
          <a:p>
            <a:r>
              <a:rPr lang="es-ES" dirty="0"/>
              <a:t>Los creyentes vemos “providencia” donde otros solo ven “casualidad”</a:t>
            </a:r>
          </a:p>
          <a:p>
            <a:r>
              <a:rPr lang="es-ES" dirty="0"/>
              <a:t>Un nuevo pueblo comienza en las ruinas de la Edad del Bronce</a:t>
            </a:r>
          </a:p>
        </p:txBody>
      </p:sp>
      <p:pic>
        <p:nvPicPr>
          <p:cNvPr id="8" name="Marcador de contenido 7">
            <a:extLst>
              <a:ext uri="{FF2B5EF4-FFF2-40B4-BE49-F238E27FC236}">
                <a16:creationId xmlns:a16="http://schemas.microsoft.com/office/drawing/2014/main" id="{80B02061-B770-2645-9C37-606222576D2B}"/>
              </a:ext>
            </a:extLst>
          </p:cNvPr>
          <p:cNvPicPr>
            <a:picLocks noGrp="1" noChangeAspect="1"/>
          </p:cNvPicPr>
          <p:nvPr>
            <p:ph sz="half" idx="2"/>
          </p:nvPr>
        </p:nvPicPr>
        <p:blipFill>
          <a:blip r:embed="rId2"/>
          <a:stretch>
            <a:fillRect/>
          </a:stretch>
        </p:blipFill>
        <p:spPr>
          <a:xfrm>
            <a:off x="5239279" y="2193925"/>
            <a:ext cx="2713566" cy="4070350"/>
          </a:xfrm>
          <a:prstGeom prst="rect">
            <a:avLst/>
          </a:prstGeom>
        </p:spPr>
      </p:pic>
    </p:spTree>
    <p:extLst>
      <p:ext uri="{BB962C8B-B14F-4D97-AF65-F5344CB8AC3E}">
        <p14:creationId xmlns:p14="http://schemas.microsoft.com/office/powerpoint/2010/main" val="746066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CA09CD-4368-CD41-892D-BA133E6A59D9}"/>
              </a:ext>
            </a:extLst>
          </p:cNvPr>
          <p:cNvSpPr>
            <a:spLocks noGrp="1"/>
          </p:cNvSpPr>
          <p:nvPr>
            <p:ph type="title"/>
          </p:nvPr>
        </p:nvSpPr>
        <p:spPr/>
        <p:txBody>
          <a:bodyPr/>
          <a:lstStyle/>
          <a:p>
            <a:r>
              <a:rPr lang="es-ES" dirty="0"/>
              <a:t>El silencio de</a:t>
            </a:r>
            <a:br>
              <a:rPr lang="es-ES" dirty="0"/>
            </a:br>
            <a:r>
              <a:rPr lang="es-ES" dirty="0"/>
              <a:t>las fuentes egipcias</a:t>
            </a:r>
          </a:p>
        </p:txBody>
      </p:sp>
      <p:sp>
        <p:nvSpPr>
          <p:cNvPr id="4" name="Marcador de contenido 3">
            <a:extLst>
              <a:ext uri="{FF2B5EF4-FFF2-40B4-BE49-F238E27FC236}">
                <a16:creationId xmlns:a16="http://schemas.microsoft.com/office/drawing/2014/main" id="{112235BB-24DB-2F4E-ACE8-0F870BAD6A8F}"/>
              </a:ext>
            </a:extLst>
          </p:cNvPr>
          <p:cNvSpPr>
            <a:spLocks noGrp="1"/>
          </p:cNvSpPr>
          <p:nvPr>
            <p:ph sz="half" idx="2"/>
          </p:nvPr>
        </p:nvSpPr>
        <p:spPr/>
        <p:txBody>
          <a:bodyPr/>
          <a:lstStyle/>
          <a:p>
            <a:r>
              <a:rPr lang="es-ES" dirty="0"/>
              <a:t>Es imposible que un pueblo tan numeroso (2 millones de personas según la Biblia) hubiera abandonado Egipto en el siglo XIII a.C. sin que eso hubiera dejado el menor rastro en la historia</a:t>
            </a:r>
          </a:p>
          <a:p>
            <a:r>
              <a:rPr lang="es-ES" dirty="0"/>
              <a:t>Si ocurrió algo –como creemos– debió ser mucho más modesto de lo que la Biblia narra</a:t>
            </a:r>
          </a:p>
        </p:txBody>
      </p:sp>
      <p:pic>
        <p:nvPicPr>
          <p:cNvPr id="6" name="Marcador de contenido 5">
            <a:extLst>
              <a:ext uri="{FF2B5EF4-FFF2-40B4-BE49-F238E27FC236}">
                <a16:creationId xmlns:a16="http://schemas.microsoft.com/office/drawing/2014/main" id="{BDB60168-7BD5-124E-B1EB-EE9A700314C7}"/>
              </a:ext>
            </a:extLst>
          </p:cNvPr>
          <p:cNvPicPr>
            <a:picLocks noGrp="1" noChangeAspect="1"/>
          </p:cNvPicPr>
          <p:nvPr>
            <p:ph sz="half" idx="1"/>
          </p:nvPr>
        </p:nvPicPr>
        <p:blipFill>
          <a:blip r:embed="rId2"/>
          <a:stretch>
            <a:fillRect/>
          </a:stretch>
        </p:blipFill>
        <p:spPr>
          <a:xfrm>
            <a:off x="594361" y="2818229"/>
            <a:ext cx="3911600" cy="2607733"/>
          </a:xfrm>
          <a:prstGeom prst="rect">
            <a:avLst/>
          </a:prstGeom>
        </p:spPr>
      </p:pic>
    </p:spTree>
    <p:extLst>
      <p:ext uri="{BB962C8B-B14F-4D97-AF65-F5344CB8AC3E}">
        <p14:creationId xmlns:p14="http://schemas.microsoft.com/office/powerpoint/2010/main" val="3327307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B30F7B-8E76-BC4F-AE2A-5EAACB4DE153}"/>
              </a:ext>
            </a:extLst>
          </p:cNvPr>
          <p:cNvSpPr>
            <a:spLocks noGrp="1"/>
          </p:cNvSpPr>
          <p:nvPr>
            <p:ph type="title"/>
          </p:nvPr>
        </p:nvSpPr>
        <p:spPr/>
        <p:txBody>
          <a:bodyPr/>
          <a:lstStyle/>
          <a:p>
            <a:r>
              <a:rPr lang="es-ES" dirty="0"/>
              <a:t>La estela de </a:t>
            </a:r>
            <a:r>
              <a:rPr lang="es-ES" dirty="0" err="1"/>
              <a:t>merneptah</a:t>
            </a:r>
            <a:endParaRPr lang="es-ES" dirty="0"/>
          </a:p>
        </p:txBody>
      </p:sp>
      <p:sp>
        <p:nvSpPr>
          <p:cNvPr id="3" name="Marcador de contenido 2">
            <a:extLst>
              <a:ext uri="{FF2B5EF4-FFF2-40B4-BE49-F238E27FC236}">
                <a16:creationId xmlns:a16="http://schemas.microsoft.com/office/drawing/2014/main" id="{5CC58344-2172-5A46-9B67-0A9EB898C498}"/>
              </a:ext>
            </a:extLst>
          </p:cNvPr>
          <p:cNvSpPr>
            <a:spLocks noGrp="1"/>
          </p:cNvSpPr>
          <p:nvPr>
            <p:ph sz="half" idx="1"/>
          </p:nvPr>
        </p:nvSpPr>
        <p:spPr>
          <a:xfrm>
            <a:off x="4494721" y="2146008"/>
            <a:ext cx="3910579" cy="4069080"/>
          </a:xfrm>
        </p:spPr>
        <p:txBody>
          <a:bodyPr>
            <a:normAutofit lnSpcReduction="10000"/>
          </a:bodyPr>
          <a:lstStyle/>
          <a:p>
            <a:r>
              <a:rPr lang="es-ES" dirty="0"/>
              <a:t>Encontrada por el famoso arqueólogo británico </a:t>
            </a:r>
            <a:r>
              <a:rPr lang="es-ES" dirty="0" err="1"/>
              <a:t>Flinders</a:t>
            </a:r>
            <a:r>
              <a:rPr lang="es-ES" dirty="0"/>
              <a:t> </a:t>
            </a:r>
            <a:r>
              <a:rPr lang="es-ES" dirty="0" err="1"/>
              <a:t>Petrie</a:t>
            </a:r>
            <a:r>
              <a:rPr lang="es-ES" dirty="0"/>
              <a:t> en 1896</a:t>
            </a:r>
          </a:p>
          <a:p>
            <a:r>
              <a:rPr lang="es-ES" dirty="0"/>
              <a:t>Narra las victorias militares de </a:t>
            </a:r>
            <a:r>
              <a:rPr lang="es-ES" dirty="0" err="1"/>
              <a:t>Merneptah</a:t>
            </a:r>
            <a:r>
              <a:rPr lang="es-ES" dirty="0"/>
              <a:t>(1212-1203) en las tierras al norte de Egipto</a:t>
            </a:r>
          </a:p>
          <a:p>
            <a:r>
              <a:rPr lang="es-ES" dirty="0"/>
              <a:t>Aparece “Israel”, entre los pueblos derrotados en la campaña del año 1207 </a:t>
            </a:r>
          </a:p>
        </p:txBody>
      </p:sp>
      <p:pic>
        <p:nvPicPr>
          <p:cNvPr id="6" name="Marcador de contenido 5">
            <a:extLst>
              <a:ext uri="{FF2B5EF4-FFF2-40B4-BE49-F238E27FC236}">
                <a16:creationId xmlns:a16="http://schemas.microsoft.com/office/drawing/2014/main" id="{9D9664B6-3698-1546-9BA8-EB66A66768B2}"/>
              </a:ext>
            </a:extLst>
          </p:cNvPr>
          <p:cNvPicPr>
            <a:picLocks noGrp="1" noChangeAspect="1"/>
          </p:cNvPicPr>
          <p:nvPr>
            <p:ph sz="half" idx="2"/>
          </p:nvPr>
        </p:nvPicPr>
        <p:blipFill>
          <a:blip r:embed="rId2"/>
          <a:stretch>
            <a:fillRect/>
          </a:stretch>
        </p:blipFill>
        <p:spPr>
          <a:xfrm>
            <a:off x="356050" y="1103324"/>
            <a:ext cx="3689967" cy="5548824"/>
          </a:xfrm>
        </p:spPr>
      </p:pic>
    </p:spTree>
    <p:extLst>
      <p:ext uri="{BB962C8B-B14F-4D97-AF65-F5344CB8AC3E}">
        <p14:creationId xmlns:p14="http://schemas.microsoft.com/office/powerpoint/2010/main" val="2827390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B30F7B-8E76-BC4F-AE2A-5EAACB4DE153}"/>
              </a:ext>
            </a:extLst>
          </p:cNvPr>
          <p:cNvSpPr>
            <a:spLocks noGrp="1"/>
          </p:cNvSpPr>
          <p:nvPr>
            <p:ph type="title"/>
          </p:nvPr>
        </p:nvSpPr>
        <p:spPr/>
        <p:txBody>
          <a:bodyPr/>
          <a:lstStyle/>
          <a:p>
            <a:r>
              <a:rPr lang="es-ES" dirty="0"/>
              <a:t>La estela de </a:t>
            </a:r>
            <a:r>
              <a:rPr lang="es-ES" dirty="0" err="1"/>
              <a:t>merneptah</a:t>
            </a:r>
            <a:endParaRPr lang="es-ES" dirty="0"/>
          </a:p>
        </p:txBody>
      </p:sp>
      <p:sp>
        <p:nvSpPr>
          <p:cNvPr id="3" name="Marcador de contenido 2">
            <a:extLst>
              <a:ext uri="{FF2B5EF4-FFF2-40B4-BE49-F238E27FC236}">
                <a16:creationId xmlns:a16="http://schemas.microsoft.com/office/drawing/2014/main" id="{5CC58344-2172-5A46-9B67-0A9EB898C498}"/>
              </a:ext>
            </a:extLst>
          </p:cNvPr>
          <p:cNvSpPr>
            <a:spLocks noGrp="1"/>
          </p:cNvSpPr>
          <p:nvPr>
            <p:ph sz="half" idx="1"/>
          </p:nvPr>
        </p:nvSpPr>
        <p:spPr/>
        <p:txBody>
          <a:bodyPr>
            <a:normAutofit lnSpcReduction="10000"/>
          </a:bodyPr>
          <a:lstStyle/>
          <a:p>
            <a:r>
              <a:rPr lang="es-ES" dirty="0"/>
              <a:t>Es el objeto más antiguo en el que aparece la palabra “Israel”</a:t>
            </a:r>
          </a:p>
          <a:p>
            <a:r>
              <a:rPr lang="es-ES" dirty="0"/>
              <a:t>El término “Israel” aparece precedido por unos símbolos que indican que se trata de un pueblo tribal y no una ciudad-estado</a:t>
            </a:r>
          </a:p>
          <a:p>
            <a:r>
              <a:rPr lang="es-ES" dirty="0"/>
              <a:t>En 1207 había un pueblo llamado “Israel” reconocible como tal por una potencia extranjera</a:t>
            </a:r>
          </a:p>
        </p:txBody>
      </p:sp>
      <p:pic>
        <p:nvPicPr>
          <p:cNvPr id="8" name="Marcador de contenido 7">
            <a:extLst>
              <a:ext uri="{FF2B5EF4-FFF2-40B4-BE49-F238E27FC236}">
                <a16:creationId xmlns:a16="http://schemas.microsoft.com/office/drawing/2014/main" id="{6F30265C-FD2B-8A4E-B64A-B016929C89B9}"/>
              </a:ext>
            </a:extLst>
          </p:cNvPr>
          <p:cNvPicPr>
            <a:picLocks noGrp="1" noChangeAspect="1"/>
          </p:cNvPicPr>
          <p:nvPr>
            <p:ph sz="half" idx="2"/>
          </p:nvPr>
        </p:nvPicPr>
        <p:blipFill>
          <a:blip r:embed="rId2"/>
          <a:stretch>
            <a:fillRect/>
          </a:stretch>
        </p:blipFill>
        <p:spPr>
          <a:xfrm>
            <a:off x="4641850" y="3123959"/>
            <a:ext cx="3908425" cy="2210281"/>
          </a:xfrm>
        </p:spPr>
      </p:pic>
    </p:spTree>
    <p:extLst>
      <p:ext uri="{BB962C8B-B14F-4D97-AF65-F5344CB8AC3E}">
        <p14:creationId xmlns:p14="http://schemas.microsoft.com/office/powerpoint/2010/main" val="1077663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72965"/>
            <a:ext cx="8229600" cy="747595"/>
          </a:xfrm>
        </p:spPr>
        <p:txBody>
          <a:bodyPr>
            <a:normAutofit fontScale="90000"/>
          </a:bodyPr>
          <a:lstStyle/>
          <a:p>
            <a:r>
              <a:rPr lang="it-IT" sz="4000" dirty="0" err="1"/>
              <a:t>Colapso</a:t>
            </a:r>
            <a:r>
              <a:rPr lang="it-IT" sz="4000" dirty="0"/>
              <a:t> de la </a:t>
            </a:r>
            <a:br>
              <a:rPr lang="it-IT" sz="4000" dirty="0"/>
            </a:br>
            <a:r>
              <a:rPr lang="it-IT" sz="4000" dirty="0" err="1"/>
              <a:t>civilización</a:t>
            </a:r>
            <a:r>
              <a:rPr lang="it-IT" sz="4000" dirty="0"/>
              <a:t> del Bronce</a:t>
            </a:r>
          </a:p>
        </p:txBody>
      </p:sp>
      <p:sp>
        <p:nvSpPr>
          <p:cNvPr id="3" name="Marcador de contenido 2"/>
          <p:cNvSpPr>
            <a:spLocks noGrp="1"/>
          </p:cNvSpPr>
          <p:nvPr>
            <p:ph sz="half" idx="1"/>
          </p:nvPr>
        </p:nvSpPr>
        <p:spPr>
          <a:xfrm>
            <a:off x="785628" y="1707930"/>
            <a:ext cx="7501720" cy="1754597"/>
          </a:xfrm>
        </p:spPr>
        <p:txBody>
          <a:bodyPr>
            <a:normAutofit fontScale="92500"/>
          </a:bodyPr>
          <a:lstStyle/>
          <a:p>
            <a:pPr>
              <a:spcBef>
                <a:spcPts val="800"/>
              </a:spcBef>
            </a:pPr>
            <a:r>
              <a:rPr lang="it-IT" dirty="0" err="1"/>
              <a:t>Entorno</a:t>
            </a:r>
            <a:r>
              <a:rPr lang="it-IT" dirty="0"/>
              <a:t> al </a:t>
            </a:r>
            <a:r>
              <a:rPr lang="it-IT" dirty="0" err="1"/>
              <a:t>año</a:t>
            </a:r>
            <a:r>
              <a:rPr lang="it-IT" dirty="0"/>
              <a:t> 1200 a.C., la brillante </a:t>
            </a:r>
            <a:r>
              <a:rPr lang="it-IT" dirty="0" err="1"/>
              <a:t>civilización</a:t>
            </a:r>
            <a:r>
              <a:rPr lang="it-IT" dirty="0"/>
              <a:t> del Bronce se </a:t>
            </a:r>
            <a:r>
              <a:rPr lang="it-IT" dirty="0" err="1"/>
              <a:t>colapsa</a:t>
            </a:r>
            <a:r>
              <a:rPr lang="it-IT" dirty="0"/>
              <a:t> por la </a:t>
            </a:r>
            <a:r>
              <a:rPr lang="it-IT" dirty="0" err="1"/>
              <a:t>invasión</a:t>
            </a:r>
            <a:r>
              <a:rPr lang="it-IT" dirty="0"/>
              <a:t> de </a:t>
            </a:r>
            <a:r>
              <a:rPr lang="it-IT" dirty="0" err="1"/>
              <a:t>los</a:t>
            </a:r>
            <a:r>
              <a:rPr lang="it-IT" dirty="0"/>
              <a:t> pueblos del mar</a:t>
            </a:r>
          </a:p>
          <a:p>
            <a:pPr>
              <a:spcBef>
                <a:spcPts val="800"/>
              </a:spcBef>
            </a:pPr>
            <a:r>
              <a:rPr lang="it-IT" dirty="0" err="1"/>
              <a:t>Muchas</a:t>
            </a:r>
            <a:r>
              <a:rPr lang="it-IT" dirty="0"/>
              <a:t> </a:t>
            </a:r>
            <a:r>
              <a:rPr lang="it-IT" dirty="0" err="1"/>
              <a:t>ciudades</a:t>
            </a:r>
            <a:r>
              <a:rPr lang="it-IT" dirty="0"/>
              <a:t> se </a:t>
            </a:r>
            <a:r>
              <a:rPr lang="it-IT" dirty="0" err="1"/>
              <a:t>abandonan</a:t>
            </a:r>
            <a:r>
              <a:rPr lang="it-IT" dirty="0"/>
              <a:t>, y en </a:t>
            </a:r>
            <a:r>
              <a:rPr lang="it-IT" dirty="0" err="1"/>
              <a:t>muchas</a:t>
            </a:r>
            <a:r>
              <a:rPr lang="it-IT" dirty="0"/>
              <a:t> </a:t>
            </a:r>
            <a:r>
              <a:rPr lang="it-IT" dirty="0" err="1"/>
              <a:t>regiones</a:t>
            </a:r>
            <a:r>
              <a:rPr lang="it-IT" dirty="0"/>
              <a:t>, </a:t>
            </a:r>
            <a:r>
              <a:rPr lang="it-IT" dirty="0" err="1"/>
              <a:t>desaparece</a:t>
            </a:r>
            <a:r>
              <a:rPr lang="it-IT" dirty="0"/>
              <a:t> </a:t>
            </a:r>
            <a:r>
              <a:rPr lang="it-IT" dirty="0" err="1"/>
              <a:t>el</a:t>
            </a:r>
            <a:r>
              <a:rPr lang="it-IT" dirty="0"/>
              <a:t> </a:t>
            </a:r>
            <a:r>
              <a:rPr lang="it-IT" dirty="0" err="1"/>
              <a:t>comercio</a:t>
            </a:r>
            <a:r>
              <a:rPr lang="it-IT" dirty="0"/>
              <a:t> y se </a:t>
            </a:r>
            <a:r>
              <a:rPr lang="it-IT" dirty="0" err="1"/>
              <a:t>pierde</a:t>
            </a:r>
            <a:r>
              <a:rPr lang="it-IT" dirty="0"/>
              <a:t> la </a:t>
            </a:r>
            <a:r>
              <a:rPr lang="it-IT" dirty="0" err="1"/>
              <a:t>escritura</a:t>
            </a:r>
            <a:endParaRPr lang="it-IT" dirty="0"/>
          </a:p>
        </p:txBody>
      </p:sp>
      <p:pic>
        <p:nvPicPr>
          <p:cNvPr id="7" name="Imagen 6">
            <a:extLst>
              <a:ext uri="{FF2B5EF4-FFF2-40B4-BE49-F238E27FC236}">
                <a16:creationId xmlns:a16="http://schemas.microsoft.com/office/drawing/2014/main" id="{F36A6EA7-4BF9-AE40-80E4-592B18BF6894}"/>
              </a:ext>
            </a:extLst>
          </p:cNvPr>
          <p:cNvPicPr>
            <a:picLocks noChangeAspect="1"/>
          </p:cNvPicPr>
          <p:nvPr/>
        </p:nvPicPr>
        <p:blipFill>
          <a:blip r:embed="rId2"/>
          <a:stretch>
            <a:fillRect/>
          </a:stretch>
        </p:blipFill>
        <p:spPr>
          <a:xfrm>
            <a:off x="1754811" y="3113527"/>
            <a:ext cx="5943600" cy="3340100"/>
          </a:xfrm>
          <a:prstGeom prst="rect">
            <a:avLst/>
          </a:prstGeom>
        </p:spPr>
      </p:pic>
    </p:spTree>
    <p:extLst>
      <p:ext uri="{BB962C8B-B14F-4D97-AF65-F5344CB8AC3E}">
        <p14:creationId xmlns:p14="http://schemas.microsoft.com/office/powerpoint/2010/main" val="3407731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it-IT" dirty="0" err="1"/>
              <a:t>Aparición</a:t>
            </a:r>
            <a:r>
              <a:rPr lang="it-IT" dirty="0"/>
              <a:t> de un </a:t>
            </a:r>
            <a:r>
              <a:rPr lang="it-IT" dirty="0" err="1"/>
              <a:t>nuevo</a:t>
            </a:r>
            <a:r>
              <a:rPr lang="it-IT" dirty="0"/>
              <a:t> pueblo</a:t>
            </a:r>
          </a:p>
        </p:txBody>
      </p:sp>
      <p:sp>
        <p:nvSpPr>
          <p:cNvPr id="3" name="Marcador de contenido 2"/>
          <p:cNvSpPr>
            <a:spLocks noGrp="1"/>
          </p:cNvSpPr>
          <p:nvPr>
            <p:ph sz="half" idx="1"/>
          </p:nvPr>
        </p:nvSpPr>
        <p:spPr>
          <a:xfrm>
            <a:off x="457200" y="2147888"/>
            <a:ext cx="4038600" cy="4202365"/>
          </a:xfrm>
        </p:spPr>
        <p:txBody>
          <a:bodyPr>
            <a:normAutofit/>
          </a:bodyPr>
          <a:lstStyle/>
          <a:p>
            <a:r>
              <a:rPr lang="it-IT" dirty="0"/>
              <a:t>De </a:t>
            </a:r>
            <a:r>
              <a:rPr lang="it-IT" dirty="0" err="1"/>
              <a:t>las</a:t>
            </a:r>
            <a:r>
              <a:rPr lang="it-IT" dirty="0"/>
              <a:t> </a:t>
            </a:r>
            <a:r>
              <a:rPr lang="it-IT" dirty="0" err="1"/>
              <a:t>cenizas</a:t>
            </a:r>
            <a:r>
              <a:rPr lang="it-IT" dirty="0"/>
              <a:t> del </a:t>
            </a:r>
            <a:r>
              <a:rPr lang="it-IT" dirty="0" err="1"/>
              <a:t>colapso</a:t>
            </a:r>
            <a:r>
              <a:rPr lang="it-IT" dirty="0"/>
              <a:t> de la </a:t>
            </a:r>
            <a:r>
              <a:rPr lang="it-IT" dirty="0" err="1"/>
              <a:t>Civilización</a:t>
            </a:r>
            <a:r>
              <a:rPr lang="it-IT" dirty="0"/>
              <a:t> del Bronce</a:t>
            </a:r>
          </a:p>
          <a:p>
            <a:r>
              <a:rPr lang="it-IT" dirty="0"/>
              <a:t>En </a:t>
            </a:r>
            <a:r>
              <a:rPr lang="it-IT" dirty="0" err="1"/>
              <a:t>las</a:t>
            </a:r>
            <a:r>
              <a:rPr lang="it-IT" dirty="0"/>
              <a:t> </a:t>
            </a:r>
            <a:r>
              <a:rPr lang="it-IT" dirty="0" err="1"/>
              <a:t>zonas</a:t>
            </a:r>
            <a:r>
              <a:rPr lang="it-IT" dirty="0"/>
              <a:t> </a:t>
            </a:r>
            <a:r>
              <a:rPr lang="it-IT" dirty="0" err="1"/>
              <a:t>montañosas</a:t>
            </a:r>
            <a:r>
              <a:rPr lang="it-IT" dirty="0"/>
              <a:t> de Palestina, </a:t>
            </a:r>
          </a:p>
          <a:p>
            <a:r>
              <a:rPr lang="it-IT" dirty="0" err="1"/>
              <a:t>aparecen</a:t>
            </a:r>
            <a:r>
              <a:rPr lang="it-IT" dirty="0"/>
              <a:t> </a:t>
            </a:r>
            <a:r>
              <a:rPr lang="it-IT" dirty="0" err="1"/>
              <a:t>los</a:t>
            </a:r>
            <a:r>
              <a:rPr lang="it-IT" dirty="0"/>
              <a:t> </a:t>
            </a:r>
            <a:r>
              <a:rPr lang="it-IT" dirty="0" err="1"/>
              <a:t>primeros</a:t>
            </a:r>
            <a:r>
              <a:rPr lang="it-IT" dirty="0"/>
              <a:t> </a:t>
            </a:r>
            <a:r>
              <a:rPr lang="it-IT" dirty="0" err="1"/>
              <a:t>asentamientos</a:t>
            </a:r>
            <a:r>
              <a:rPr lang="it-IT" dirty="0"/>
              <a:t> </a:t>
            </a:r>
            <a:r>
              <a:rPr lang="it-IT" dirty="0" err="1"/>
              <a:t>israelitas</a:t>
            </a:r>
            <a:endParaRPr lang="it-IT" dirty="0"/>
          </a:p>
          <a:p>
            <a:r>
              <a:rPr lang="it-IT" dirty="0" err="1"/>
              <a:t>Organización</a:t>
            </a:r>
            <a:r>
              <a:rPr lang="it-IT" dirty="0"/>
              <a:t> </a:t>
            </a:r>
            <a:r>
              <a:rPr lang="it-IT" dirty="0" err="1"/>
              <a:t>tribal</a:t>
            </a:r>
            <a:r>
              <a:rPr lang="it-IT" dirty="0"/>
              <a:t>, no </a:t>
            </a:r>
            <a:r>
              <a:rPr lang="it-IT" dirty="0" err="1"/>
              <a:t>estatal</a:t>
            </a:r>
            <a:endParaRPr lang="it-IT" dirty="0"/>
          </a:p>
          <a:p>
            <a:r>
              <a:rPr lang="it-IT" dirty="0" err="1"/>
              <a:t>Época</a:t>
            </a:r>
            <a:r>
              <a:rPr lang="it-IT" dirty="0"/>
              <a:t> de </a:t>
            </a:r>
            <a:r>
              <a:rPr lang="it-IT" dirty="0" err="1"/>
              <a:t>los</a:t>
            </a:r>
            <a:r>
              <a:rPr lang="it-IT" dirty="0"/>
              <a:t> </a:t>
            </a:r>
            <a:r>
              <a:rPr lang="it-IT" dirty="0" err="1"/>
              <a:t>Jueces</a:t>
            </a:r>
            <a:endParaRPr lang="it-IT" dirty="0"/>
          </a:p>
          <a:p>
            <a:endParaRPr lang="it-IT" dirty="0"/>
          </a:p>
        </p:txBody>
      </p:sp>
      <p:pic>
        <p:nvPicPr>
          <p:cNvPr id="7" name="Marcador de contenido 6" descr="bsba140503400l.jpg"/>
          <p:cNvPicPr>
            <a:picLocks noGrp="1" noChangeAspect="1"/>
          </p:cNvPicPr>
          <p:nvPr>
            <p:ph sz="half" idx="2"/>
          </p:nvPr>
        </p:nvPicPr>
        <p:blipFill>
          <a:blip r:embed="rId2">
            <a:extLst>
              <a:ext uri="{28A0092B-C50C-407E-A947-70E740481C1C}">
                <a14:useLocalDpi xmlns:a14="http://schemas.microsoft.com/office/drawing/2010/main" val="0"/>
              </a:ext>
            </a:extLst>
          </a:blip>
          <a:srcRect l="28778" r="28778"/>
          <a:stretch>
            <a:fillRect/>
          </a:stretch>
        </p:blipFill>
        <p:spPr/>
      </p:pic>
    </p:spTree>
    <p:extLst>
      <p:ext uri="{BB962C8B-B14F-4D97-AF65-F5344CB8AC3E}">
        <p14:creationId xmlns:p14="http://schemas.microsoft.com/office/powerpoint/2010/main" val="2517797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1A47570-8E42-4E49-B0C9-98559CA015F7}"/>
              </a:ext>
            </a:extLst>
          </p:cNvPr>
          <p:cNvPicPr>
            <a:picLocks noChangeAspect="1"/>
          </p:cNvPicPr>
          <p:nvPr/>
        </p:nvPicPr>
        <p:blipFill>
          <a:blip r:embed="rId2"/>
          <a:stretch>
            <a:fillRect/>
          </a:stretch>
        </p:blipFill>
        <p:spPr>
          <a:xfrm>
            <a:off x="1590408" y="1021583"/>
            <a:ext cx="6843718" cy="5563737"/>
          </a:xfrm>
          <a:prstGeom prst="rect">
            <a:avLst/>
          </a:prstGeom>
        </p:spPr>
      </p:pic>
    </p:spTree>
    <p:extLst>
      <p:ext uri="{BB962C8B-B14F-4D97-AF65-F5344CB8AC3E}">
        <p14:creationId xmlns:p14="http://schemas.microsoft.com/office/powerpoint/2010/main" val="1842734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44A485-0FE7-2547-B6E1-C141A7C3F350}"/>
              </a:ext>
            </a:extLst>
          </p:cNvPr>
          <p:cNvSpPr>
            <a:spLocks noGrp="1"/>
          </p:cNvSpPr>
          <p:nvPr>
            <p:ph type="title"/>
          </p:nvPr>
        </p:nvSpPr>
        <p:spPr/>
        <p:txBody>
          <a:bodyPr/>
          <a:lstStyle/>
          <a:p>
            <a:r>
              <a:rPr lang="es-ES" dirty="0"/>
              <a:t>El origen de </a:t>
            </a:r>
            <a:r>
              <a:rPr lang="es-ES" dirty="0" err="1"/>
              <a:t>israel</a:t>
            </a:r>
            <a:endParaRPr lang="es-ES" dirty="0"/>
          </a:p>
        </p:txBody>
      </p:sp>
      <p:sp>
        <p:nvSpPr>
          <p:cNvPr id="3" name="Marcador de contenido 2">
            <a:extLst>
              <a:ext uri="{FF2B5EF4-FFF2-40B4-BE49-F238E27FC236}">
                <a16:creationId xmlns:a16="http://schemas.microsoft.com/office/drawing/2014/main" id="{8836EC54-470F-6F4B-8D05-4556D94B64EE}"/>
              </a:ext>
            </a:extLst>
          </p:cNvPr>
          <p:cNvSpPr>
            <a:spLocks noGrp="1"/>
          </p:cNvSpPr>
          <p:nvPr>
            <p:ph sz="half" idx="1"/>
          </p:nvPr>
        </p:nvSpPr>
        <p:spPr>
          <a:xfrm>
            <a:off x="594361" y="2194560"/>
            <a:ext cx="3257792" cy="4069080"/>
          </a:xfrm>
        </p:spPr>
        <p:txBody>
          <a:bodyPr>
            <a:normAutofit fontScale="85000" lnSpcReduction="10000"/>
          </a:bodyPr>
          <a:lstStyle/>
          <a:p>
            <a:pPr marL="0" indent="0">
              <a:buNone/>
            </a:pPr>
            <a:r>
              <a:rPr lang="es-ES" dirty="0"/>
              <a:t>“En las tierras altas que se extienden desde las colinas de Judea, en el sur, hasta las de Samaría, en el norte, escasamente pobladas hasta entonces, y lejos de las ciudades cananeas, que se hallaban en un proceso de hundimiento y desintegración, surgieron de pronto unas doscientas cincuenta comunidades asentadas en las cumbres de las colinas. Allí estaban los primeros israelitas” </a:t>
            </a:r>
          </a:p>
        </p:txBody>
      </p:sp>
      <p:pic>
        <p:nvPicPr>
          <p:cNvPr id="7" name="Marcador de contenido 6">
            <a:extLst>
              <a:ext uri="{FF2B5EF4-FFF2-40B4-BE49-F238E27FC236}">
                <a16:creationId xmlns:a16="http://schemas.microsoft.com/office/drawing/2014/main" id="{24E37CF5-15A7-5A44-941D-277867645AFA}"/>
              </a:ext>
            </a:extLst>
          </p:cNvPr>
          <p:cNvPicPr>
            <a:picLocks noGrp="1" noChangeAspect="1"/>
          </p:cNvPicPr>
          <p:nvPr>
            <p:ph sz="half" idx="2"/>
          </p:nvPr>
        </p:nvPicPr>
        <p:blipFill>
          <a:blip r:embed="rId2"/>
          <a:stretch>
            <a:fillRect/>
          </a:stretch>
        </p:blipFill>
        <p:spPr>
          <a:xfrm>
            <a:off x="4040594" y="3051892"/>
            <a:ext cx="4509682" cy="2716610"/>
          </a:xfrm>
          <a:prstGeom prst="rect">
            <a:avLst/>
          </a:prstGeom>
        </p:spPr>
      </p:pic>
    </p:spTree>
    <p:extLst>
      <p:ext uri="{BB962C8B-B14F-4D97-AF65-F5344CB8AC3E}">
        <p14:creationId xmlns:p14="http://schemas.microsoft.com/office/powerpoint/2010/main" val="1227705738"/>
      </p:ext>
    </p:extLst>
  </p:cSld>
  <p:clrMapOvr>
    <a:masterClrMapping/>
  </p:clrMapOvr>
</p:sld>
</file>

<file path=ppt/theme/theme1.xml><?xml version="1.0" encoding="utf-8"?>
<a:theme xmlns:a="http://schemas.openxmlformats.org/drawingml/2006/main" name="Estela de condensación">
  <a:themeElements>
    <a:clrScheme name="Estela de condensación">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Estela de condensación">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tela de condensació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Vapor Trail</Template>
  <TotalTime>104</TotalTime>
  <Words>792</Words>
  <Application>Microsoft Macintosh PowerPoint</Application>
  <PresentationFormat>Presentación en pantalla (4:3)</PresentationFormat>
  <Paragraphs>81</Paragraphs>
  <Slides>20</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20</vt:i4>
      </vt:variant>
    </vt:vector>
  </HeadingPairs>
  <TitlesOfParts>
    <vt:vector size="23" baseType="lpstr">
      <vt:lpstr>Arial</vt:lpstr>
      <vt:lpstr>Century Gothic</vt:lpstr>
      <vt:lpstr>Estela de condensación</vt:lpstr>
      <vt:lpstr>La historicidad  del éxodo</vt:lpstr>
      <vt:lpstr>El silencio de  las fuentes egipcias</vt:lpstr>
      <vt:lpstr>El silencio de las fuentes egipcias</vt:lpstr>
      <vt:lpstr>La estela de merneptah</vt:lpstr>
      <vt:lpstr>La estela de merneptah</vt:lpstr>
      <vt:lpstr>Colapso de la  civilización del Bronce</vt:lpstr>
      <vt:lpstr>Aparición de un nuevo pueblo</vt:lpstr>
      <vt:lpstr>Presentación de PowerPoint</vt:lpstr>
      <vt:lpstr>El origen de israel</vt:lpstr>
      <vt:lpstr>Características de los nuevos asentamientos</vt:lpstr>
      <vt:lpstr>¿De dónde salieron?</vt:lpstr>
      <vt:lpstr>Conquista violenta</vt:lpstr>
      <vt:lpstr>Sedentarización pacífica de nómadas</vt:lpstr>
      <vt:lpstr>Revolución campesina</vt:lpstr>
      <vt:lpstr>Teoría sincrética</vt:lpstr>
      <vt:lpstr>¿qué pudo pasar?</vt:lpstr>
      <vt:lpstr>¿qué pudo pasar?</vt:lpstr>
      <vt:lpstr>¿qué pudo pasar?</vt:lpstr>
      <vt:lpstr>¿qué pudo pasar?</vt:lpstr>
      <vt:lpstr>Una reflexión teológica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historicidad  del éxodo</dc:title>
  <dc:creator>Alberto Mingo Kaminouchi</dc:creator>
  <cp:lastModifiedBy>Alberto Mingo Kaminouchi</cp:lastModifiedBy>
  <cp:revision>16</cp:revision>
  <dcterms:created xsi:type="dcterms:W3CDTF">2018-11-27T09:17:42Z</dcterms:created>
  <dcterms:modified xsi:type="dcterms:W3CDTF">2018-11-27T15:52:37Z</dcterms:modified>
</cp:coreProperties>
</file>