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1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98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93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26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54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18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3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4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4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2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4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7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4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44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8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19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E25AB-4982-8545-81BF-4C7B4BDE6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Rey David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48A846-9663-1143-BB02-D4B81398E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La cumbre de la Historia Deuteronomista</a:t>
            </a:r>
          </a:p>
        </p:txBody>
      </p:sp>
    </p:spTree>
    <p:extLst>
      <p:ext uri="{BB962C8B-B14F-4D97-AF65-F5344CB8AC3E}">
        <p14:creationId xmlns:p14="http://schemas.microsoft.com/office/powerpoint/2010/main" val="419684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8C614-0792-7E47-B35C-B1B887EDA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Guerra civil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63AFA8-A95B-E544-8C50-04F4333AB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626" y="2823256"/>
            <a:ext cx="6887389" cy="3599316"/>
          </a:xfrm>
        </p:spPr>
        <p:txBody>
          <a:bodyPr>
            <a:normAutofit/>
          </a:bodyPr>
          <a:lstStyle/>
          <a:p>
            <a:r>
              <a:rPr lang="es-ES" dirty="0"/>
              <a:t>Tras la muerte de Saúl, la tribu de Judá proclama a David rey</a:t>
            </a:r>
          </a:p>
          <a:p>
            <a:r>
              <a:rPr lang="es-ES" dirty="0"/>
              <a:t>No así las demás tribus, que eligen a </a:t>
            </a:r>
            <a:r>
              <a:rPr lang="es-ES" dirty="0" err="1"/>
              <a:t>Isbaal</a:t>
            </a:r>
            <a:r>
              <a:rPr lang="es-ES" dirty="0"/>
              <a:t>, hijo de Saúl</a:t>
            </a:r>
          </a:p>
          <a:p>
            <a:r>
              <a:rPr lang="es-ES" dirty="0"/>
              <a:t>David reina en Hebrón</a:t>
            </a:r>
          </a:p>
          <a:p>
            <a:r>
              <a:rPr lang="es-ES" dirty="0"/>
              <a:t>La guerra civil dura 7 años</a:t>
            </a:r>
          </a:p>
          <a:p>
            <a:r>
              <a:rPr lang="es-ES" dirty="0"/>
              <a:t>Hasta la muerte –por traición- de </a:t>
            </a:r>
            <a:r>
              <a:rPr lang="es-ES" dirty="0" err="1"/>
              <a:t>Isbaal</a:t>
            </a:r>
            <a:endParaRPr lang="es-ES" dirty="0"/>
          </a:p>
          <a:p>
            <a:r>
              <a:rPr lang="es-ES" dirty="0"/>
              <a:t>Las doce tribus proclaman rey a David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747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69E2A-AE15-6F4F-A825-F5DD0FDD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fundación de Jerusalén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8EED2A4-CDDA-8E41-B16B-841253B9FF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9579" y="2336800"/>
            <a:ext cx="3305205" cy="3598863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9DB91FD-A006-8048-9B38-E32722D36D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60052" y="2094745"/>
            <a:ext cx="3360738" cy="22404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4909ED5-703E-9C4E-A7EA-D08CCE55CAE3}"/>
              </a:ext>
            </a:extLst>
          </p:cNvPr>
          <p:cNvSpPr txBox="1"/>
          <p:nvPr/>
        </p:nvSpPr>
        <p:spPr>
          <a:xfrm>
            <a:off x="4367719" y="4523362"/>
            <a:ext cx="4387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David conquista Jerusalén, una ciudad jebusea, ya mencionada en la Edad de Bronce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y lo convierte en capital de su reino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Jerusalén está en zona neutral entre dos grandes tribus: Efraín y Judá</a:t>
            </a:r>
          </a:p>
        </p:txBody>
      </p:sp>
    </p:spTree>
    <p:extLst>
      <p:ext uri="{BB962C8B-B14F-4D97-AF65-F5344CB8AC3E}">
        <p14:creationId xmlns:p14="http://schemas.microsoft.com/office/powerpoint/2010/main" val="1284829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75255-6A8C-3B47-B581-1E6C7B8B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traslado del Arca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9BE24E-EC5B-A34B-BF05-23A4BBF1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0" y="2336873"/>
            <a:ext cx="7315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7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3B8EF-3DDF-2246-B379-3D2B5C54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2Samuel 7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15AA07-4E36-F04B-942A-109731BBE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829" y="2220666"/>
            <a:ext cx="2971210" cy="42682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Cuando David se estableció en su palacio y YHWH le dio paz con todos sus enemigos de alrededor, dijo al profeta Natán: </a:t>
            </a:r>
            <a:br>
              <a:rPr lang="es-ES" dirty="0"/>
            </a:br>
            <a:r>
              <a:rPr lang="es-ES" dirty="0"/>
              <a:t>“Yo vivo en una casa de cedro, mientras que el arca de YHWH está en una tienda”. Natán le dijo: “haz lo que propones, porque YHWH está contigo” </a:t>
            </a:r>
          </a:p>
          <a:p>
            <a:pPr marL="0" indent="0">
              <a:buNone/>
            </a:pPr>
            <a:r>
              <a:rPr lang="es-ES"/>
              <a:t>(2Sam </a:t>
            </a:r>
            <a:r>
              <a:rPr lang="es-ES" dirty="0"/>
              <a:t>7,1-3).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E6CDB41-94AB-C749-A89A-A3469EADD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38921" y="2336873"/>
            <a:ext cx="5527250" cy="414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89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3FE71A0-E629-C244-861E-BDCA0CC1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promesa de una “casa”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E03E3C-3466-EB4B-BA22-BA1559BD8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79" y="2003898"/>
            <a:ext cx="8560340" cy="474709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sz="2900" dirty="0"/>
              <a:t>“Ve a decir a mi siervo David: Esto dice YHWH: ¿Eres tú quien me va a construir una casa para que viva en ella? Yo no he habitado en una casa desde el día en que saqué de Egipto a los israelitas hasta hoy.  He estado peregrinando de un sitio a otro en una tienda que me servía de santuario. Durante todo el tiempo que he caminado con ellos, ¿pedí yo acaso a uno solo de los jueces de Israel, a quienes mandé pastorear a mi pueblo Israel, que me dedicara alguna casa de cedro? Por tanto di a mi siervo David: Así dice YHWH todopoderoso: Yo te tomé de la majada, de detrás de las ovejas, para que fueras caudillo de mi pueblo, Israel. He estado contigo en todas tus empresas, he exterminado delante de ti a todos tus enemigos; y yo haré que tu nombre sea como el de los grandes de la tierra. Asignaré un lugar a mi pueblo Israel y en él lo plantaré, para que lo habite y no vuelva ser perturbado, ni los malvados lo opriman como antes. Además, YHWH te anuncia que te dará una dinastía. Cuando hayas llegado al final de tu vida y descanses con tus antepasados, mantendré después de ti el linaje salido de tus entrañas, y consolidaré su reino. Él edificará una casa en mi honor y yo mantendré para siempre su trono real. Seré para él un padre y él será para mí un hijo. Si hace el mal, yo lo castigaré con varas y con golpes como hacen los hombres. Pero no le retiraré mi favor, como se lo retiré a Saúl, a quien rechacé de mi presencia. Tu dinastía y tu reino subsistirán para siempre ante mí, y tu trono se afirmará para siempre (2Sam 7,5-16).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7458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A65B5-6D7D-E74A-8958-D851B120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pecado de David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E67F880-9E55-F841-B2F1-91ACD9349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6810" y="2248878"/>
            <a:ext cx="5135965" cy="42064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B8381E-DFD1-C94C-92A0-9BF7665C829A}"/>
              </a:ext>
            </a:extLst>
          </p:cNvPr>
          <p:cNvSpPr txBox="1"/>
          <p:nvPr/>
        </p:nvSpPr>
        <p:spPr>
          <a:xfrm>
            <a:off x="5563216" y="6455287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Jan</a:t>
            </a:r>
            <a:r>
              <a:rPr lang="es-ES" dirty="0"/>
              <a:t> </a:t>
            </a:r>
            <a:r>
              <a:rPr lang="es-ES" dirty="0" err="1"/>
              <a:t>Massys</a:t>
            </a:r>
            <a:r>
              <a:rPr lang="es-ES" dirty="0"/>
              <a:t> (1509-1575)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4E6E6E-0AA7-AB4A-A47D-26C35765ECBE}"/>
              </a:ext>
            </a:extLst>
          </p:cNvPr>
          <p:cNvSpPr txBox="1"/>
          <p:nvPr/>
        </p:nvSpPr>
        <p:spPr>
          <a:xfrm>
            <a:off x="164365" y="2385438"/>
            <a:ext cx="33278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Mirada indiscreta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Adulterio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Planes para engañar a Urías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Planes para matar a Urías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Mueren muchos hombres leales y valientes</a:t>
            </a:r>
          </a:p>
        </p:txBody>
      </p:sp>
    </p:spTree>
    <p:extLst>
      <p:ext uri="{BB962C8B-B14F-4D97-AF65-F5344CB8AC3E}">
        <p14:creationId xmlns:p14="http://schemas.microsoft.com/office/powerpoint/2010/main" val="419225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387D5-8314-7749-AD16-74EC4CA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parábola de Natán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2C1377-658B-F548-A87C-D2F2799C4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4791042" cy="422929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“Había en una ciudad dos hombres, uno rico y otro pobre. El rico tenía muchas ovejas y vacas. El pobre no tenía nada más que una corderilla que había comprado. La había criado, y había crecido con él y con sus hijos. Comía de su bocado, bebía de su vaso y dormía en su seno; era como una hija para él. Un día llegó un huésped a casa del rico, y éste no quiso tomar de sus ovejas ni de sus vacas para servir al viajero, sino que robó al pobre la corderilla y se la sirvió al huésped” (12,1-4).</a:t>
            </a:r>
          </a:p>
          <a:p>
            <a:pPr marL="0" indent="0">
              <a:lnSpc>
                <a:spcPct val="120000"/>
              </a:lnSpc>
              <a:buNone/>
            </a:pP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7ED08CE-8031-2347-AFEE-53F4368F51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453532"/>
            <a:ext cx="3303858" cy="37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5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7D5D2-5962-CF4D-B8BD-A62CB7D2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oración de David: Salmo 51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AAAC469-008D-B64C-9592-CB18396C2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9661" cy="39861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200" b="1" baseline="30000" dirty="0"/>
              <a:t>3</a:t>
            </a:r>
            <a:r>
              <a:rPr lang="es-ES" sz="1200" b="1" dirty="0"/>
              <a:t>Misericordia, Dios mío, por tu bondad,</a:t>
            </a:r>
            <a:br>
              <a:rPr lang="es-ES" sz="1200" b="1" dirty="0"/>
            </a:br>
            <a:r>
              <a:rPr lang="es-ES" sz="1200" b="1" dirty="0"/>
              <a:t>por tu inmensa compasión borra mi culpa;</a:t>
            </a:r>
            <a:br>
              <a:rPr lang="es-ES" sz="1200" b="1" dirty="0"/>
            </a:br>
            <a:r>
              <a:rPr lang="es-ES" sz="1200" b="1" baseline="30000" dirty="0"/>
              <a:t>4</a:t>
            </a:r>
            <a:r>
              <a:rPr lang="es-ES" sz="1200" b="1" dirty="0"/>
              <a:t>lava del todo mi delito,</a:t>
            </a:r>
            <a:br>
              <a:rPr lang="es-ES" sz="1200" b="1" dirty="0"/>
            </a:br>
            <a:r>
              <a:rPr lang="es-ES" sz="1200" b="1" dirty="0"/>
              <a:t>limpia mi pecado.</a:t>
            </a:r>
            <a:endParaRPr lang="es-ES" sz="1200" dirty="0"/>
          </a:p>
          <a:p>
            <a:pPr marL="0" indent="0">
              <a:buNone/>
            </a:pPr>
            <a:r>
              <a:rPr lang="es-ES" sz="1200" b="1" baseline="30000" dirty="0"/>
              <a:t>5</a:t>
            </a:r>
            <a:r>
              <a:rPr lang="es-ES" sz="1200" b="1" dirty="0"/>
              <a:t>Pues yo reconozco mi culpa, </a:t>
            </a:r>
            <a:br>
              <a:rPr lang="es-ES" sz="1200" b="1" dirty="0"/>
            </a:br>
            <a:r>
              <a:rPr lang="es-ES" sz="1200" b="1" dirty="0"/>
              <a:t>tengo siempre presente mi pecado:</a:t>
            </a:r>
            <a:br>
              <a:rPr lang="es-ES" sz="1200" b="1" dirty="0"/>
            </a:br>
            <a:r>
              <a:rPr lang="es-ES" sz="1200" b="1" baseline="30000" dirty="0"/>
              <a:t>6</a:t>
            </a:r>
            <a:r>
              <a:rPr lang="es-ES" sz="1200" b="1" dirty="0"/>
              <a:t>contra ti, contra ti solo pequé,</a:t>
            </a:r>
            <a:br>
              <a:rPr lang="es-ES" sz="1200" b="1" dirty="0"/>
            </a:br>
            <a:r>
              <a:rPr lang="es-ES" sz="1200" b="1" dirty="0"/>
              <a:t>cometí la maldad que aborreces.</a:t>
            </a:r>
            <a:endParaRPr lang="es-ES" sz="1200" dirty="0"/>
          </a:p>
          <a:p>
            <a:pPr marL="0" indent="0">
              <a:buNone/>
            </a:pPr>
            <a:r>
              <a:rPr lang="es-ES" sz="1200" b="1" dirty="0"/>
              <a:t>En la sentencia tendrás razón,</a:t>
            </a:r>
            <a:br>
              <a:rPr lang="es-ES" sz="1200" b="1" dirty="0"/>
            </a:br>
            <a:r>
              <a:rPr lang="es-ES" sz="1200" b="1" dirty="0"/>
              <a:t>en el juicio resultarás inocente.</a:t>
            </a:r>
            <a:br>
              <a:rPr lang="es-ES" sz="1200" b="1" dirty="0"/>
            </a:br>
            <a:r>
              <a:rPr lang="es-ES" sz="1200" b="1" baseline="30000" dirty="0"/>
              <a:t>7</a:t>
            </a:r>
            <a:r>
              <a:rPr lang="es-ES" sz="1200" b="1" dirty="0"/>
              <a:t>Mira, en la culpa nací,</a:t>
            </a:r>
            <a:br>
              <a:rPr lang="es-ES" sz="1200" b="1" dirty="0"/>
            </a:br>
            <a:r>
              <a:rPr lang="es-ES" sz="1200" b="1" dirty="0"/>
              <a:t>pecador me concibió mi madre.</a:t>
            </a:r>
            <a:endParaRPr lang="es-ES" sz="1200" dirty="0"/>
          </a:p>
          <a:p>
            <a:pPr marL="0" indent="0">
              <a:buNone/>
            </a:pPr>
            <a:r>
              <a:rPr lang="es-ES" sz="1200" b="1" baseline="30000" dirty="0"/>
              <a:t>8</a:t>
            </a:r>
            <a:r>
              <a:rPr lang="es-ES" sz="1200" b="1" dirty="0"/>
              <a:t>Te gusta un corazón sincero,</a:t>
            </a:r>
            <a:br>
              <a:rPr lang="es-ES" sz="1200" b="1" dirty="0"/>
            </a:br>
            <a:r>
              <a:rPr lang="es-ES" sz="1200" b="1" dirty="0"/>
              <a:t>y en mi interior me inculcas sabiduría.</a:t>
            </a:r>
            <a:br>
              <a:rPr lang="es-ES" sz="1200" b="1" dirty="0"/>
            </a:br>
            <a:r>
              <a:rPr lang="es-ES" sz="1200" b="1" baseline="30000" dirty="0"/>
              <a:t>9</a:t>
            </a:r>
            <a:r>
              <a:rPr lang="es-ES" sz="1200" b="1" dirty="0"/>
              <a:t>Rocíame con el hisopo: quedaré limpio;</a:t>
            </a:r>
            <a:br>
              <a:rPr lang="es-ES" sz="1200" b="1" dirty="0"/>
            </a:br>
            <a:r>
              <a:rPr lang="es-ES" sz="1200" b="1" dirty="0"/>
              <a:t>lávame: quedaré más blanco que la nieve.</a:t>
            </a:r>
            <a:endParaRPr lang="es-ES" sz="1200" dirty="0"/>
          </a:p>
          <a:p>
            <a:pPr marL="0" indent="0">
              <a:buNone/>
            </a:pPr>
            <a:r>
              <a:rPr lang="es-ES" sz="1200" b="1" baseline="30000" dirty="0"/>
              <a:t>10</a:t>
            </a:r>
            <a:r>
              <a:rPr lang="es-ES" sz="1200" b="1" dirty="0"/>
              <a:t>Hazme oír el gozo y la alegría,</a:t>
            </a:r>
            <a:br>
              <a:rPr lang="es-ES" sz="1200" b="1" dirty="0"/>
            </a:br>
            <a:r>
              <a:rPr lang="es-ES" sz="1200" b="1" dirty="0"/>
              <a:t>que se alegren los huesos quebrantados.</a:t>
            </a:r>
            <a:br>
              <a:rPr lang="es-ES" sz="1200" b="1" dirty="0"/>
            </a:br>
            <a:r>
              <a:rPr lang="es-ES" sz="1200" b="1" baseline="30000" dirty="0"/>
              <a:t>11</a:t>
            </a:r>
            <a:r>
              <a:rPr lang="es-ES" sz="1200" b="1" dirty="0"/>
              <a:t>Aparta de mi pecado tu vista,</a:t>
            </a:r>
            <a:br>
              <a:rPr lang="es-ES" sz="1200" b="1" dirty="0"/>
            </a:br>
            <a:r>
              <a:rPr lang="es-ES" sz="1200" b="1" dirty="0"/>
              <a:t>borra en mí toda culpa.</a:t>
            </a:r>
            <a:endParaRPr lang="es-ES" sz="1200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180BE9-01C3-684F-8E91-8ABCEDD19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3944736" cy="387910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s-ES" sz="4200" b="1" baseline="30000" dirty="0"/>
              <a:t>12</a:t>
            </a:r>
            <a:r>
              <a:rPr lang="es-ES" sz="4200" b="1" dirty="0"/>
              <a:t>Oh Dios, crea en mí un corazón puro,</a:t>
            </a:r>
            <a:br>
              <a:rPr lang="es-ES" sz="4200" b="1" dirty="0"/>
            </a:br>
            <a:r>
              <a:rPr lang="es-ES" sz="4200" b="1" dirty="0"/>
              <a:t>renuévame por dentro con espíritu firme;</a:t>
            </a:r>
            <a:br>
              <a:rPr lang="es-ES" sz="4200" b="1" dirty="0"/>
            </a:br>
            <a:r>
              <a:rPr lang="es-ES" sz="4200" b="1" baseline="30000" dirty="0"/>
              <a:t>13</a:t>
            </a:r>
            <a:r>
              <a:rPr lang="es-ES" sz="4200" b="1" dirty="0"/>
              <a:t>no me arrojes lejos de tu rostro,</a:t>
            </a:r>
            <a:br>
              <a:rPr lang="es-ES" sz="4200" b="1" dirty="0"/>
            </a:br>
            <a:r>
              <a:rPr lang="es-ES" sz="4200" b="1" dirty="0"/>
              <a:t>no me quites tu santo espíritu.</a:t>
            </a:r>
            <a:endParaRPr lang="es-ES" sz="4200" dirty="0"/>
          </a:p>
          <a:p>
            <a:pPr marL="0" indent="0">
              <a:buNone/>
            </a:pPr>
            <a:r>
              <a:rPr lang="es-ES" sz="4200" b="1" baseline="30000" dirty="0"/>
              <a:t>14</a:t>
            </a:r>
            <a:r>
              <a:rPr lang="es-ES" sz="4200" b="1" dirty="0"/>
              <a:t>Devuélveme la alegría de tu salvación,</a:t>
            </a:r>
            <a:br>
              <a:rPr lang="es-ES" sz="4200" b="1" dirty="0"/>
            </a:br>
            <a:r>
              <a:rPr lang="es-ES" sz="4200" b="1" dirty="0"/>
              <a:t>afiánzame con espíritu generoso:</a:t>
            </a:r>
            <a:br>
              <a:rPr lang="es-ES" sz="4200" b="1" dirty="0"/>
            </a:br>
            <a:r>
              <a:rPr lang="es-ES" sz="4200" b="1" baseline="30000" dirty="0"/>
              <a:t>15</a:t>
            </a:r>
            <a:r>
              <a:rPr lang="es-ES" sz="4200" b="1" dirty="0"/>
              <a:t>enseñaré a los malvados tus caminos,</a:t>
            </a:r>
            <a:br>
              <a:rPr lang="es-ES" sz="4200" b="1" dirty="0"/>
            </a:br>
            <a:r>
              <a:rPr lang="es-ES" sz="4200" b="1" dirty="0"/>
              <a:t>los pecadores volverán a ti.</a:t>
            </a:r>
            <a:endParaRPr lang="es-ES" sz="4200" dirty="0"/>
          </a:p>
          <a:p>
            <a:pPr marL="0" indent="0">
              <a:buNone/>
            </a:pPr>
            <a:r>
              <a:rPr lang="es-ES" sz="4200" b="1" baseline="30000" dirty="0"/>
              <a:t>16</a:t>
            </a:r>
            <a:r>
              <a:rPr lang="es-ES" sz="4200" b="1" dirty="0"/>
              <a:t>Líbrame de la sangre, oh Dios,</a:t>
            </a:r>
            <a:br>
              <a:rPr lang="es-ES" sz="4200" b="1" dirty="0"/>
            </a:br>
            <a:r>
              <a:rPr lang="es-ES" sz="4200" b="1" dirty="0"/>
              <a:t>Dios, Salvador mío,</a:t>
            </a:r>
            <a:br>
              <a:rPr lang="es-ES" sz="4200" b="1" dirty="0"/>
            </a:br>
            <a:r>
              <a:rPr lang="es-ES" sz="4200" b="1" dirty="0"/>
              <a:t>y cantará mi lengua tu justicia.</a:t>
            </a:r>
            <a:br>
              <a:rPr lang="es-ES" sz="4200" b="1" dirty="0"/>
            </a:br>
            <a:r>
              <a:rPr lang="es-ES" sz="4200" b="1" baseline="30000" dirty="0"/>
              <a:t>17</a:t>
            </a:r>
            <a:r>
              <a:rPr lang="es-ES" sz="4200" b="1" dirty="0"/>
              <a:t>Señor, me abrirás los labios,</a:t>
            </a:r>
            <a:br>
              <a:rPr lang="es-ES" sz="4200" b="1" dirty="0"/>
            </a:br>
            <a:r>
              <a:rPr lang="es-ES" sz="4200" b="1" dirty="0"/>
              <a:t>y mi boca proclamará tu alabanza.</a:t>
            </a:r>
            <a:endParaRPr lang="es-ES" sz="4200" dirty="0"/>
          </a:p>
          <a:p>
            <a:pPr marL="0" indent="0">
              <a:buNone/>
            </a:pPr>
            <a:r>
              <a:rPr lang="es-ES" sz="4200" b="1" baseline="30000" dirty="0"/>
              <a:t>18</a:t>
            </a:r>
            <a:r>
              <a:rPr lang="es-ES" sz="4200" b="1" dirty="0"/>
              <a:t>Los sacrificios no te satisfacen:</a:t>
            </a:r>
            <a:br>
              <a:rPr lang="es-ES" sz="4200" b="1" dirty="0"/>
            </a:br>
            <a:r>
              <a:rPr lang="es-ES" sz="4200" b="1" dirty="0"/>
              <a:t>si te ofreciera un holocausto, no lo querrías.</a:t>
            </a:r>
            <a:br>
              <a:rPr lang="es-ES" sz="4200" b="1" dirty="0"/>
            </a:br>
            <a:r>
              <a:rPr lang="es-ES" sz="4200" b="1" baseline="30000" dirty="0"/>
              <a:t>19</a:t>
            </a:r>
            <a:r>
              <a:rPr lang="es-ES" sz="4200" b="1" dirty="0"/>
              <a:t>Mi sacrificio es un espíritu quebrantado;</a:t>
            </a:r>
            <a:br>
              <a:rPr lang="es-ES" sz="4200" b="1" dirty="0"/>
            </a:br>
            <a:r>
              <a:rPr lang="es-ES" sz="4200" b="1" dirty="0"/>
              <a:t>un corazón quebrantado y humillado,</a:t>
            </a:r>
            <a:br>
              <a:rPr lang="es-ES" sz="4200" b="1" dirty="0"/>
            </a:br>
            <a:r>
              <a:rPr lang="es-ES" sz="4200" b="1" dirty="0"/>
              <a:t>tú no lo desprecias.</a:t>
            </a:r>
            <a:br>
              <a:rPr lang="es-ES" dirty="0"/>
            </a:b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3707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BF0FE-014A-0946-9B30-A1258A97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El mal ejemplo del padre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BE21F7-8148-BA45-A19D-550504E383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Amnón</a:t>
            </a:r>
            <a:r>
              <a:rPr lang="es-ES" dirty="0"/>
              <a:t>, primogénito de David, se enamora de su hermanastra </a:t>
            </a:r>
            <a:r>
              <a:rPr lang="es-ES" dirty="0" err="1"/>
              <a:t>Tamar</a:t>
            </a:r>
            <a:endParaRPr lang="es-ES" dirty="0"/>
          </a:p>
          <a:p>
            <a:r>
              <a:rPr lang="es-ES" dirty="0"/>
              <a:t>Se finge enfermo y la llama a su lecho</a:t>
            </a:r>
          </a:p>
          <a:p>
            <a:r>
              <a:rPr lang="es-ES" dirty="0"/>
              <a:t>Y la viola</a:t>
            </a:r>
          </a:p>
          <a:p>
            <a:r>
              <a:rPr lang="es-ES" dirty="0"/>
              <a:t>Luego la echa de sus aposentos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4B955A-C7B6-044A-B966-04B63A4925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Tamar</a:t>
            </a:r>
            <a:r>
              <a:rPr lang="es-ES" dirty="0"/>
              <a:t> se refugia en casa de su hermano Absalón</a:t>
            </a:r>
          </a:p>
          <a:p>
            <a:r>
              <a:rPr lang="es-ES" dirty="0"/>
              <a:t>Absalón invita a </a:t>
            </a:r>
            <a:r>
              <a:rPr lang="es-ES" dirty="0" err="1"/>
              <a:t>Amnón</a:t>
            </a:r>
            <a:r>
              <a:rPr lang="es-ES" dirty="0"/>
              <a:t> a una fiesta</a:t>
            </a:r>
          </a:p>
          <a:p>
            <a:r>
              <a:rPr lang="es-ES" dirty="0"/>
              <a:t>Y lo asesina</a:t>
            </a:r>
          </a:p>
          <a:p>
            <a:r>
              <a:rPr lang="es-ES" dirty="0"/>
              <a:t>Y huye</a:t>
            </a:r>
          </a:p>
          <a:p>
            <a:r>
              <a:rPr lang="es-ES" dirty="0"/>
              <a:t>Su padre, finalmente, le perdona</a:t>
            </a:r>
          </a:p>
        </p:txBody>
      </p:sp>
    </p:spTree>
    <p:extLst>
      <p:ext uri="{BB962C8B-B14F-4D97-AF65-F5344CB8AC3E}">
        <p14:creationId xmlns:p14="http://schemas.microsoft.com/office/powerpoint/2010/main" val="2359024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64AF0-6DE8-0B48-974F-B65C13EE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golpe de estado de Absalón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0BBE69-EC64-6C4C-BC12-F91611ECC3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Absalón conspira contra su padre en Hebrón</a:t>
            </a:r>
          </a:p>
          <a:p>
            <a:r>
              <a:rPr lang="es-ES" dirty="0"/>
              <a:t>David huye de Jerusalén para evitar un baño de sangre</a:t>
            </a:r>
          </a:p>
          <a:p>
            <a:r>
              <a:rPr lang="es-ES" dirty="0"/>
              <a:t>David se instala en </a:t>
            </a:r>
            <a:r>
              <a:rPr lang="es-ES" dirty="0" err="1"/>
              <a:t>Majanáin</a:t>
            </a:r>
            <a:r>
              <a:rPr lang="es-ES" dirty="0"/>
              <a:t> y prepara el contraataque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45F164-30F9-BE43-BB98-97827DD3CD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Los ejércitos de David y Absalón se enfrentan en el bosque de Efraín</a:t>
            </a:r>
          </a:p>
          <a:p>
            <a:r>
              <a:rPr lang="es-ES" dirty="0"/>
              <a:t>Absalón muere</a:t>
            </a:r>
          </a:p>
          <a:p>
            <a:r>
              <a:rPr lang="es-ES" dirty="0"/>
              <a:t>David llora la muerte de su hijo</a:t>
            </a:r>
          </a:p>
          <a:p>
            <a:r>
              <a:rPr lang="es-ES" dirty="0"/>
              <a:t>Retorna a Jerusalén</a:t>
            </a:r>
          </a:p>
        </p:txBody>
      </p:sp>
    </p:spTree>
    <p:extLst>
      <p:ext uri="{BB962C8B-B14F-4D97-AF65-F5344CB8AC3E}">
        <p14:creationId xmlns:p14="http://schemas.microsoft.com/office/powerpoint/2010/main" val="284518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C6A39-D11B-BD41-80CE-D6D61337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Historia en tres etapas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BE55BA8B-F33D-F740-9F25-50D6DAD8955F}"/>
              </a:ext>
            </a:extLst>
          </p:cNvPr>
          <p:cNvSpPr/>
          <p:nvPr/>
        </p:nvSpPr>
        <p:spPr>
          <a:xfrm rot="19535949">
            <a:off x="171324" y="2499391"/>
            <a:ext cx="2167036" cy="127730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  <a:highlight>
                <a:srgbClr val="000080"/>
              </a:highlight>
            </a:endParaRP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7BCAA4F0-7CB5-CD4D-AEC3-A4006CA1323A}"/>
              </a:ext>
            </a:extLst>
          </p:cNvPr>
          <p:cNvSpPr/>
          <p:nvPr/>
        </p:nvSpPr>
        <p:spPr>
          <a:xfrm rot="3984368">
            <a:off x="1329649" y="3593245"/>
            <a:ext cx="3815318" cy="12218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DB7F30A2-A3B5-A64B-8248-E7709822EBB0}"/>
              </a:ext>
            </a:extLst>
          </p:cNvPr>
          <p:cNvSpPr/>
          <p:nvPr/>
        </p:nvSpPr>
        <p:spPr>
          <a:xfrm rot="19407566">
            <a:off x="3951709" y="4785369"/>
            <a:ext cx="2451760" cy="104842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6145153-8ABA-574E-8B66-95CF89B121E4}"/>
              </a:ext>
            </a:extLst>
          </p:cNvPr>
          <p:cNvSpPr txBox="1"/>
          <p:nvPr/>
        </p:nvSpPr>
        <p:spPr>
          <a:xfrm>
            <a:off x="-2" y="3980258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Abrahán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3E7732-EAD4-344F-8A47-9D15F0EBB260}"/>
              </a:ext>
            </a:extLst>
          </p:cNvPr>
          <p:cNvSpPr txBox="1"/>
          <p:nvPr/>
        </p:nvSpPr>
        <p:spPr>
          <a:xfrm>
            <a:off x="1695063" y="2046714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David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576A5D-F145-CF4D-BB7A-8DEB280C5CB3}"/>
              </a:ext>
            </a:extLst>
          </p:cNvPr>
          <p:cNvSpPr txBox="1"/>
          <p:nvPr/>
        </p:nvSpPr>
        <p:spPr>
          <a:xfrm>
            <a:off x="3232042" y="5998970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Exilio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0D3DA24-58F7-5543-AD99-E3F9F4114520}"/>
              </a:ext>
            </a:extLst>
          </p:cNvPr>
          <p:cNvSpPr txBox="1"/>
          <p:nvPr/>
        </p:nvSpPr>
        <p:spPr>
          <a:xfrm>
            <a:off x="4560727" y="2338598"/>
            <a:ext cx="3880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“Así pues, son catorce las generaciones desde Abrahán hasta David, catorce desde David hasta la cautividad de Babilonia y catorce desde la cautividad de Babilonia hasta el Mesías” (Mateo 1,17)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C5248A-90A2-824B-97C4-A3650F163852}"/>
              </a:ext>
            </a:extLst>
          </p:cNvPr>
          <p:cNvSpPr txBox="1"/>
          <p:nvPr/>
        </p:nvSpPr>
        <p:spPr>
          <a:xfrm>
            <a:off x="6133763" y="4366523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Cristo</a:t>
            </a:r>
          </a:p>
        </p:txBody>
      </p:sp>
    </p:spTree>
    <p:extLst>
      <p:ext uri="{BB962C8B-B14F-4D97-AF65-F5344CB8AC3E}">
        <p14:creationId xmlns:p14="http://schemas.microsoft.com/office/powerpoint/2010/main" val="4270307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BEB46-CDA6-9C4D-A799-95896A1E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“La espada no dejará tu casa”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A52E3F-4115-FA40-B7F1-7C488E58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6349" y="2336873"/>
            <a:ext cx="5504440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/>
              <a:t>Tras el intento de golpe de estado de Absalón, los problemas no terminan:</a:t>
            </a:r>
          </a:p>
          <a:p>
            <a:pPr marL="0" indent="0">
              <a:buNone/>
            </a:pPr>
            <a:endParaRPr lang="es-ES" sz="2800" dirty="0"/>
          </a:p>
          <a:p>
            <a:pPr lvl="2"/>
            <a:r>
              <a:rPr lang="es-ES" sz="2800" dirty="0"/>
              <a:t>Nueva sedición</a:t>
            </a:r>
          </a:p>
          <a:p>
            <a:pPr lvl="2"/>
            <a:r>
              <a:rPr lang="es-ES" sz="2800" dirty="0"/>
              <a:t>Hambruna</a:t>
            </a:r>
          </a:p>
          <a:p>
            <a:pPr lvl="2"/>
            <a:r>
              <a:rPr lang="es-ES" sz="2800" dirty="0"/>
              <a:t>Peste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51388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6B070-D1A0-7042-9AB0-2D731B65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debate sobre la historicidad de la monarquía unida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D0B505-4DA6-D64E-A8A8-ABD4F26178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dirty="0"/>
              <a:t>Hasta los 1980, se aceptaban las líneas generales del relato de 1y2 Samuel sobre la monarquía unida: Saúl fue el primer rey, sucedido por David y éste por Salomón. Los tres gobernaron sobre las doce tribus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259DEC-4BE3-CC42-BCD2-DA4563FE26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Pero según los arqueólogos Jerusalén era una pequeña población</a:t>
            </a:r>
          </a:p>
          <a:p>
            <a:r>
              <a:rPr lang="es-ES" dirty="0"/>
              <a:t>Las construcciones monumentales encontrados en otros lugares, antes atribuidos a David y Salomón, podrían ser de una época posterior</a:t>
            </a:r>
          </a:p>
        </p:txBody>
      </p:sp>
    </p:spTree>
    <p:extLst>
      <p:ext uri="{BB962C8B-B14F-4D97-AF65-F5344CB8AC3E}">
        <p14:creationId xmlns:p14="http://schemas.microsoft.com/office/powerpoint/2010/main" val="1314074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A0DDB-746C-8349-9AC2-0432AE65F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Dos escuelas </a:t>
            </a:r>
            <a:r>
              <a:rPr lang="es-ES"/>
              <a:t>de pensamiento: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46C044-2279-C949-9DED-04A78A5D8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>
                <a:solidFill>
                  <a:schemeClr val="bg1"/>
                </a:solidFill>
              </a:rPr>
              <a:t>Escuela de la 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“Baja cronología”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C53A4D-E8CD-B84E-9705-4B4D627A70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El primer reino importante surgió en el norte</a:t>
            </a:r>
          </a:p>
          <a:p>
            <a:r>
              <a:rPr lang="es-ES" dirty="0"/>
              <a:t>La monarquía unida es una ficción creada por el reino de Judá en época posterior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78C98BF-5606-7042-9ECB-B7DC447416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s-ES" dirty="0">
                <a:solidFill>
                  <a:schemeClr val="bg1"/>
                </a:solidFill>
              </a:rPr>
              <a:t>Escuela “tradicional”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E252E4-51D9-6B45-809C-858BAD61A7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No hay datos suficientes para desafiar los datos que presenta la Biblia</a:t>
            </a:r>
          </a:p>
          <a:p>
            <a:r>
              <a:rPr lang="es-ES" dirty="0"/>
              <a:t>Existió una monarquía unida bajo la casa de David</a:t>
            </a:r>
          </a:p>
        </p:txBody>
      </p:sp>
    </p:spTree>
    <p:extLst>
      <p:ext uri="{BB962C8B-B14F-4D97-AF65-F5344CB8AC3E}">
        <p14:creationId xmlns:p14="http://schemas.microsoft.com/office/powerpoint/2010/main" val="402079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1E3CB-BDBA-B243-8E6C-3F1425D48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David, el hombre y el símbolo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545AA4-C933-F84A-B333-3F7733644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David-símbolo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5A07CD-5DE1-A541-9976-6A83779776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El perfecto rey que,</a:t>
            </a:r>
          </a:p>
          <a:p>
            <a:r>
              <a:rPr lang="es-ES" dirty="0"/>
              <a:t>al gobernar a su pueblo con justicia dentro de fronteras seguras,</a:t>
            </a:r>
          </a:p>
          <a:p>
            <a:r>
              <a:rPr lang="es-ES" dirty="0"/>
              <a:t>cumple la promesa de Dios a Abrahán</a:t>
            </a:r>
          </a:p>
          <a:p>
            <a:r>
              <a:rPr lang="es-ES" dirty="0"/>
              <a:t>Y restaura el Paraíso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631029D-A49A-2746-94B3-5CB26169E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David-hombre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8A0E63-C097-584C-9484-D8D18C88B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740454" cy="3074761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Los libros de Samuel retratan un hombre complejo, con luces y sobras, aciertos y errores</a:t>
            </a:r>
          </a:p>
          <a:p>
            <a:r>
              <a:rPr lang="es-ES" dirty="0"/>
              <a:t>Su biografía transpira realismo</a:t>
            </a:r>
          </a:p>
          <a:p>
            <a:r>
              <a:rPr lang="es-ES" dirty="0"/>
              <a:t>David es muy “humano”</a:t>
            </a:r>
          </a:p>
        </p:txBody>
      </p:sp>
    </p:spTree>
    <p:extLst>
      <p:ext uri="{BB962C8B-B14F-4D97-AF65-F5344CB8AC3E}">
        <p14:creationId xmlns:p14="http://schemas.microsoft.com/office/powerpoint/2010/main" val="333156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94302-2336-DD41-988A-E5F5E203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inscripción de Tel Dan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283F07-2BD9-8946-B015-885102B2C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2851841" cy="4212514"/>
          </a:xfrm>
        </p:spPr>
        <p:txBody>
          <a:bodyPr>
            <a:normAutofit/>
          </a:bodyPr>
          <a:lstStyle/>
          <a:p>
            <a:r>
              <a:rPr lang="es-ES" dirty="0"/>
              <a:t>Descubierto en 1993 al Norte de Israel</a:t>
            </a:r>
          </a:p>
          <a:p>
            <a:r>
              <a:rPr lang="es-ES" dirty="0"/>
              <a:t>Fue erigida en el siglo VIII a.C.</a:t>
            </a:r>
          </a:p>
          <a:p>
            <a:r>
              <a:rPr lang="es-ES" dirty="0"/>
              <a:t>Por el rey de </a:t>
            </a:r>
            <a:r>
              <a:rPr lang="es-ES" dirty="0" err="1"/>
              <a:t>Aram</a:t>
            </a:r>
            <a:endParaRPr lang="es-ES" dirty="0"/>
          </a:p>
          <a:p>
            <a:r>
              <a:rPr lang="es-ES" dirty="0"/>
              <a:t>Quien presume de su victoria sobre la “BYTDWD”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57E3E78-2064-184D-82AA-283DE12CEC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85241" y="2336874"/>
            <a:ext cx="5515568" cy="42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ABF19-CA15-AB47-98D3-8B873A0B9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Orígenes humildes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362D78-184B-2443-AF59-5DF0CE3079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Saúl había perdido el favor de Dios</a:t>
            </a:r>
          </a:p>
          <a:p>
            <a:r>
              <a:rPr lang="es-ES" dirty="0"/>
              <a:t>Samuel es enviado por Dios a Belén, a casa de Jesé, para que unja un nuevo rey</a:t>
            </a:r>
          </a:p>
          <a:p>
            <a:r>
              <a:rPr lang="es-ES" dirty="0"/>
              <a:t>Jesé hace pasar a sus hijos delante de Samuel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937E82-C3A1-854C-B078-AB1CA55F29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Samuel pregunta “¿Son estos todos tus muchachos?”</a:t>
            </a:r>
          </a:p>
          <a:p>
            <a:r>
              <a:rPr lang="es-ES" dirty="0"/>
              <a:t>El profeta escoge al pequeño, que estaba fuera, guardando las ovejas de su padre</a:t>
            </a:r>
          </a:p>
          <a:p>
            <a:r>
              <a:rPr lang="es-ES" dirty="0"/>
              <a:t>Pero por de pronto, todo la vida sigue como antes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192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A2230-B819-CA47-A00D-871145D4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David, músico de palacio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4CA74B-3C4B-0C42-AB1D-65C803C4F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9395" y="2739563"/>
            <a:ext cx="3346315" cy="2756565"/>
          </a:xfrm>
        </p:spPr>
        <p:txBody>
          <a:bodyPr/>
          <a:lstStyle/>
          <a:p>
            <a:r>
              <a:rPr lang="es-ES" dirty="0"/>
              <a:t>“Un mal espíritu se apoderó de Saúl” (1Sam 16,15)</a:t>
            </a:r>
          </a:p>
          <a:p>
            <a:r>
              <a:rPr lang="es-ES" dirty="0"/>
              <a:t>David es contratado para con su arpa aplacar los cambios de humor del rey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9C7DE58-0C3A-FC45-8496-8BC57BAA82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194703"/>
            <a:ext cx="4379068" cy="437906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BDABB5-81AE-EB42-AC3C-7A7DBE684441}"/>
              </a:ext>
            </a:extLst>
          </p:cNvPr>
          <p:cNvSpPr txBox="1"/>
          <p:nvPr/>
        </p:nvSpPr>
        <p:spPr>
          <a:xfrm>
            <a:off x="5059859" y="5815733"/>
            <a:ext cx="366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Puente en Jerusalén que hace referencia al arpa de David, </a:t>
            </a:r>
            <a:br>
              <a:rPr lang="es-ES" sz="1600" dirty="0"/>
            </a:br>
            <a:r>
              <a:rPr lang="es-ES" sz="1600" dirty="0"/>
              <a:t>por Santiago Calatrava</a:t>
            </a:r>
          </a:p>
        </p:txBody>
      </p:sp>
    </p:spTree>
    <p:extLst>
      <p:ext uri="{BB962C8B-B14F-4D97-AF65-F5344CB8AC3E}">
        <p14:creationId xmlns:p14="http://schemas.microsoft.com/office/powerpoint/2010/main" val="1999346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C54CD0-0F5D-4548-BD63-0A30C45BBB3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784850" y="2667000"/>
            <a:ext cx="3359150" cy="359886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[Dijo Goliat:] </a:t>
            </a:r>
            <a:br>
              <a:rPr lang="es-ES" dirty="0"/>
            </a:br>
            <a:r>
              <a:rPr lang="es-ES" dirty="0"/>
              <a:t>“Si él se atreve a luchar conmigo y me mata, seremos vuestros siervos; pero si venzo yo y lo mato, quedaréis vosotros sometidos a nosotros y nos serviréis” </a:t>
            </a:r>
            <a:br>
              <a:rPr lang="es-ES" dirty="0"/>
            </a:br>
            <a:r>
              <a:rPr lang="es-ES" dirty="0"/>
              <a:t>(1Sam 17,9).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69A471F-1291-6C44-945D-0DD9512DC76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43192" y="363537"/>
            <a:ext cx="4833938" cy="613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2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BDF8B96-F838-4540-BC08-AAA60FBF2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70" y="0"/>
            <a:ext cx="607453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53BECA-5495-B54E-9400-76755CB8B651}"/>
              </a:ext>
            </a:extLst>
          </p:cNvPr>
          <p:cNvSpPr txBox="1"/>
          <p:nvPr/>
        </p:nvSpPr>
        <p:spPr>
          <a:xfrm>
            <a:off x="7110919" y="5535038"/>
            <a:ext cx="1760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David y Goliat,</a:t>
            </a:r>
          </a:p>
          <a:p>
            <a:r>
              <a:rPr lang="es-ES" dirty="0" err="1"/>
              <a:t>Caravaggio</a:t>
            </a:r>
            <a:r>
              <a:rPr lang="es-ES" dirty="0"/>
              <a:t> (1571-1610)</a:t>
            </a:r>
          </a:p>
        </p:txBody>
      </p:sp>
    </p:spTree>
    <p:extLst>
      <p:ext uri="{BB962C8B-B14F-4D97-AF65-F5344CB8AC3E}">
        <p14:creationId xmlns:p14="http://schemas.microsoft.com/office/powerpoint/2010/main" val="421964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452A0-6B79-8D41-BDC5-A8831B1AC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Caballero en desgracia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8E7269-515D-C541-B2FB-C974AF1ED0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David se vuelve muy popular </a:t>
            </a:r>
          </a:p>
          <a:p>
            <a:r>
              <a:rPr lang="es-ES" dirty="0"/>
              <a:t>“Saúl mató a mil, David a diez mil” </a:t>
            </a:r>
            <a:br>
              <a:rPr lang="es-ES" dirty="0"/>
            </a:br>
            <a:r>
              <a:rPr lang="es-ES" dirty="0"/>
              <a:t>–cantan las mozas</a:t>
            </a:r>
          </a:p>
          <a:p>
            <a:r>
              <a:rPr lang="es-ES" dirty="0"/>
              <a:t>Saúl se enfurece contra David y trata de matarle</a:t>
            </a:r>
          </a:p>
          <a:p>
            <a:r>
              <a:rPr lang="es-ES" dirty="0"/>
              <a:t>La complicidad de Jonatán salva a David una y otra vez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374A03-903E-2244-BA7E-79B7B8B7D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4304659" cy="3599316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Finalmente, David huye de palacio y sobrevive como jefe de una banda de hombres fuera de la ley</a:t>
            </a:r>
          </a:p>
          <a:p>
            <a:r>
              <a:rPr lang="es-ES" dirty="0"/>
              <a:t>David ejerce la virtud de la paciencia</a:t>
            </a:r>
          </a:p>
          <a:p>
            <a:r>
              <a:rPr lang="es-ES" dirty="0"/>
              <a:t>Finalmente, Saúl y Jonatán mueren en batalla contra los filisteos</a:t>
            </a:r>
          </a:p>
          <a:p>
            <a:r>
              <a:rPr lang="es-ES" dirty="0"/>
              <a:t>David llora la muerte de su amigo y hace luto por su rey</a:t>
            </a:r>
          </a:p>
        </p:txBody>
      </p:sp>
    </p:spTree>
    <p:extLst>
      <p:ext uri="{BB962C8B-B14F-4D97-AF65-F5344CB8AC3E}">
        <p14:creationId xmlns:p14="http://schemas.microsoft.com/office/powerpoint/2010/main" val="717790074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439</TotalTime>
  <Words>1276</Words>
  <Application>Microsoft Macintosh PowerPoint</Application>
  <PresentationFormat>Presentación en pantalla (4:3)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5" baseType="lpstr">
      <vt:lpstr>Arial</vt:lpstr>
      <vt:lpstr>Trebuchet MS</vt:lpstr>
      <vt:lpstr>Berlín</vt:lpstr>
      <vt:lpstr>Rey David</vt:lpstr>
      <vt:lpstr>Historia en tres etapas</vt:lpstr>
      <vt:lpstr>David, el hombre y el símbolo</vt:lpstr>
      <vt:lpstr>La inscripción de Tel Dan</vt:lpstr>
      <vt:lpstr>Orígenes humildes</vt:lpstr>
      <vt:lpstr>David, músico de palacio</vt:lpstr>
      <vt:lpstr>Presentación de PowerPoint</vt:lpstr>
      <vt:lpstr>Presentación de PowerPoint</vt:lpstr>
      <vt:lpstr>Caballero en desgracia</vt:lpstr>
      <vt:lpstr>Guerra civil</vt:lpstr>
      <vt:lpstr>La fundación de Jerusalén</vt:lpstr>
      <vt:lpstr>El traslado del Arca</vt:lpstr>
      <vt:lpstr>2Samuel 7</vt:lpstr>
      <vt:lpstr>La promesa de una “casa”</vt:lpstr>
      <vt:lpstr>El pecado de David</vt:lpstr>
      <vt:lpstr>La parábola de Natán</vt:lpstr>
      <vt:lpstr>La oración de David: Salmo 51</vt:lpstr>
      <vt:lpstr>El mal ejemplo del padre</vt:lpstr>
      <vt:lpstr>El golpe de estado de Absalón</vt:lpstr>
      <vt:lpstr>“La espada no dejará tu casa”</vt:lpstr>
      <vt:lpstr>El debate sobre la historicidad de la monarquía unida</vt:lpstr>
      <vt:lpstr>Dos escuelas de pensamiento: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Rey David</dc:title>
  <dc:creator>Alberto Mingo Kaminouchi</dc:creator>
  <cp:lastModifiedBy>Alberto Mingo Kaminouchi</cp:lastModifiedBy>
  <cp:revision>15</cp:revision>
  <dcterms:created xsi:type="dcterms:W3CDTF">2019-01-15T12:22:39Z</dcterms:created>
  <dcterms:modified xsi:type="dcterms:W3CDTF">2019-01-20T20:43:00Z</dcterms:modified>
</cp:coreProperties>
</file>