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8" r:id="rId15"/>
    <p:sldId id="269" r:id="rId16"/>
    <p:sldId id="270" r:id="rId17"/>
    <p:sldId id="271" r:id="rId18"/>
    <p:sldId id="273" r:id="rId19"/>
    <p:sldId id="279" r:id="rId20"/>
    <p:sldId id="275" r:id="rId21"/>
    <p:sldId id="276" r:id="rId22"/>
    <p:sldId id="277" r:id="rId23"/>
    <p:sldId id="280" r:id="rId24"/>
    <p:sldId id="281" r:id="rId25"/>
    <p:sldId id="282" r:id="rId26"/>
    <p:sldId id="284" r:id="rId27"/>
    <p:sldId id="278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68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8ABE3C1-DBE1-495D-B57B-2849774B866A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8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1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789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7562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01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8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68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25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8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49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0578ACC-22D6-47C1-A373-4FD133E34F3C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1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4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5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14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66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558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D52E4-29AC-8346-9F08-35E09D25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87" y="2733709"/>
            <a:ext cx="6455223" cy="1373070"/>
          </a:xfrm>
        </p:spPr>
        <p:txBody>
          <a:bodyPr/>
          <a:lstStyle/>
          <a:p>
            <a:r>
              <a:rPr lang="es-ES" dirty="0"/>
              <a:t>Los dos libros de Reyes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83AF74-DA85-7840-9EEF-1407D04EF5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La historia deuteronomista </a:t>
            </a:r>
            <a:br>
              <a:rPr lang="es-ES" dirty="0"/>
            </a:br>
            <a:r>
              <a:rPr lang="es-ES" dirty="0"/>
              <a:t>entre Salomón y el Exilio</a:t>
            </a:r>
          </a:p>
        </p:txBody>
      </p:sp>
    </p:spTree>
    <p:extLst>
      <p:ext uri="{BB962C8B-B14F-4D97-AF65-F5344CB8AC3E}">
        <p14:creationId xmlns:p14="http://schemas.microsoft.com/office/powerpoint/2010/main" val="1978140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59098-CE72-9044-BD60-5DCBC911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09" y="753228"/>
            <a:ext cx="7206781" cy="1080938"/>
          </a:xfrm>
        </p:spPr>
        <p:txBody>
          <a:bodyPr/>
          <a:lstStyle/>
          <a:p>
            <a:r>
              <a:rPr lang="es-ES" dirty="0"/>
              <a:t>La casa de </a:t>
            </a:r>
            <a:r>
              <a:rPr lang="es-ES" dirty="0" err="1"/>
              <a:t>Omri</a:t>
            </a:r>
            <a:r>
              <a:rPr lang="es-ES" dirty="0"/>
              <a:t> (Reino de Israel)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D78ACC-3F75-BD49-A922-EA0A6DDC6C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A </a:t>
            </a:r>
            <a:r>
              <a:rPr lang="es-ES" dirty="0" err="1"/>
              <a:t>Jeroboán</a:t>
            </a:r>
            <a:r>
              <a:rPr lang="es-ES" dirty="0"/>
              <a:t> le sucede su hijo, </a:t>
            </a:r>
            <a:r>
              <a:rPr lang="es-ES" dirty="0" err="1"/>
              <a:t>Nadab</a:t>
            </a:r>
            <a:r>
              <a:rPr lang="es-ES" dirty="0"/>
              <a:t>, que es asesinado por </a:t>
            </a:r>
            <a:r>
              <a:rPr lang="es-ES" dirty="0" err="1"/>
              <a:t>Basá</a:t>
            </a:r>
            <a:endParaRPr lang="es-ES" dirty="0"/>
          </a:p>
          <a:p>
            <a:r>
              <a:rPr lang="es-ES" dirty="0"/>
              <a:t>A </a:t>
            </a:r>
            <a:r>
              <a:rPr lang="es-ES" dirty="0" err="1"/>
              <a:t>Basá</a:t>
            </a:r>
            <a:r>
              <a:rPr lang="es-ES" dirty="0"/>
              <a:t> le sucede su hijo </a:t>
            </a:r>
            <a:r>
              <a:rPr lang="es-ES" dirty="0" err="1"/>
              <a:t>Elá</a:t>
            </a:r>
            <a:endParaRPr lang="es-ES" dirty="0"/>
          </a:p>
          <a:p>
            <a:r>
              <a:rPr lang="es-ES" dirty="0" err="1"/>
              <a:t>Zimrí</a:t>
            </a:r>
            <a:r>
              <a:rPr lang="es-ES" dirty="0"/>
              <a:t> mata a toda la familia real pero solo reina 7 días</a:t>
            </a:r>
          </a:p>
          <a:p>
            <a:r>
              <a:rPr lang="es-ES" dirty="0"/>
              <a:t>Guerra civil, de la que emerge victorioso </a:t>
            </a:r>
            <a:r>
              <a:rPr lang="es-ES" dirty="0" err="1"/>
              <a:t>Omri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D491BD-3487-6943-801E-5B2CB5821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46600"/>
            <a:ext cx="4684038" cy="4170931"/>
          </a:xfrm>
        </p:spPr>
        <p:txBody>
          <a:bodyPr>
            <a:normAutofit fontScale="92500" lnSpcReduction="10000"/>
          </a:bodyPr>
          <a:lstStyle/>
          <a:p>
            <a:r>
              <a:rPr lang="es-ES" dirty="0" err="1"/>
              <a:t>Omri</a:t>
            </a:r>
            <a:r>
              <a:rPr lang="es-ES" dirty="0"/>
              <a:t> comenzó a reinar en el año 885 a.C.</a:t>
            </a:r>
          </a:p>
          <a:p>
            <a:r>
              <a:rPr lang="es-ES" dirty="0"/>
              <a:t>Una dinastía relativamente longeva, con otros tres reyes: </a:t>
            </a:r>
            <a:r>
              <a:rPr lang="es-ES" dirty="0" err="1"/>
              <a:t>Ajab</a:t>
            </a:r>
            <a:r>
              <a:rPr lang="es-ES" dirty="0"/>
              <a:t>, </a:t>
            </a:r>
            <a:r>
              <a:rPr lang="es-ES" dirty="0" err="1"/>
              <a:t>Ocozías</a:t>
            </a:r>
            <a:r>
              <a:rPr lang="es-ES" dirty="0"/>
              <a:t> y </a:t>
            </a:r>
            <a:r>
              <a:rPr lang="es-ES" dirty="0" err="1"/>
              <a:t>Jorán</a:t>
            </a:r>
            <a:endParaRPr lang="es-ES" dirty="0"/>
          </a:p>
          <a:p>
            <a:r>
              <a:rPr lang="es-ES" dirty="0"/>
              <a:t>Israel llega a ser un reino poderoso</a:t>
            </a:r>
          </a:p>
          <a:p>
            <a:r>
              <a:rPr lang="es-ES" dirty="0"/>
              <a:t>Samaría (hoy Nablus) se establece como capital</a:t>
            </a:r>
          </a:p>
          <a:p>
            <a:r>
              <a:rPr lang="es-ES" dirty="0"/>
              <a:t>A partir de esta época tenemos testimonios extra-bíblicos sobre algunos eventos narrados en la Biblia</a:t>
            </a:r>
          </a:p>
        </p:txBody>
      </p:sp>
    </p:spTree>
    <p:extLst>
      <p:ext uri="{BB962C8B-B14F-4D97-AF65-F5344CB8AC3E}">
        <p14:creationId xmlns:p14="http://schemas.microsoft.com/office/powerpoint/2010/main" val="1488288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27DB23-C4F4-9E49-981F-33061A1C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Estela de Mesa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B2166FD-726F-3F45-8651-3A79AC544D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0664" y="2210340"/>
            <a:ext cx="2687455" cy="4147640"/>
          </a:xfr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0153EA-BF76-9F4A-8272-74D12AACA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9" y="2758664"/>
            <a:ext cx="3359661" cy="3599316"/>
          </a:xfrm>
        </p:spPr>
        <p:txBody>
          <a:bodyPr/>
          <a:lstStyle/>
          <a:p>
            <a:r>
              <a:rPr lang="es-ES" dirty="0"/>
              <a:t>Encontrada en Jordania en 1868</a:t>
            </a:r>
          </a:p>
          <a:p>
            <a:r>
              <a:rPr lang="es-ES" dirty="0"/>
              <a:t>Conservada en el Louvre</a:t>
            </a:r>
          </a:p>
          <a:p>
            <a:r>
              <a:rPr lang="es-ES" dirty="0"/>
              <a:t>Describe cómo </a:t>
            </a:r>
            <a:r>
              <a:rPr lang="es-ES" dirty="0" err="1"/>
              <a:t>Omri</a:t>
            </a:r>
            <a:r>
              <a:rPr lang="es-ES" dirty="0"/>
              <a:t> conquistó </a:t>
            </a:r>
            <a:r>
              <a:rPr lang="es-ES" dirty="0" err="1"/>
              <a:t>Moab</a:t>
            </a:r>
            <a:r>
              <a:rPr lang="es-ES" dirty="0"/>
              <a:t> y le sometió a tributo</a:t>
            </a:r>
          </a:p>
        </p:txBody>
      </p:sp>
    </p:spTree>
    <p:extLst>
      <p:ext uri="{BB962C8B-B14F-4D97-AF65-F5344CB8AC3E}">
        <p14:creationId xmlns:p14="http://schemas.microsoft.com/office/powerpoint/2010/main" val="852788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3E237-44E7-1A47-AB99-BFB49268E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Monolitos de </a:t>
            </a:r>
            <a:r>
              <a:rPr lang="es-ES" dirty="0" err="1"/>
              <a:t>Kurkh</a:t>
            </a:r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2132AA3-6A1E-7E43-B393-17052DFBDC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4128" y="2132519"/>
            <a:ext cx="2190018" cy="4369113"/>
          </a:xfr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60A0AB-70A4-1047-9761-FBBD4E9C4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2"/>
            <a:ext cx="4810498" cy="4369113"/>
          </a:xfrm>
        </p:spPr>
        <p:txBody>
          <a:bodyPr>
            <a:normAutofit/>
          </a:bodyPr>
          <a:lstStyle/>
          <a:p>
            <a:r>
              <a:rPr lang="es-ES" dirty="0"/>
              <a:t>Encontrados en Turquía en 1861</a:t>
            </a:r>
          </a:p>
          <a:p>
            <a:r>
              <a:rPr lang="es-ES" dirty="0"/>
              <a:t>Conservado en el Museo Británico</a:t>
            </a:r>
          </a:p>
          <a:p>
            <a:r>
              <a:rPr lang="es-ES" dirty="0"/>
              <a:t>Narra –entre otras cosas- que </a:t>
            </a:r>
            <a:r>
              <a:rPr lang="es-ES" dirty="0" err="1"/>
              <a:t>Omri</a:t>
            </a:r>
            <a:r>
              <a:rPr lang="es-ES" dirty="0"/>
              <a:t> participó con 2000 carros y 10.000 soldados de a pie en una coalición contra el Imperio asirio</a:t>
            </a:r>
          </a:p>
          <a:p>
            <a:r>
              <a:rPr lang="es-ES" dirty="0"/>
              <a:t>La coalición venció la batalla de </a:t>
            </a:r>
            <a:r>
              <a:rPr lang="es-ES" dirty="0" err="1"/>
              <a:t>Qarqar</a:t>
            </a:r>
            <a:r>
              <a:rPr lang="es-ES" dirty="0"/>
              <a:t> (853 a.C.)</a:t>
            </a:r>
          </a:p>
        </p:txBody>
      </p:sp>
    </p:spTree>
    <p:extLst>
      <p:ext uri="{BB962C8B-B14F-4D97-AF65-F5344CB8AC3E}">
        <p14:creationId xmlns:p14="http://schemas.microsoft.com/office/powerpoint/2010/main" val="1849015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A282F21-FF35-BC45-B785-3EF713B9B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62" y="0"/>
            <a:ext cx="8875875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403FC13-3EAF-C042-A9FB-59B875514AA2}"/>
              </a:ext>
            </a:extLst>
          </p:cNvPr>
          <p:cNvSpPr txBox="1"/>
          <p:nvPr/>
        </p:nvSpPr>
        <p:spPr>
          <a:xfrm>
            <a:off x="5184843" y="87549"/>
            <a:ext cx="3511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El imperio Asirio</a:t>
            </a:r>
          </a:p>
        </p:txBody>
      </p:sp>
    </p:spTree>
    <p:extLst>
      <p:ext uri="{BB962C8B-B14F-4D97-AF65-F5344CB8AC3E}">
        <p14:creationId xmlns:p14="http://schemas.microsoft.com/office/powerpoint/2010/main" val="1865162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3B171A-D94C-1841-8A5A-A74F7B6C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Elías, el profeta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2648ED-A251-CD47-A149-6FD8294626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err="1"/>
              <a:t>Ajab</a:t>
            </a:r>
            <a:r>
              <a:rPr lang="es-ES" dirty="0"/>
              <a:t> y Jezabel introducen el culto al dios fenicio Baal</a:t>
            </a:r>
          </a:p>
          <a:p>
            <a:r>
              <a:rPr lang="es-ES" dirty="0"/>
              <a:t>Elías anuncia una sequía que durará tres años</a:t>
            </a:r>
          </a:p>
          <a:p>
            <a:r>
              <a:rPr lang="es-ES" dirty="0"/>
              <a:t>Convoca una “competición divina” en el monte Carmelo</a:t>
            </a:r>
          </a:p>
          <a:p>
            <a:r>
              <a:rPr lang="es-ES" dirty="0"/>
              <a:t>Mata 400 profetas de Baal y huye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036448D-1F5F-344C-9A55-98CCE87E8A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87284" y="2712746"/>
            <a:ext cx="4042315" cy="2702576"/>
          </a:xfrm>
        </p:spPr>
      </p:pic>
    </p:spTree>
    <p:extLst>
      <p:ext uri="{BB962C8B-B14F-4D97-AF65-F5344CB8AC3E}">
        <p14:creationId xmlns:p14="http://schemas.microsoft.com/office/powerpoint/2010/main" val="1500062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8B9B6014-EADC-C94B-A2C5-0DEC13B11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teofanía del silencio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9CDB0BC-B902-EA43-B1F5-8329AEC54255}"/>
              </a:ext>
            </a:extLst>
          </p:cNvPr>
          <p:cNvSpPr txBox="1">
            <a:spLocks/>
          </p:cNvSpPr>
          <p:nvPr/>
        </p:nvSpPr>
        <p:spPr>
          <a:xfrm>
            <a:off x="533400" y="753228"/>
            <a:ext cx="6887390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7BD51589-4569-8546-8E76-9D8CCB559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840429"/>
              </p:ext>
            </p:extLst>
          </p:nvPr>
        </p:nvGraphicFramePr>
        <p:xfrm>
          <a:off x="195415" y="2528690"/>
          <a:ext cx="875316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1268">
                  <a:extLst>
                    <a:ext uri="{9D8B030D-6E8A-4147-A177-3AD203B41FA5}">
                      <a16:colId xmlns:a16="http://schemas.microsoft.com/office/drawing/2014/main" val="3654010165"/>
                    </a:ext>
                  </a:extLst>
                </a:gridCol>
                <a:gridCol w="5251901">
                  <a:extLst>
                    <a:ext uri="{9D8B030D-6E8A-4147-A177-3AD203B41FA5}">
                      <a16:colId xmlns:a16="http://schemas.microsoft.com/office/drawing/2014/main" val="10396991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31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וַיֹּאמֶר צֵא וְעָמַדְתָּ בָהָר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Y dijo: sal y ponte en pie sobre la montaña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280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לִפְנֵי יְהוָה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Delante de YHWH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101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וְהִנֵּה יְהוָה עֹבֵר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Y he aquí que YHWH pasando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313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וְרוּחַ גְּדֹולָה וְחָזָק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Y viento grande y fuerte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112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מְפָרֵק הָרִים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Moviendo montes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212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וּמְשַׁבֵּר סְלָעִים לִפְנֵי יְהוָה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Y partiendo rocas delante de YHWH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839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809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0FA8B-4AFE-6A4E-A701-419B4983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teofanía del silencio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BF5BCC-800E-1048-88E4-1E530CB78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2936" y="3024719"/>
            <a:ext cx="3482737" cy="3599316"/>
          </a:xfrm>
        </p:spPr>
        <p:txBody>
          <a:bodyPr/>
          <a:lstStyle/>
          <a:p>
            <a:pPr marL="0" indent="0" algn="r">
              <a:buNone/>
            </a:pP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וַיָּלֶט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פָּנָיו בְּאַדַּרְתֹּו וַיֵּצֵא וַיַּעֲמֹד פֶּתַח הַמְּעָרָה וְהִנֵּה אֵלָיו קֹול וַיֹּאמֶר מַה־לְּךָ פֹה אֵלִיָּהוּ׃ </a:t>
            </a:r>
            <a:endParaRPr lang="he-IL" dirty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4FF35C-FB4F-0247-AE83-3E9F104852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F20229E-290B-3F4F-8614-770E0698247C}"/>
              </a:ext>
            </a:extLst>
          </p:cNvPr>
          <p:cNvSpPr txBox="1">
            <a:spLocks/>
          </p:cNvSpPr>
          <p:nvPr/>
        </p:nvSpPr>
        <p:spPr>
          <a:xfrm>
            <a:off x="533400" y="753228"/>
            <a:ext cx="6887390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05A84C6-BD79-CF4B-8533-0C06127C7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368430"/>
              </p:ext>
            </p:extLst>
          </p:nvPr>
        </p:nvGraphicFramePr>
        <p:xfrm>
          <a:off x="167094" y="2052035"/>
          <a:ext cx="8753169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1268">
                  <a:extLst>
                    <a:ext uri="{9D8B030D-6E8A-4147-A177-3AD203B41FA5}">
                      <a16:colId xmlns:a16="http://schemas.microsoft.com/office/drawing/2014/main" val="3654010165"/>
                    </a:ext>
                  </a:extLst>
                </a:gridCol>
                <a:gridCol w="5251901">
                  <a:extLst>
                    <a:ext uri="{9D8B030D-6E8A-4147-A177-3AD203B41FA5}">
                      <a16:colId xmlns:a16="http://schemas.microsoft.com/office/drawing/2014/main" val="10396991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31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לֹא בָרוּחַ יְהוָה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No en viento YHWH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280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וְאַחַר הָרוּחַ רַעַשׁ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Y después del viento, terremoto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101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לֹא בָרַעַשׁ יְהוָה׃ 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No en terremoto YHWH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313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וְאַחַר הָרַעַשׁ אֵשׁ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Y después de terremoto fuego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112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he-IL" sz="240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לֹא בָאֵשׁ יְהוָה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No en fuego YHWH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212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וְאַחַר הָאֵשׁ קֹול דְּמָמָה דַקָּה׃ 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Y después de fuego voz de silencio sutil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839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וַיְהִי ׀ כִּשְׁמֹעַ אֵלִיָּהוּ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Y sucedió que cuando escuchó Elías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869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kern="1200" dirty="0" err="1">
                          <a:solidFill>
                            <a:schemeClr val="dk1"/>
                          </a:solidFill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וַיָּלֶט</a:t>
                      </a:r>
                      <a:r>
                        <a:rPr lang="he-IL" sz="2400" kern="1200" dirty="0">
                          <a:solidFill>
                            <a:schemeClr val="dk1"/>
                          </a:solidFill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פָּנָיו בְּאַדַּרְתֹּו וַיֵּצֵא</a:t>
                      </a:r>
                      <a:endParaRPr lang="es-ES" sz="240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Se cubrió su rostro con su manto y salió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51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135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5E6CA19-8378-EA4F-9BFF-F1F667ADF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Elías es arrebatado al cielo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01555D2B-F833-BA48-B26C-67DF8F39CA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2425" y="2336800"/>
            <a:ext cx="2679512" cy="3598863"/>
          </a:xfr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67D82238-F702-2541-83D4-617DE34B3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4411663" cy="359879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dirty="0"/>
              <a:t>Elías le dice a Eliseo: “Pídeme lo que quieras antes de que sea arrebatado de tu presencia”. Eliseo le dijo: “Dame como herencia dos tercios de tu espíritu”. Elías le contestó: ¡Mucho pides! Si me ves cuando sea arrebatado, te será concedido; si no me ves, no se te concederá”. Mientras iban caminando y hablando, un carro de fuego con caballos de fuego se interpuso entre los dos y Elías fue arrebatado en un torbellino hacia el cielo (2Re 2,9-11).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9076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3A4860-9DBD-6B44-9735-789B3009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Eliseo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733E26-8F98-E944-93E3-CF249D3C99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Discípulo de Elías</a:t>
            </a:r>
          </a:p>
          <a:p>
            <a:r>
              <a:rPr lang="es-ES" dirty="0"/>
              <a:t>Hace milagros aún más espectaculares que su maestro</a:t>
            </a:r>
          </a:p>
          <a:p>
            <a:r>
              <a:rPr lang="es-ES" dirty="0"/>
              <a:t>Una orza de aceite que da aceite como para montar un negocio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80EBBE-7899-6A46-BACA-C6AAF7F30C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dirty="0"/>
              <a:t>Vuelve comestible un potaje envenenado</a:t>
            </a:r>
          </a:p>
          <a:p>
            <a:r>
              <a:rPr lang="es-ES" dirty="0"/>
              <a:t>Recupera un hacha que se había caído al río</a:t>
            </a:r>
          </a:p>
          <a:p>
            <a:r>
              <a:rPr lang="es-ES" dirty="0"/>
              <a:t>Cura de la lepra a Naamán, el sirio (2Re 5,1-19. Cfr. </a:t>
            </a:r>
            <a:r>
              <a:rPr lang="es-ES" dirty="0" err="1"/>
              <a:t>Lc</a:t>
            </a:r>
            <a:r>
              <a:rPr lang="es-ES" dirty="0"/>
              <a:t> 4,27)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2455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308536-3CAB-4D4F-BC08-14619733C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casa de </a:t>
            </a:r>
            <a:r>
              <a:rPr lang="es-ES" dirty="0" err="1"/>
              <a:t>Jehú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AF79A5-CFCB-0145-8CA3-F27BE2C50B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s-ES" dirty="0"/>
              <a:t>Eliseo unge a </a:t>
            </a:r>
            <a:r>
              <a:rPr lang="es-ES" dirty="0" err="1"/>
              <a:t>Jehú</a:t>
            </a:r>
            <a:r>
              <a:rPr lang="es-ES" dirty="0"/>
              <a:t> rey de Israel</a:t>
            </a:r>
          </a:p>
          <a:p>
            <a:r>
              <a:rPr lang="es-ES" dirty="0"/>
              <a:t>Legitimado por esta unción, </a:t>
            </a:r>
            <a:r>
              <a:rPr lang="es-ES" dirty="0" err="1"/>
              <a:t>Jehú</a:t>
            </a:r>
            <a:r>
              <a:rPr lang="es-ES" dirty="0"/>
              <a:t> da un golpe de estado contra </a:t>
            </a:r>
            <a:r>
              <a:rPr lang="es-ES" dirty="0" err="1"/>
              <a:t>Jorán</a:t>
            </a:r>
            <a:r>
              <a:rPr lang="es-ES" dirty="0"/>
              <a:t>, el último rey de la casa de </a:t>
            </a:r>
            <a:r>
              <a:rPr lang="es-ES" dirty="0" err="1"/>
              <a:t>Omri</a:t>
            </a:r>
            <a:endParaRPr lang="es-ES" dirty="0"/>
          </a:p>
          <a:p>
            <a:r>
              <a:rPr lang="es-ES" dirty="0"/>
              <a:t>Amontona a las puertas de Samaría las cabezas de los 70 hijos de </a:t>
            </a:r>
            <a:r>
              <a:rPr lang="es-ES" dirty="0" err="1"/>
              <a:t>Ajab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6362FA-C139-BB40-8441-983F6BB5C0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s-ES" dirty="0"/>
              <a:t>Mata a los sacerdotes de Baal</a:t>
            </a:r>
          </a:p>
          <a:p>
            <a:r>
              <a:rPr lang="es-ES" dirty="0"/>
              <a:t>Establece una dinastía que da otros cuatro reyes y dura 89 años, un record para el reino de Israel</a:t>
            </a:r>
          </a:p>
          <a:p>
            <a:r>
              <a:rPr lang="es-ES" dirty="0"/>
              <a:t>El último rey de esta dinastía, Zacarías, es asesinado en 746 a.C.</a:t>
            </a:r>
          </a:p>
        </p:txBody>
      </p:sp>
    </p:spTree>
    <p:extLst>
      <p:ext uri="{BB962C8B-B14F-4D97-AF65-F5344CB8AC3E}">
        <p14:creationId xmlns:p14="http://schemas.microsoft.com/office/powerpoint/2010/main" val="218852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C72410-B0E3-5942-9240-154A26818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Salomón: ascensión al trono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D42864-D403-7143-A4F4-95B2DFF95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336872"/>
            <a:ext cx="3357899" cy="4063927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Salomón es el segundo hijo de </a:t>
            </a:r>
            <a:r>
              <a:rPr lang="es-ES" dirty="0" err="1"/>
              <a:t>Betsabé</a:t>
            </a:r>
            <a:r>
              <a:rPr lang="es-ES" dirty="0"/>
              <a:t> y David</a:t>
            </a:r>
          </a:p>
          <a:p>
            <a:r>
              <a:rPr lang="es-ES" dirty="0"/>
              <a:t>David le había prometido el trono</a:t>
            </a:r>
          </a:p>
          <a:p>
            <a:r>
              <a:rPr lang="es-ES" dirty="0"/>
              <a:t>Pero su hermano </a:t>
            </a:r>
            <a:r>
              <a:rPr lang="es-ES" dirty="0" err="1"/>
              <a:t>Adonías</a:t>
            </a:r>
            <a:r>
              <a:rPr lang="es-ES" dirty="0"/>
              <a:t> aspira también a reinar</a:t>
            </a:r>
          </a:p>
          <a:p>
            <a:r>
              <a:rPr lang="es-ES" dirty="0" err="1"/>
              <a:t>Adonías</a:t>
            </a:r>
            <a:r>
              <a:rPr lang="es-ES" dirty="0"/>
              <a:t> se rodea de un guardia personal y cuenta con el apoyo del general </a:t>
            </a:r>
            <a:r>
              <a:rPr lang="es-ES" dirty="0" err="1"/>
              <a:t>Joab</a:t>
            </a:r>
            <a:r>
              <a:rPr lang="es-ES" dirty="0"/>
              <a:t> y el sacerdote </a:t>
            </a:r>
            <a:r>
              <a:rPr lang="es-ES" dirty="0" err="1"/>
              <a:t>Abiatar</a:t>
            </a:r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5515E0-39ED-574B-BB32-50397EF654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Enterada del complot, </a:t>
            </a:r>
            <a:r>
              <a:rPr lang="es-ES" dirty="0" err="1"/>
              <a:t>Betsabé</a:t>
            </a:r>
            <a:r>
              <a:rPr lang="es-ES" dirty="0"/>
              <a:t> consigue que David unja públicamente rey a Salomón</a:t>
            </a:r>
          </a:p>
          <a:p>
            <a:r>
              <a:rPr lang="es-ES" dirty="0"/>
              <a:t>Salomón hace asesinar a </a:t>
            </a:r>
            <a:r>
              <a:rPr lang="es-ES" dirty="0" err="1"/>
              <a:t>Adonías</a:t>
            </a:r>
            <a:r>
              <a:rPr lang="es-ES" dirty="0"/>
              <a:t>, mata a </a:t>
            </a:r>
            <a:r>
              <a:rPr lang="es-ES" dirty="0" err="1"/>
              <a:t>Joab</a:t>
            </a:r>
            <a:r>
              <a:rPr lang="es-ES" dirty="0"/>
              <a:t> y exilia a </a:t>
            </a:r>
            <a:r>
              <a:rPr lang="es-ES" dirty="0" err="1"/>
              <a:t>Abiatar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733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52B5C-143B-A846-A599-508E301A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guerra siro-efraimita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94DA68-B93B-6147-B939-A26014B4B2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En el año 745, </a:t>
            </a:r>
            <a:r>
              <a:rPr lang="es-ES" dirty="0" err="1"/>
              <a:t>Teglatfalasar</a:t>
            </a:r>
            <a:r>
              <a:rPr lang="es-ES" dirty="0"/>
              <a:t> III sube al trono. La furia conquistadora regresa a Asiria</a:t>
            </a:r>
          </a:p>
          <a:p>
            <a:r>
              <a:rPr lang="es-ES" dirty="0"/>
              <a:t>El rey </a:t>
            </a:r>
            <a:r>
              <a:rPr lang="es-ES" dirty="0" err="1"/>
              <a:t>Pecaj</a:t>
            </a:r>
            <a:r>
              <a:rPr lang="es-ES" dirty="0"/>
              <a:t> de Israel se alía con el rey </a:t>
            </a:r>
            <a:r>
              <a:rPr lang="es-ES" dirty="0" err="1"/>
              <a:t>Rasín</a:t>
            </a:r>
            <a:r>
              <a:rPr lang="es-ES" dirty="0"/>
              <a:t> de Siria y ataca Jerusalén, para forzar al rey </a:t>
            </a:r>
            <a:r>
              <a:rPr lang="es-ES" dirty="0" err="1"/>
              <a:t>Ajaz</a:t>
            </a:r>
            <a:r>
              <a:rPr lang="es-ES" dirty="0"/>
              <a:t> a unirse a la coalición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296C518-2DAE-E74A-8146-4108536586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 dirty="0" err="1"/>
              <a:t>Ajaz</a:t>
            </a:r>
            <a:r>
              <a:rPr lang="es-ES" dirty="0"/>
              <a:t> pide ayuda a los asirios, éstos atacan Siria e Israel</a:t>
            </a:r>
          </a:p>
          <a:p>
            <a:r>
              <a:rPr lang="es-ES" dirty="0"/>
              <a:t>Damasco cae; Samaría resiste, pero sometido a tributo</a:t>
            </a:r>
          </a:p>
          <a:p>
            <a:r>
              <a:rPr lang="es-ES" dirty="0" err="1"/>
              <a:t>Pecaj</a:t>
            </a:r>
            <a:r>
              <a:rPr lang="es-ES" dirty="0"/>
              <a:t> es asesinado y reemplazado por Oseas, el último rey (no confundir con el profeta)</a:t>
            </a:r>
          </a:p>
        </p:txBody>
      </p:sp>
    </p:spTree>
    <p:extLst>
      <p:ext uri="{BB962C8B-B14F-4D97-AF65-F5344CB8AC3E}">
        <p14:creationId xmlns:p14="http://schemas.microsoft.com/office/powerpoint/2010/main" val="3454476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AF171-BBB2-824B-BBCF-3EB1B6F5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destrucción </a:t>
            </a:r>
            <a:br>
              <a:rPr lang="es-ES" dirty="0"/>
            </a:br>
            <a:r>
              <a:rPr lang="es-ES" dirty="0"/>
              <a:t>del Reino de Israel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822090-3A54-7E4F-A4B7-F33866D68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336872"/>
            <a:ext cx="3527728" cy="4102023"/>
          </a:xfrm>
        </p:spPr>
        <p:txBody>
          <a:bodyPr>
            <a:normAutofit fontScale="85000" lnSpcReduction="10000"/>
          </a:bodyPr>
          <a:lstStyle/>
          <a:p>
            <a:r>
              <a:rPr lang="es-ES" dirty="0"/>
              <a:t>En el año 725, Israel se rebela contra Asiria</a:t>
            </a:r>
          </a:p>
          <a:p>
            <a:r>
              <a:rPr lang="es-ES" dirty="0"/>
              <a:t>“El rey de Asiria invadió todo el país y cercó Samaría por espacio de tres años. El año noveno de Oseas, el rey de Asiria conquistó Samaría y se llevó cautivos a los israelitas estableciéndolos en </a:t>
            </a:r>
            <a:r>
              <a:rPr lang="es-ES" dirty="0" err="1"/>
              <a:t>Jalaj</a:t>
            </a:r>
            <a:r>
              <a:rPr lang="es-ES" dirty="0"/>
              <a:t>, junto al </a:t>
            </a:r>
            <a:r>
              <a:rPr lang="es-ES" dirty="0" err="1"/>
              <a:t>Jabor</a:t>
            </a:r>
            <a:r>
              <a:rPr lang="es-ES" dirty="0"/>
              <a:t>, río de </a:t>
            </a:r>
            <a:r>
              <a:rPr lang="es-ES" dirty="0" err="1"/>
              <a:t>Gozán</a:t>
            </a:r>
            <a:r>
              <a:rPr lang="es-ES" dirty="0"/>
              <a:t>, y en las ciudades de Media” (2Re 17,5-6)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2325A2E-8BB7-EB43-AA7D-A55A9F8B8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2"/>
            <a:ext cx="4470029" cy="4015289"/>
          </a:xfrm>
        </p:spPr>
        <p:txBody>
          <a:bodyPr>
            <a:normAutofit fontScale="85000" lnSpcReduction="10000"/>
          </a:bodyPr>
          <a:lstStyle/>
          <a:p>
            <a:r>
              <a:rPr lang="es-ES" dirty="0"/>
              <a:t>Samaría, la capital del Reino de Israel, fue destruida en el año 722</a:t>
            </a:r>
          </a:p>
          <a:p>
            <a:r>
              <a:rPr lang="es-ES" dirty="0"/>
              <a:t>Las diez tribus del Reino de Israel desaparecen para siempre de la historia</a:t>
            </a:r>
          </a:p>
          <a:p>
            <a:r>
              <a:rPr lang="es-ES" dirty="0"/>
              <a:t>“Esto sucedió porque los israelitas pecaron contra YHWH su Dios, que lo había sacado de Egipto y los había librado del poder del faraón, rey de Egipto. Adoraron a otros dioses, y siguieron las costumbres de las gentes que YHWH había expulsado ante ellos; costumbres que habían introducido los reyes de Israel” (2Re 17,7-8).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4906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9E444-E789-0D46-9449-EF9528E4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reforma de Ezequías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CB53E7-AD06-B24D-AABC-E1E4705D1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336872"/>
            <a:ext cx="3357899" cy="4170931"/>
          </a:xfrm>
        </p:spPr>
        <p:txBody>
          <a:bodyPr>
            <a:normAutofit/>
          </a:bodyPr>
          <a:lstStyle/>
          <a:p>
            <a:r>
              <a:rPr lang="es-ES" dirty="0"/>
              <a:t>Ezequías, hijo de </a:t>
            </a:r>
            <a:r>
              <a:rPr lang="es-ES" dirty="0" err="1"/>
              <a:t>Ajaz</a:t>
            </a:r>
            <a:r>
              <a:rPr lang="es-ES" dirty="0"/>
              <a:t>, sube al poder</a:t>
            </a:r>
          </a:p>
          <a:p>
            <a:r>
              <a:rPr lang="es-ES" dirty="0"/>
              <a:t>El inicio de su reinado coincide con una crisis política en Asiria: disputas internas durante la ascensión al poder de </a:t>
            </a:r>
            <a:r>
              <a:rPr lang="es-ES" dirty="0" err="1"/>
              <a:t>Senaquerib</a:t>
            </a:r>
            <a:endParaRPr lang="es-ES" dirty="0"/>
          </a:p>
          <a:p>
            <a:endParaRPr lang="es-E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7A4ED9C-E86F-C448-8A41-0D0A8DE5D2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dirty="0"/>
              <a:t>La coyuntura internacional permite a Ezequías iniciar reformas políticas, culturales y religiosas </a:t>
            </a:r>
          </a:p>
          <a:p>
            <a:r>
              <a:rPr lang="es-ES" dirty="0"/>
              <a:t>Ezequías impulsa el culto solo a YHWH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4388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720E97-A88B-7B44-B274-8003E8D9A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336550"/>
            <a:ext cx="79375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03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24F8910-CACB-F845-B88A-DB9DA34F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túnel de Ezequías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C3698C6B-554B-0D4F-9379-C5705D9C7B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65314" y="3278221"/>
            <a:ext cx="5865656" cy="3297677"/>
          </a:xfrm>
          <a:prstGeom prst="rect">
            <a:avLst/>
          </a:prstGeom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402F9C86-9F06-EB47-855D-D45A8CA019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3224" y="2338927"/>
            <a:ext cx="4812931" cy="23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3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FEDC93-BC90-394B-99A6-BC65EC9E2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53228"/>
            <a:ext cx="5312923" cy="1080938"/>
          </a:xfrm>
        </p:spPr>
        <p:txBody>
          <a:bodyPr>
            <a:normAutofit fontScale="90000"/>
          </a:bodyPr>
          <a:lstStyle/>
          <a:p>
            <a:r>
              <a:rPr lang="es-ES" dirty="0"/>
              <a:t>La campaña de </a:t>
            </a:r>
            <a:r>
              <a:rPr lang="es-ES" dirty="0" err="1"/>
              <a:t>Senaquerib</a:t>
            </a:r>
            <a:r>
              <a:rPr lang="es-ES" dirty="0"/>
              <a:t>, según los asirios (año 701)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CF3328-80FC-FE42-B382-CD78AE818E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336872"/>
            <a:ext cx="5079460" cy="4336301"/>
          </a:xfrm>
        </p:spPr>
        <p:txBody>
          <a:bodyPr>
            <a:normAutofit/>
          </a:bodyPr>
          <a:lstStyle/>
          <a:p>
            <a:r>
              <a:rPr lang="es-ES" dirty="0"/>
              <a:t>El Museo Británico conserva los relieves de </a:t>
            </a:r>
            <a:r>
              <a:rPr lang="es-ES" dirty="0" err="1"/>
              <a:t>Lakish</a:t>
            </a:r>
            <a:r>
              <a:rPr lang="es-ES" dirty="0"/>
              <a:t>, con imágenes del sitio a esta ciudad</a:t>
            </a:r>
          </a:p>
          <a:p>
            <a:r>
              <a:rPr lang="es-ES" dirty="0"/>
              <a:t>Y el prisma de Taylor, con los anales de </a:t>
            </a:r>
            <a:r>
              <a:rPr lang="es-ES" dirty="0" err="1"/>
              <a:t>Senaquerib</a:t>
            </a:r>
            <a:endParaRPr lang="es-ES" dirty="0"/>
          </a:p>
          <a:p>
            <a:r>
              <a:rPr lang="es-ES" dirty="0"/>
              <a:t>Esta crónica habla de un enorme botín “30 talentos de oro y 800 de plata”</a:t>
            </a:r>
          </a:p>
          <a:p>
            <a:r>
              <a:rPr lang="es-ES" dirty="0"/>
              <a:t>Pero da a entender que no se conquistó Jerusalén, a pesar de haberla sitiado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116A073-16E7-4B40-AA26-A25AFAF62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203" y="0"/>
            <a:ext cx="3147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6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Lachish Reliefs">
            <a:hlinkClick r:id="" action="ppaction://media"/>
            <a:extLst>
              <a:ext uri="{FF2B5EF4-FFF2-40B4-BE49-F238E27FC236}">
                <a16:creationId xmlns:a16="http://schemas.microsoft.com/office/drawing/2014/main" id="{7B3339B8-6025-2840-9173-E9835C173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3697"/>
            <a:ext cx="9144000" cy="51435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D3104EC-C7BC-E344-A0D5-D386F55EA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84" y="420803"/>
            <a:ext cx="6896534" cy="1080938"/>
          </a:xfrm>
        </p:spPr>
        <p:txBody>
          <a:bodyPr/>
          <a:lstStyle/>
          <a:p>
            <a:r>
              <a:rPr lang="es-ES" dirty="0"/>
              <a:t>La conquista de </a:t>
            </a:r>
            <a:r>
              <a:rPr lang="es-ES" dirty="0" err="1"/>
              <a:t>Laquish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603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0734C-043F-FD4D-B517-98FF8730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campaña de </a:t>
            </a:r>
            <a:r>
              <a:rPr lang="es-ES" dirty="0" err="1"/>
              <a:t>Senaquerib</a:t>
            </a:r>
            <a:r>
              <a:rPr lang="es-ES" dirty="0"/>
              <a:t>, según la Biblia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D46590-1A61-3249-A36F-E94EBEF98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018" y="2336873"/>
            <a:ext cx="3463282" cy="43363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2000" dirty="0"/>
              <a:t>“[Asiria] conquistó todas las ciudades fortificadas de Judá” (2Re 18,13)</a:t>
            </a:r>
          </a:p>
          <a:p>
            <a:pPr>
              <a:lnSpc>
                <a:spcPct val="100000"/>
              </a:lnSpc>
            </a:pPr>
            <a:r>
              <a:rPr lang="es-ES" sz="2000" dirty="0"/>
              <a:t>Ezequías manda una embajada a </a:t>
            </a:r>
            <a:r>
              <a:rPr lang="es-ES" sz="2000" dirty="0" err="1"/>
              <a:t>Senaqurib</a:t>
            </a:r>
            <a:r>
              <a:rPr lang="es-ES" sz="2000" dirty="0"/>
              <a:t> y le lleva “300 talentos de plata y 30 de oro” para que no destruya Jerusalén</a:t>
            </a:r>
          </a:p>
          <a:p>
            <a:pPr>
              <a:lnSpc>
                <a:spcPct val="100000"/>
              </a:lnSpc>
            </a:pPr>
            <a:r>
              <a:rPr lang="es-ES" sz="2000" dirty="0" err="1"/>
              <a:t>Senaquerib</a:t>
            </a:r>
            <a:r>
              <a:rPr lang="es-ES" sz="2000" dirty="0"/>
              <a:t> se queda con el tesoro, pero ataca Jerusalén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98BD869-3C4A-6C45-A317-6789DB0A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4479757" cy="40931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s-ES" dirty="0"/>
              <a:t> El profeta Isaías anima al rey a resistir </a:t>
            </a:r>
          </a:p>
          <a:p>
            <a:pPr marL="0" indent="0">
              <a:lnSpc>
                <a:spcPct val="120000"/>
              </a:lnSpc>
              <a:buNone/>
            </a:pPr>
            <a:endParaRPr lang="es-ES" dirty="0"/>
          </a:p>
          <a:p>
            <a:pPr marL="457200" lvl="1" indent="0">
              <a:lnSpc>
                <a:spcPct val="120000"/>
              </a:lnSpc>
              <a:buNone/>
            </a:pPr>
            <a:r>
              <a:rPr lang="es-ES" sz="2600" dirty="0"/>
              <a:t>“El ángel de YHWH vino al campamento asirio e hirió a ciento ochenta y cinco mil hombres. Cuando se levantaron por la mañana, no había más que cadáveres. </a:t>
            </a:r>
            <a:r>
              <a:rPr lang="es-ES" sz="2600" dirty="0" err="1"/>
              <a:t>Senaquerib</a:t>
            </a:r>
            <a:r>
              <a:rPr lang="es-ES" sz="2600" dirty="0"/>
              <a:t>, rey de Asiria, levantó el campamento, se fue a Nínive y se quedó allí” (19,35-36). </a:t>
            </a:r>
          </a:p>
          <a:p>
            <a:pPr marL="0" indent="0">
              <a:lnSpc>
                <a:spcPct val="120000"/>
              </a:lnSpc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5879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66E61-9B2D-2741-8B81-2A51109FF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buen rey Josías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7301EF-08AC-A54B-8DDA-C1E634C715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Tras la muerte de Ezequías, le siguen sus Manasés y Amón, reyes malos según el deuteronomista	</a:t>
            </a:r>
          </a:p>
          <a:p>
            <a:r>
              <a:rPr lang="es-ES" dirty="0"/>
              <a:t>En el año 640 sube al trono Josías</a:t>
            </a:r>
          </a:p>
          <a:p>
            <a:r>
              <a:rPr lang="es-ES" dirty="0"/>
              <a:t>Su reinado coincide con el debilitamiento de Asiria bajo el empuje de Babilonia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9FF9E1-CAED-5C44-A027-2FCC1D804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8524" y="2774618"/>
            <a:ext cx="3359661" cy="35993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“Antes de Josías no hubo un rey que se convirtiera como él a YHWH con todo su corazón, con toda su alma y con todas sus fuerzas, fiel en todo a la ley de Moisés; y después de él tampoco lo hubo” (2Re 23,25). </a:t>
            </a:r>
          </a:p>
        </p:txBody>
      </p:sp>
    </p:spTree>
    <p:extLst>
      <p:ext uri="{BB962C8B-B14F-4D97-AF65-F5344CB8AC3E}">
        <p14:creationId xmlns:p14="http://schemas.microsoft.com/office/powerpoint/2010/main" val="2907482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2E0DC-9759-504F-A355-61FC57EDB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77" y="753228"/>
            <a:ext cx="7323513" cy="1080938"/>
          </a:xfrm>
        </p:spPr>
        <p:txBody>
          <a:bodyPr>
            <a:normAutofit fontScale="90000"/>
          </a:bodyPr>
          <a:lstStyle/>
          <a:p>
            <a:r>
              <a:rPr lang="es-ES" dirty="0"/>
              <a:t>El descubrimiento del “libro de la ley” </a:t>
            </a:r>
            <a:br>
              <a:rPr lang="es-ES" dirty="0"/>
            </a:br>
            <a:r>
              <a:rPr lang="es-ES" dirty="0"/>
              <a:t>y la reforma de Josías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07EE8B-2255-8047-A93B-C5C35EEECC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Durante las obras de restauración del Templo aparece un </a:t>
            </a:r>
            <a:r>
              <a:rPr lang="es-ES" i="1" dirty="0" err="1"/>
              <a:t>séfer</a:t>
            </a:r>
            <a:r>
              <a:rPr lang="es-ES" i="1" dirty="0"/>
              <a:t> ha-</a:t>
            </a:r>
            <a:r>
              <a:rPr lang="es-ES" i="1" dirty="0" err="1"/>
              <a:t>torá</a:t>
            </a:r>
            <a:endParaRPr lang="es-ES" i="1" dirty="0"/>
          </a:p>
          <a:p>
            <a:r>
              <a:rPr lang="es-ES" dirty="0"/>
              <a:t>El libro dice que no debe haber otro lugar de culto a YHWH que el Templo de Jerusalén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99F697-C072-B64B-89D1-A0797B390B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Este libro motiva una importante reforma religiosa, impulsada por Josías</a:t>
            </a:r>
          </a:p>
          <a:p>
            <a:r>
              <a:rPr lang="es-ES" dirty="0"/>
              <a:t>Este libro es quizás una versión primitiva del Deuteronomio</a:t>
            </a:r>
          </a:p>
        </p:txBody>
      </p:sp>
    </p:spTree>
    <p:extLst>
      <p:ext uri="{BB962C8B-B14F-4D97-AF65-F5344CB8AC3E}">
        <p14:creationId xmlns:p14="http://schemas.microsoft.com/office/powerpoint/2010/main" val="64929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E20A5C-4BF0-4C4D-A324-0FA7E8BF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Salomón el sabio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4001B5-7C87-4F4D-B3B5-700081C7D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619" y="3326861"/>
            <a:ext cx="3145527" cy="969156"/>
          </a:xfrm>
        </p:spPr>
        <p:txBody>
          <a:bodyPr>
            <a:noAutofit/>
          </a:bodyPr>
          <a:lstStyle/>
          <a:p>
            <a:r>
              <a:rPr lang="es-ES" sz="2200" dirty="0">
                <a:solidFill>
                  <a:schemeClr val="bg1"/>
                </a:solidFill>
              </a:rPr>
              <a:t>Dios se le aparece a Salomón y le ofrece pedir un deseo. El Rey responde: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2857C0-803C-9A44-914A-B03870582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638" y="4373837"/>
            <a:ext cx="3367045" cy="29061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/>
              <a:t>“un corazón sabio para gobernar a tu pueblo y poder discernir entre lo bueno y lo malo” </a:t>
            </a:r>
            <a:br>
              <a:rPr lang="es-ES" dirty="0"/>
            </a:br>
            <a:r>
              <a:rPr lang="es-ES" dirty="0"/>
              <a:t>(1Re 3,9). 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122C6D-3F98-F44B-9107-013CCDBB0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ES" sz="2200" dirty="0">
                <a:solidFill>
                  <a:schemeClr val="bg1"/>
                </a:solidFill>
              </a:rPr>
              <a:t>Dios contesta: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C42389-034F-3349-A934-CA2CD1CB3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61128" y="3030009"/>
            <a:ext cx="4551233" cy="35164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/>
              <a:t>“Ya que me has pedido esto, y no una larga vida, ni riquezas, ni la muerte de tus enemigos, sino sabiduría para obrar con justicia, te concederé lo que me has pedido. Te doy un corazón sabio y prudente, como no ha habido antes de ti, ni lo habrá después. Pero además te añado lo que no has pedido: riquezas y gloria en tal grado, que no habrá en tus días rey alguno como tú” (1Re 3,11-13).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8071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E4D9A8-F8BD-044E-B726-6EE9C689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muerte de Josías (año 609)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755EA7-3961-A249-83AE-7768F75DA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014" y="2324911"/>
            <a:ext cx="3103122" cy="422180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dirty="0"/>
              <a:t>“En su tiempo, el faraón </a:t>
            </a:r>
            <a:r>
              <a:rPr lang="es-ES" dirty="0" err="1"/>
              <a:t>Necao</a:t>
            </a:r>
            <a:r>
              <a:rPr lang="es-ES" dirty="0"/>
              <a:t>, rey de Egipto, fue al encuentro del rey de Asiria hacia el río Éufrates. Josías le salió al paso, pero el faraón lo mató en </a:t>
            </a:r>
            <a:r>
              <a:rPr lang="es-ES" dirty="0" err="1"/>
              <a:t>Meguido</a:t>
            </a:r>
            <a:r>
              <a:rPr lang="es-ES" dirty="0"/>
              <a:t> en el primer ataque. Sus servidores llevaron su cadáver en un carro desde </a:t>
            </a:r>
            <a:r>
              <a:rPr lang="es-ES" dirty="0" err="1"/>
              <a:t>Meguido</a:t>
            </a:r>
            <a:r>
              <a:rPr lang="es-ES" dirty="0"/>
              <a:t> a Jerusalén y lo enterraron en su sepulcro” </a:t>
            </a:r>
            <a:br>
              <a:rPr lang="es-ES" dirty="0"/>
            </a:br>
            <a:r>
              <a:rPr lang="es-ES" dirty="0"/>
              <a:t>(23,29-30).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762724FA-013F-FA4C-9D35-8A56206135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70927" y="2757784"/>
            <a:ext cx="5052059" cy="33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2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48127-5F16-8A47-9919-384F496F3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Las consecuencias de </a:t>
            </a:r>
            <a:r>
              <a:rPr lang="es-ES" dirty="0" err="1"/>
              <a:t>Karkemish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3C3DE7-3958-044F-A113-5501AB831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36873"/>
            <a:ext cx="3434099" cy="4258480"/>
          </a:xfrm>
        </p:spPr>
        <p:txBody>
          <a:bodyPr>
            <a:normAutofit lnSpcReduction="10000"/>
          </a:bodyPr>
          <a:lstStyle/>
          <a:p>
            <a:r>
              <a:rPr lang="es-ES" dirty="0"/>
              <a:t>La coalición Egipto-Asiria pierde la batalla de </a:t>
            </a:r>
            <a:r>
              <a:rPr lang="es-ES" dirty="0" err="1"/>
              <a:t>Karkemish</a:t>
            </a:r>
            <a:r>
              <a:rPr lang="es-ES" dirty="0"/>
              <a:t> contra Babilonia en 605 a.C.</a:t>
            </a:r>
          </a:p>
          <a:p>
            <a:r>
              <a:rPr lang="es-ES" dirty="0"/>
              <a:t>Egipto somete a vasallaje a Judá en su viaje de vuelta</a:t>
            </a:r>
          </a:p>
          <a:p>
            <a:r>
              <a:rPr lang="es-ES" dirty="0"/>
              <a:t>El Faraón nombra rey a </a:t>
            </a:r>
            <a:r>
              <a:rPr lang="es-ES" dirty="0" err="1"/>
              <a:t>Eliaquín</a:t>
            </a:r>
            <a:r>
              <a:rPr lang="es-ES" dirty="0"/>
              <a:t>, hijo de Josías, a quien le renombra “Joaquín”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D92F43-D5EF-E748-9F84-2C775D7F0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2"/>
            <a:ext cx="4217110" cy="3665093"/>
          </a:xfrm>
        </p:spPr>
        <p:txBody>
          <a:bodyPr>
            <a:normAutofit lnSpcReduction="10000"/>
          </a:bodyPr>
          <a:lstStyle/>
          <a:p>
            <a:r>
              <a:rPr lang="es-ES" dirty="0"/>
              <a:t>Babilonia, en su expansión hacia el sur, somete a vasallaje a Joaquín</a:t>
            </a:r>
          </a:p>
          <a:p>
            <a:r>
              <a:rPr lang="es-ES" dirty="0"/>
              <a:t>Cuando los egipcios vencen a los babilonios en el Sinaí, Joaquín se rebela contra los babilonios</a:t>
            </a:r>
          </a:p>
          <a:p>
            <a:r>
              <a:rPr lang="es-ES" dirty="0"/>
              <a:t>Los babilonios conquistan Jerusalén en el año 597 </a:t>
            </a:r>
          </a:p>
        </p:txBody>
      </p:sp>
    </p:spTree>
    <p:extLst>
      <p:ext uri="{BB962C8B-B14F-4D97-AF65-F5344CB8AC3E}">
        <p14:creationId xmlns:p14="http://schemas.microsoft.com/office/powerpoint/2010/main" val="3624428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1B980-B804-0A43-8797-5A1478722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Primer exilio (597 a.C.)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DD0C40-32C9-6C4B-AF48-31BCCC940D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336872"/>
            <a:ext cx="3527728" cy="418725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s-ES" dirty="0"/>
              <a:t>El rey y gran parte de la familia real son conducidos por la fuerza a Babilonia.</a:t>
            </a:r>
          </a:p>
          <a:p>
            <a:pPr>
              <a:lnSpc>
                <a:spcPct val="120000"/>
              </a:lnSpc>
            </a:pPr>
            <a:r>
              <a:rPr lang="es-ES" dirty="0"/>
              <a:t>“También fueron deportados todos los ricos, que eran unos siete mil, los herreros y cerrajeros, que eran unos mil, y todos los hombres aptos para la guerra” (2Re 24,16).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6C0E2B-CF26-D146-A565-EC6101185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4549472" cy="368454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s-ES" dirty="0"/>
              <a:t>Pero Jerusalén no es destruida</a:t>
            </a:r>
          </a:p>
          <a:p>
            <a:pPr>
              <a:lnSpc>
                <a:spcPct val="120000"/>
              </a:lnSpc>
            </a:pPr>
            <a:r>
              <a:rPr lang="es-ES" dirty="0"/>
              <a:t>Joaquín muere y le sucede </a:t>
            </a:r>
            <a:r>
              <a:rPr lang="es-ES" dirty="0" err="1"/>
              <a:t>Jeconías</a:t>
            </a:r>
            <a:endParaRPr lang="es-ES" dirty="0"/>
          </a:p>
          <a:p>
            <a:pPr>
              <a:lnSpc>
                <a:spcPct val="120000"/>
              </a:lnSpc>
            </a:pPr>
            <a:r>
              <a:rPr lang="es-ES" dirty="0" err="1"/>
              <a:t>Jeconías</a:t>
            </a:r>
            <a:r>
              <a:rPr lang="es-ES" dirty="0"/>
              <a:t> se convierte en el rey judío en el exilio</a:t>
            </a:r>
          </a:p>
          <a:p>
            <a:pPr>
              <a:lnSpc>
                <a:spcPct val="120000"/>
              </a:lnSpc>
            </a:pPr>
            <a:r>
              <a:rPr lang="es-ES" dirty="0"/>
              <a:t>Los babilonios colocan como rey en Jerusalén a un hermano de Joaquín, </a:t>
            </a:r>
            <a:r>
              <a:rPr lang="es-ES" dirty="0" err="1"/>
              <a:t>Matanías</a:t>
            </a:r>
            <a:r>
              <a:rPr lang="es-ES" dirty="0"/>
              <a:t>, renombrándole como </a:t>
            </a:r>
            <a:r>
              <a:rPr lang="es-ES" dirty="0" err="1"/>
              <a:t>Sedecías</a:t>
            </a:r>
            <a:endParaRPr lang="es-ES" dirty="0"/>
          </a:p>
          <a:p>
            <a:pPr>
              <a:lnSpc>
                <a:spcPct val="120000"/>
              </a:lnSpc>
            </a:pPr>
            <a:r>
              <a:rPr lang="es-ES" dirty="0" err="1"/>
              <a:t>Sedecías</a:t>
            </a:r>
            <a:r>
              <a:rPr lang="es-ES" dirty="0"/>
              <a:t> se rebela contra los babilonios en el 587 a.C.</a:t>
            </a:r>
          </a:p>
        </p:txBody>
      </p:sp>
    </p:spTree>
    <p:extLst>
      <p:ext uri="{BB962C8B-B14F-4D97-AF65-F5344CB8AC3E}">
        <p14:creationId xmlns:p14="http://schemas.microsoft.com/office/powerpoint/2010/main" val="2482210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3C3EB-B7F9-4744-9365-0A0215057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segundo y definitivo exilio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A767C44-36A5-ED4E-BF1D-94EF28F9D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36873"/>
            <a:ext cx="8133945" cy="427793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dirty="0"/>
              <a:t>“El año noveno del reinado de </a:t>
            </a:r>
            <a:r>
              <a:rPr lang="es-ES" dirty="0" err="1"/>
              <a:t>Sedecías</a:t>
            </a:r>
            <a:r>
              <a:rPr lang="es-ES" dirty="0"/>
              <a:t>, el día diez del mes décimo, </a:t>
            </a:r>
            <a:r>
              <a:rPr lang="es-ES" dirty="0" err="1"/>
              <a:t>Nabudodonosor</a:t>
            </a:r>
            <a:r>
              <a:rPr lang="es-ES" dirty="0"/>
              <a:t>, rey de Babilonia, se presentó con todo su ejército ante Jerusalén y la sitió, levantando alrededor una empalizada. El asedio se prolongó hasta el año undécimo de </a:t>
            </a:r>
            <a:r>
              <a:rPr lang="es-ES" dirty="0" err="1"/>
              <a:t>Sedecías</a:t>
            </a:r>
            <a:r>
              <a:rPr lang="es-ES" dirty="0"/>
              <a:t>. El día nueve del cuarto mes, cuando el hambre se hizo insoportable en la ciudad y la gente no tenía nada que comer, abrieron una brecha en la ciudad; todo el ejército huyó de noche por la puerta entre los dos muros, cerca del jardín real, y escaparon por el camino del </a:t>
            </a:r>
            <a:r>
              <a:rPr lang="es-ES" dirty="0" err="1"/>
              <a:t>Arabá</a:t>
            </a:r>
            <a:r>
              <a:rPr lang="es-ES" dirty="0"/>
              <a:t>, mientras los caldeos [=babilonios] estrechaban el cerco de la ciudad. Pero el ejército caldeo persiguió al rey y le dio alcance en la llanura de Jericó; entonces todas sus tropas se dispersaron. Apresaron al rey </a:t>
            </a:r>
            <a:r>
              <a:rPr lang="es-ES" dirty="0" err="1"/>
              <a:t>Sedecías</a:t>
            </a:r>
            <a:r>
              <a:rPr lang="es-ES" dirty="0"/>
              <a:t> y lo llevaron a </a:t>
            </a:r>
            <a:r>
              <a:rPr lang="es-ES" dirty="0" err="1"/>
              <a:t>Riblá</a:t>
            </a:r>
            <a:r>
              <a:rPr lang="es-ES" dirty="0"/>
              <a:t>, ante el rey de Babilonia, y allí le comunicaron la sentencia. El rey de Babilonia mandó degollar a sus hijos en su presencia y a él le sacó los ojos, lo encadenó y lo llevó cautivo a Babilonia” (2Re 25,1-7).</a:t>
            </a:r>
          </a:p>
          <a:p>
            <a:pPr marL="0" indent="0">
              <a:lnSpc>
                <a:spcPct val="120000"/>
              </a:lnSpc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5344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387417-03AA-9843-A7A8-1A884445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destrucción de Jerusalén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C0BFDB-D181-4A40-BF11-016190AF5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341" y="2505456"/>
            <a:ext cx="6887389" cy="35993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 err="1"/>
              <a:t>Nabuzardán</a:t>
            </a:r>
            <a:r>
              <a:rPr lang="es-ES" dirty="0"/>
              <a:t>, jefe de la escolta y ministro del rey de Babilonia, llegó a Jerusalén, e incendió el templo de YHWH, el palacio real y todas las casas de Jerusalén. El ejército de los caldeos que estaba a su mando demolió las murallas de Jerusalén. </a:t>
            </a:r>
            <a:r>
              <a:rPr lang="es-ES" dirty="0" err="1"/>
              <a:t>Nabuzardán</a:t>
            </a:r>
            <a:r>
              <a:rPr lang="es-ES" dirty="0"/>
              <a:t>, jefe de la escolta, llevó cautivos a los supervivientes que quedaban en la ciudad, a los desertores que se habían pasado al rey de Babilonia y a todos los demás. Sólo dejó alguna gente del pueblo para el cultivo del campo y de los viñedos (2Re 25,8-12).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5807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D902F-5E5C-D344-BAD0-D022F2E04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Una nota de esperanza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03885D-70C4-D144-BB38-FB4406D12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2336872"/>
            <a:ext cx="3357899" cy="4132021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Los babilonios nombran gobernador de Judea a </a:t>
            </a:r>
            <a:r>
              <a:rPr lang="es-ES" dirty="0" err="1"/>
              <a:t>Godolías</a:t>
            </a:r>
            <a:r>
              <a:rPr lang="es-ES" dirty="0"/>
              <a:t>, nieto de </a:t>
            </a:r>
            <a:r>
              <a:rPr lang="es-ES" dirty="0" err="1"/>
              <a:t>Safán</a:t>
            </a:r>
            <a:r>
              <a:rPr lang="es-ES" dirty="0"/>
              <a:t>, secretario de Josías</a:t>
            </a:r>
          </a:p>
          <a:p>
            <a:r>
              <a:rPr lang="es-ES" dirty="0" err="1"/>
              <a:t>Godolías</a:t>
            </a:r>
            <a:r>
              <a:rPr lang="es-ES" dirty="0"/>
              <a:t> establece un centro administrativo en </a:t>
            </a:r>
            <a:r>
              <a:rPr lang="es-ES" dirty="0" err="1"/>
              <a:t>Mispá</a:t>
            </a:r>
            <a:r>
              <a:rPr lang="es-ES" dirty="0"/>
              <a:t>, 13km al norte de Jerusalén, es asesinado por un judío</a:t>
            </a:r>
          </a:p>
          <a:p>
            <a:r>
              <a:rPr lang="es-ES" dirty="0"/>
              <a:t>A pesar de tanto desastre, 2Re termina con una nota de esperanza: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55CFDD-6FAC-344D-BE44-4ECC0E3C6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4703493" cy="42584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“Cuando </a:t>
            </a:r>
            <a:r>
              <a:rPr lang="es-ES" dirty="0" err="1"/>
              <a:t>Jeconías</a:t>
            </a:r>
            <a:r>
              <a:rPr lang="es-ES" dirty="0"/>
              <a:t>, rey de Judá, llevaba ya treinta y siete años desterrado, el día veintisiete del mes duodécimo, </a:t>
            </a:r>
            <a:r>
              <a:rPr lang="es-ES" dirty="0" err="1"/>
              <a:t>Evil</a:t>
            </a:r>
            <a:r>
              <a:rPr lang="es-ES" dirty="0"/>
              <a:t> </a:t>
            </a:r>
            <a:r>
              <a:rPr lang="es-ES" dirty="0" err="1"/>
              <a:t>Merodac</a:t>
            </a:r>
            <a:r>
              <a:rPr lang="es-ES" dirty="0"/>
              <a:t>, rey de Babilonia, con motivo de su coronación, indultó a </a:t>
            </a:r>
            <a:r>
              <a:rPr lang="es-ES" dirty="0" err="1"/>
              <a:t>Jeconías</a:t>
            </a:r>
            <a:r>
              <a:rPr lang="es-ES" dirty="0"/>
              <a:t>, rey de Judá, y lo sacó de la cárcel. Le dio un trato de favor con preferencia a los otros reyes que estaba con él en Babilonia. Así, </a:t>
            </a:r>
            <a:r>
              <a:rPr lang="es-ES" dirty="0" err="1"/>
              <a:t>Jeconías</a:t>
            </a:r>
            <a:r>
              <a:rPr lang="es-ES" dirty="0"/>
              <a:t> dejó el uniforme de presidiario y comió a la mesa real todos los días de su vida. El rey proveyó a su sustento diario mientras vivió” (2Re 25,27-30).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4022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C8F940D-314B-3A46-A19E-0BF8DAF49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9" y="0"/>
            <a:ext cx="9093481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5D568F3-6A6D-AE4F-AB67-8EC741C341E7}"/>
              </a:ext>
            </a:extLst>
          </p:cNvPr>
          <p:cNvSpPr txBox="1"/>
          <p:nvPr/>
        </p:nvSpPr>
        <p:spPr>
          <a:xfrm>
            <a:off x="359923" y="6371617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José de Ribera (1591-1652)</a:t>
            </a:r>
          </a:p>
        </p:txBody>
      </p:sp>
    </p:spTree>
    <p:extLst>
      <p:ext uri="{BB962C8B-B14F-4D97-AF65-F5344CB8AC3E}">
        <p14:creationId xmlns:p14="http://schemas.microsoft.com/office/powerpoint/2010/main" val="3432803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FC7D5-FF7F-F045-ABE0-FE81C738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Un reino fabuloso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E1155A-3FCD-0940-B0E5-D7FAC6729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36872"/>
            <a:ext cx="6894773" cy="3767899"/>
          </a:xfrm>
        </p:spPr>
        <p:txBody>
          <a:bodyPr>
            <a:normAutofit/>
          </a:bodyPr>
          <a:lstStyle/>
          <a:p>
            <a:r>
              <a:rPr lang="es-ES" dirty="0"/>
              <a:t>Que abarca del  Éufrates a Egipto</a:t>
            </a:r>
          </a:p>
          <a:p>
            <a:r>
              <a:rPr lang="es-ES" dirty="0"/>
              <a:t>De riqueza incalculable</a:t>
            </a:r>
          </a:p>
          <a:p>
            <a:r>
              <a:rPr lang="es-ES" dirty="0"/>
              <a:t>Que comercia con reinos lejanos</a:t>
            </a:r>
          </a:p>
          <a:p>
            <a:r>
              <a:rPr lang="es-ES" dirty="0"/>
              <a:t>Salomón recibe la visita de la reina de </a:t>
            </a:r>
            <a:r>
              <a:rPr lang="es-ES" dirty="0" err="1"/>
              <a:t>Saba</a:t>
            </a:r>
            <a:endParaRPr lang="es-ES" dirty="0"/>
          </a:p>
          <a:p>
            <a:r>
              <a:rPr lang="es-ES" dirty="0"/>
              <a:t>A Salomón se le atribuyen los libros sapienciales y algunos salmos</a:t>
            </a:r>
          </a:p>
          <a:p>
            <a:r>
              <a:rPr lang="es-ES" dirty="0"/>
              <a:t>Los arqueólogos, sin embargo, nos avisan que Jerusalén en aquella época era una pequeña población</a:t>
            </a:r>
          </a:p>
        </p:txBody>
      </p:sp>
    </p:spTree>
    <p:extLst>
      <p:ext uri="{BB962C8B-B14F-4D97-AF65-F5344CB8AC3E}">
        <p14:creationId xmlns:p14="http://schemas.microsoft.com/office/powerpoint/2010/main" val="3491096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25282-5772-0744-A415-EFC3B364C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Salomón el constructor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F71B008-34E0-CB49-81BE-0E6C4C2A7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639" y="2452407"/>
            <a:ext cx="5309797" cy="3598863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2CF02B4-B8F3-F341-ACA9-837DEBB64715}"/>
              </a:ext>
            </a:extLst>
          </p:cNvPr>
          <p:cNvSpPr txBox="1"/>
          <p:nvPr/>
        </p:nvSpPr>
        <p:spPr>
          <a:xfrm>
            <a:off x="6011694" y="2452407"/>
            <a:ext cx="27723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Salomón construye un fabuloso Templo en Jerusalén para el Arca con piedras talladas, cedro del Líbano y oro en abundancia (1Re 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También se construye un magnífico palacio para sí (1Re 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 inaugura el Templo con solemnes ceremonias (1Re 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967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C13170-94F9-1E43-A9DC-7C45B3219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comienzo del declive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AB0DC2-9543-C746-8346-28AB8D1584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Salomón tenía “setecientas esposas con rango real y trescientas concubinas” (1Re 11,3)</a:t>
            </a:r>
          </a:p>
          <a:p>
            <a:r>
              <a:rPr lang="es-ES" dirty="0"/>
              <a:t>Sus mujeres le llevaron a permitir el culto a otras divinidades en Jerusalén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4D1679-BC12-F647-916B-E9F69AF56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4372753" cy="40833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[YHWH:] “Por tu mal comportamiento, porque has roto mi alianza y no has guardado mis mandamientos, te quitaré el reino y lo daré a uno de tus servidores. Pero, en atención a tu padre David, no lo haré mientras tú vivas, sino que se lo quitaré a tu hijo. Sin embargo, no le quitaré una tribu, en atención a mi siervo David y a Jerusalén, ciudad que yo elegí” (11,11-13). 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035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23C80-12A4-CB45-956E-26CC6F9B8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división del Reino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F7DC9B-A872-4446-83DE-A1BDAF97FB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err="1"/>
              <a:t>Roboán</a:t>
            </a:r>
            <a:r>
              <a:rPr lang="es-ES" dirty="0"/>
              <a:t> sucede a su padre Salomón</a:t>
            </a:r>
          </a:p>
          <a:p>
            <a:r>
              <a:rPr lang="es-ES" dirty="0"/>
              <a:t>Las tribus de Israel acuden a él y le piden que les baje los impuestos</a:t>
            </a:r>
          </a:p>
          <a:p>
            <a:r>
              <a:rPr lang="es-ES" dirty="0" err="1"/>
              <a:t>Roboán</a:t>
            </a:r>
            <a:r>
              <a:rPr lang="es-ES" dirty="0"/>
              <a:t>: ““Mi padre os puso un yugo pesado, pero yo lo haré más pesado; mi padre os azotó con látigo, yo lo haré con escorpiones” (1Re 12,14).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1E50DF-1D37-AE43-AE49-26029580BA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/>
              <a:t>Diez tribus (todas menos Judá y Benjamín) se constituyen en el Reino de Israel</a:t>
            </a:r>
          </a:p>
          <a:p>
            <a:r>
              <a:rPr lang="es-ES" dirty="0"/>
              <a:t>Las dos tribus restantes permanecen como Reino de Judá</a:t>
            </a:r>
          </a:p>
          <a:p>
            <a:r>
              <a:rPr lang="es-ES" dirty="0"/>
              <a:t>El Reino de Judá se sitúa en el sur, mantienen la capital, Jerusalén y la dinastía davídica</a:t>
            </a:r>
          </a:p>
        </p:txBody>
      </p:sp>
    </p:spTree>
    <p:extLst>
      <p:ext uri="{BB962C8B-B14F-4D97-AF65-F5344CB8AC3E}">
        <p14:creationId xmlns:p14="http://schemas.microsoft.com/office/powerpoint/2010/main" val="1081574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5080D-660E-BA4E-B5AC-44AE8C4E6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Reino de Israel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13A4C15-F5E2-124B-B022-53B822933C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8575" y="2631675"/>
            <a:ext cx="5041709" cy="3635255"/>
          </a:xfr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7A20B0C-ACC5-1042-BF7D-2ECDD0226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7826" y="2588244"/>
            <a:ext cx="3359661" cy="3752641"/>
          </a:xfrm>
        </p:spPr>
        <p:txBody>
          <a:bodyPr>
            <a:normAutofit/>
          </a:bodyPr>
          <a:lstStyle/>
          <a:p>
            <a:r>
              <a:rPr lang="es-ES" dirty="0"/>
              <a:t>El primer rey es </a:t>
            </a:r>
            <a:r>
              <a:rPr lang="es-ES" dirty="0" err="1"/>
              <a:t>Jeroboán</a:t>
            </a:r>
            <a:r>
              <a:rPr lang="es-ES" dirty="0"/>
              <a:t>, de la tribu de Efraín</a:t>
            </a:r>
          </a:p>
          <a:p>
            <a:r>
              <a:rPr lang="es-ES" dirty="0"/>
              <a:t>Establece templos en Dan y Betel, donde se adora a YHWH bajo la imagen de un becerro de oro</a:t>
            </a:r>
          </a:p>
          <a:p>
            <a:r>
              <a:rPr lang="es-ES" dirty="0"/>
              <a:t>9 dinastías en 200 años</a:t>
            </a:r>
          </a:p>
        </p:txBody>
      </p:sp>
    </p:spTree>
    <p:extLst>
      <p:ext uri="{BB962C8B-B14F-4D97-AF65-F5344CB8AC3E}">
        <p14:creationId xmlns:p14="http://schemas.microsoft.com/office/powerpoint/2010/main" val="550224679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359</TotalTime>
  <Words>2588</Words>
  <Application>Microsoft Macintosh PowerPoint</Application>
  <PresentationFormat>Presentación en pantalla (4:3)</PresentationFormat>
  <Paragraphs>182</Paragraphs>
  <Slides>35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9" baseType="lpstr">
      <vt:lpstr>Arial</vt:lpstr>
      <vt:lpstr>david</vt:lpstr>
      <vt:lpstr>Trebuchet MS</vt:lpstr>
      <vt:lpstr>Berlín</vt:lpstr>
      <vt:lpstr>Los dos libros de Reyes</vt:lpstr>
      <vt:lpstr>Salomón: ascensión al trono</vt:lpstr>
      <vt:lpstr>Salomón el sabio</vt:lpstr>
      <vt:lpstr>Presentación de PowerPoint</vt:lpstr>
      <vt:lpstr>Un reino fabuloso</vt:lpstr>
      <vt:lpstr>Salomón el constructor</vt:lpstr>
      <vt:lpstr>El comienzo del declive</vt:lpstr>
      <vt:lpstr>La división del Reino</vt:lpstr>
      <vt:lpstr>El Reino de Israel</vt:lpstr>
      <vt:lpstr>La casa de Omri (Reino de Israel)</vt:lpstr>
      <vt:lpstr>Estela de Mesa</vt:lpstr>
      <vt:lpstr>Monolitos de Kurkh</vt:lpstr>
      <vt:lpstr>Presentación de PowerPoint</vt:lpstr>
      <vt:lpstr>Elías, el profeta</vt:lpstr>
      <vt:lpstr>La teofanía del silencio</vt:lpstr>
      <vt:lpstr>La teofanía del silencio</vt:lpstr>
      <vt:lpstr>Elías es arrebatado al cielo</vt:lpstr>
      <vt:lpstr>Eliseo</vt:lpstr>
      <vt:lpstr>La casa de Jehú</vt:lpstr>
      <vt:lpstr>La guerra siro-efraimita</vt:lpstr>
      <vt:lpstr>La destrucción  del Reino de Israel</vt:lpstr>
      <vt:lpstr>La reforma de Ezequías</vt:lpstr>
      <vt:lpstr>Presentación de PowerPoint</vt:lpstr>
      <vt:lpstr>El túnel de Ezequías</vt:lpstr>
      <vt:lpstr>La campaña de Senaquerib, según los asirios (año 701)</vt:lpstr>
      <vt:lpstr>La conquista de Laquish</vt:lpstr>
      <vt:lpstr>La campaña de Senaquerib, según la Biblia</vt:lpstr>
      <vt:lpstr>El buen rey Josías</vt:lpstr>
      <vt:lpstr>El descubrimiento del “libro de la ley”  y la reforma de Josías</vt:lpstr>
      <vt:lpstr>La muerte de Josías (año 609)</vt:lpstr>
      <vt:lpstr>Las consecuencias de Karkemish</vt:lpstr>
      <vt:lpstr>Primer exilio (597 a.C.)</vt:lpstr>
      <vt:lpstr>El segundo y definitivo exilio</vt:lpstr>
      <vt:lpstr>La destrucción de Jerusalén</vt:lpstr>
      <vt:lpstr>Una nota de esperanza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dos libros de Reyes</dc:title>
  <dc:creator>Alberto Mingo Kaminouchi</dc:creator>
  <cp:lastModifiedBy>Alberto Mingo Kaminouchi</cp:lastModifiedBy>
  <cp:revision>21</cp:revision>
  <dcterms:created xsi:type="dcterms:W3CDTF">2019-01-18T16:23:01Z</dcterms:created>
  <dcterms:modified xsi:type="dcterms:W3CDTF">2019-01-19T12:27:11Z</dcterms:modified>
</cp:coreProperties>
</file>