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3" r:id="rId28"/>
    <p:sldId id="28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131" d="100"/>
          <a:sy n="131" d="100"/>
        </p:scale>
        <p:origin x="1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8ABE3C1-DBE1-495D-B57B-2849774B866A}" type="datetimeFigureOut">
              <a:rPr lang="en-US" smtClean="0"/>
              <a:t>10/16/19</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1950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46C117F-5CCF-4837-BE5F-2B92066CAFAF}"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8655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4EB90BD-B6CE-46B7-997F-7313B992CCDC}"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74941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DB9D11F-B188-461D-B23F-39381795C052}"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‹Nº›</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81506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2E6D8D9-55A2-4063-B0F3-121F44549695}"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1176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4B24536-994D-4021-A283-9F449C0DB509}" type="datetimeFigureOut">
              <a:rPr lang="en-US" smtClean="0"/>
              <a:t>10/16/19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6224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3CBBBB78-C96F-47B7-AB17-D852CA960AC9}" type="datetimeFigureOut">
              <a:rPr lang="en-US" smtClean="0"/>
              <a:t>10/16/19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73932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10/16/19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78286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178E61D-D431-422C-9764-11DAFE33AB63}" type="datetimeFigureOut">
              <a:rPr lang="en-US" smtClean="0"/>
              <a:t>10/16/19</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09124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10/16/19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7682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65810" y="5936188"/>
            <a:ext cx="2057400" cy="365125"/>
          </a:xfrm>
        </p:spPr>
        <p:txBody>
          <a:bodyPr/>
          <a:lstStyle/>
          <a:p>
            <a:fld id="{30578ACC-22D6-47C1-A373-4FD133E34F3C}" type="datetimeFigureOut">
              <a:rPr lang="en-US" smtClean="0"/>
              <a:t>10/16/19</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270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51356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531638" y="3030009"/>
            <a:ext cx="3367045"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061129" y="3030009"/>
            <a:ext cx="3367044"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10/16/19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6624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10/16/19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2667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10/16/19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3285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331444B-B92B-4E27-8C94-BB93EAF5CB18}"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8771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63EFA5E-FA76-400D-B3DC-F0BA90E6D107}" type="datetimeFigureOut">
              <a:rPr lang="en-US" smtClean="0"/>
              <a:t>10/16/19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7398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10/16/19</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9804484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BAD98-4A24-DC48-A125-B98629C480F1}"/>
              </a:ext>
            </a:extLst>
          </p:cNvPr>
          <p:cNvSpPr>
            <a:spLocks noGrp="1"/>
          </p:cNvSpPr>
          <p:nvPr>
            <p:ph type="ctrTitle"/>
          </p:nvPr>
        </p:nvSpPr>
        <p:spPr/>
        <p:txBody>
          <a:bodyPr/>
          <a:lstStyle/>
          <a:p>
            <a:r>
              <a:rPr lang="es-ES_tradnl" dirty="0"/>
              <a:t>Los primeros profetas escritores</a:t>
            </a:r>
          </a:p>
        </p:txBody>
      </p:sp>
      <p:sp>
        <p:nvSpPr>
          <p:cNvPr id="3" name="Subtítulo 2">
            <a:extLst>
              <a:ext uri="{FF2B5EF4-FFF2-40B4-BE49-F238E27FC236}">
                <a16:creationId xmlns:a16="http://schemas.microsoft.com/office/drawing/2014/main" id="{9D6C8828-DE39-D841-AD3B-C835F43E5775}"/>
              </a:ext>
            </a:extLst>
          </p:cNvPr>
          <p:cNvSpPr>
            <a:spLocks noGrp="1"/>
          </p:cNvSpPr>
          <p:nvPr>
            <p:ph type="subTitle" idx="1"/>
          </p:nvPr>
        </p:nvSpPr>
        <p:spPr/>
        <p:txBody>
          <a:bodyPr/>
          <a:lstStyle/>
          <a:p>
            <a:r>
              <a:rPr lang="es-ES_tradnl" dirty="0"/>
              <a:t>Curso de Biblia 2019-2020</a:t>
            </a:r>
          </a:p>
          <a:p>
            <a:r>
              <a:rPr lang="es-ES_tradnl" dirty="0"/>
              <a:t>Parroquia de </a:t>
            </a:r>
            <a:r>
              <a:rPr lang="es-ES_tradnl" dirty="0" err="1"/>
              <a:t>Stmo</a:t>
            </a:r>
            <a:r>
              <a:rPr lang="es-ES_tradnl" dirty="0"/>
              <a:t>. Redentor</a:t>
            </a:r>
          </a:p>
        </p:txBody>
      </p:sp>
    </p:spTree>
    <p:extLst>
      <p:ext uri="{BB962C8B-B14F-4D97-AF65-F5344CB8AC3E}">
        <p14:creationId xmlns:p14="http://schemas.microsoft.com/office/powerpoint/2010/main" val="213823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7A387-7239-CA41-BC49-9ACE2F6BBB39}"/>
              </a:ext>
            </a:extLst>
          </p:cNvPr>
          <p:cNvSpPr>
            <a:spLocks noGrp="1"/>
          </p:cNvSpPr>
          <p:nvPr>
            <p:ph type="title"/>
          </p:nvPr>
        </p:nvSpPr>
        <p:spPr>
          <a:xfrm>
            <a:off x="155643" y="753228"/>
            <a:ext cx="7265147" cy="1080938"/>
          </a:xfrm>
        </p:spPr>
        <p:txBody>
          <a:bodyPr>
            <a:normAutofit/>
          </a:bodyPr>
          <a:lstStyle/>
          <a:p>
            <a:r>
              <a:rPr lang="es-ES_tradnl" sz="3200" dirty="0"/>
              <a:t>Profeta crítico con su propio pueblo</a:t>
            </a:r>
          </a:p>
        </p:txBody>
      </p:sp>
      <p:sp>
        <p:nvSpPr>
          <p:cNvPr id="3" name="Marcador de contenido 2">
            <a:extLst>
              <a:ext uri="{FF2B5EF4-FFF2-40B4-BE49-F238E27FC236}">
                <a16:creationId xmlns:a16="http://schemas.microsoft.com/office/drawing/2014/main" id="{F9DB399F-9B79-6D4A-B9FC-B3EEF88EEB79}"/>
              </a:ext>
            </a:extLst>
          </p:cNvPr>
          <p:cNvSpPr>
            <a:spLocks noGrp="1"/>
          </p:cNvSpPr>
          <p:nvPr>
            <p:ph sz="half" idx="1"/>
          </p:nvPr>
        </p:nvSpPr>
        <p:spPr>
          <a:xfrm>
            <a:off x="533400" y="2505456"/>
            <a:ext cx="3357899" cy="3599316"/>
          </a:xfrm>
        </p:spPr>
        <p:txBody>
          <a:bodyPr>
            <a:noAutofit/>
          </a:bodyPr>
          <a:lstStyle/>
          <a:p>
            <a:r>
              <a:rPr lang="es-ES" dirty="0"/>
              <a:t>Los oráculos de Amós comienzan con una serie de invectivas contra las naciones vecinas de Israel. </a:t>
            </a:r>
          </a:p>
          <a:p>
            <a:r>
              <a:rPr lang="es-ES" dirty="0"/>
              <a:t>Pero continúan con una crítica hacia su propia sociedad</a:t>
            </a:r>
            <a:endParaRPr lang="es-ES_tradnl" dirty="0"/>
          </a:p>
        </p:txBody>
      </p:sp>
      <p:sp>
        <p:nvSpPr>
          <p:cNvPr id="4" name="Marcador de contenido 3">
            <a:extLst>
              <a:ext uri="{FF2B5EF4-FFF2-40B4-BE49-F238E27FC236}">
                <a16:creationId xmlns:a16="http://schemas.microsoft.com/office/drawing/2014/main" id="{F55B3760-1C81-8544-A760-92319083739F}"/>
              </a:ext>
            </a:extLst>
          </p:cNvPr>
          <p:cNvSpPr>
            <a:spLocks noGrp="1"/>
          </p:cNvSpPr>
          <p:nvPr>
            <p:ph sz="half" idx="2"/>
          </p:nvPr>
        </p:nvSpPr>
        <p:spPr>
          <a:xfrm>
            <a:off x="4061128" y="2336872"/>
            <a:ext cx="4549472" cy="3898557"/>
          </a:xfrm>
        </p:spPr>
        <p:txBody>
          <a:bodyPr>
            <a:normAutofit fontScale="92500" lnSpcReduction="20000"/>
          </a:bodyPr>
          <a:lstStyle/>
          <a:p>
            <a:pPr marL="0" indent="0">
              <a:buNone/>
            </a:pPr>
            <a:r>
              <a:rPr lang="es-ES" dirty="0"/>
              <a:t>“Así  dice YHWH: Por tres crímenes de Israel, y por la cuarta no lo perdonaré. Porque venden al inocente por dinero y al pobre por un par de sandalias; porque aplastan contra el polvo de la tierra a los humildes y no hacen justicia a los indefensos; porque hijo y padre se acuestan con la misma muchacha, profanando así mi santo nombre; porque se echan junto a cualquier altar sobre ropas tomadas en prenda y beben en la casa de su dios vino comprado con multas” (2,6-8).</a:t>
            </a:r>
          </a:p>
          <a:p>
            <a:endParaRPr lang="es-ES_tradnl" dirty="0"/>
          </a:p>
        </p:txBody>
      </p:sp>
    </p:spTree>
    <p:extLst>
      <p:ext uri="{BB962C8B-B14F-4D97-AF65-F5344CB8AC3E}">
        <p14:creationId xmlns:p14="http://schemas.microsoft.com/office/powerpoint/2010/main" val="51333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05F809-EF7E-324C-92A1-5A452DD201EB}"/>
              </a:ext>
            </a:extLst>
          </p:cNvPr>
          <p:cNvSpPr>
            <a:spLocks noGrp="1"/>
          </p:cNvSpPr>
          <p:nvPr>
            <p:ph type="title"/>
          </p:nvPr>
        </p:nvSpPr>
        <p:spPr/>
        <p:txBody>
          <a:bodyPr/>
          <a:lstStyle/>
          <a:p>
            <a:r>
              <a:rPr lang="es-ES_tradnl" dirty="0"/>
              <a:t>Profeta de la justicia social</a:t>
            </a:r>
          </a:p>
        </p:txBody>
      </p:sp>
      <p:sp>
        <p:nvSpPr>
          <p:cNvPr id="3" name="Marcador de contenido 2">
            <a:extLst>
              <a:ext uri="{FF2B5EF4-FFF2-40B4-BE49-F238E27FC236}">
                <a16:creationId xmlns:a16="http://schemas.microsoft.com/office/drawing/2014/main" id="{90555512-B512-6042-90F5-D8FB77A73396}"/>
              </a:ext>
            </a:extLst>
          </p:cNvPr>
          <p:cNvSpPr>
            <a:spLocks noGrp="1"/>
          </p:cNvSpPr>
          <p:nvPr>
            <p:ph sz="half" idx="1"/>
          </p:nvPr>
        </p:nvSpPr>
        <p:spPr/>
        <p:txBody>
          <a:bodyPr>
            <a:normAutofit lnSpcReduction="10000"/>
          </a:bodyPr>
          <a:lstStyle/>
          <a:p>
            <a:r>
              <a:rPr lang="es-ES_tradnl" dirty="0"/>
              <a:t>Amós clama contra el lujo indolente de la clase dirigente Israelita, que se había enriquecido con el comercio internacional</a:t>
            </a:r>
          </a:p>
        </p:txBody>
      </p:sp>
      <p:sp>
        <p:nvSpPr>
          <p:cNvPr id="4" name="Marcador de contenido 3">
            <a:extLst>
              <a:ext uri="{FF2B5EF4-FFF2-40B4-BE49-F238E27FC236}">
                <a16:creationId xmlns:a16="http://schemas.microsoft.com/office/drawing/2014/main" id="{718F63AF-4347-7A41-9AFB-0503546C67E8}"/>
              </a:ext>
            </a:extLst>
          </p:cNvPr>
          <p:cNvSpPr>
            <a:spLocks noGrp="1"/>
          </p:cNvSpPr>
          <p:nvPr>
            <p:ph sz="half" idx="2"/>
          </p:nvPr>
        </p:nvSpPr>
        <p:spPr>
          <a:xfrm>
            <a:off x="4061128" y="2336872"/>
            <a:ext cx="4061468" cy="3767899"/>
          </a:xfrm>
        </p:spPr>
        <p:txBody>
          <a:bodyPr>
            <a:normAutofit lnSpcReduction="10000"/>
          </a:bodyPr>
          <a:lstStyle/>
          <a:p>
            <a:pPr marL="0" indent="0">
              <a:buNone/>
            </a:pPr>
            <a:r>
              <a:rPr lang="es-ES" dirty="0"/>
              <a:t>Duermen en camas de marfil; se apoltronan en sus divanes; comen los corderos del rebaño y los terneros del establo; canturrean al son del arpa, inventando como David, instrumentos musicales, beben el vino en elegantes copas, y se ungen con delicados perfumes, sin dolerse por la ruina de José</a:t>
            </a:r>
          </a:p>
          <a:p>
            <a:pPr marL="0" indent="0" algn="r">
              <a:buNone/>
            </a:pPr>
            <a:r>
              <a:rPr lang="es-ES" dirty="0"/>
              <a:t>(6,4-6).</a:t>
            </a:r>
          </a:p>
          <a:p>
            <a:pPr marL="0" indent="0">
              <a:buNone/>
            </a:pPr>
            <a:endParaRPr lang="es-ES_tradnl" dirty="0"/>
          </a:p>
        </p:txBody>
      </p:sp>
    </p:spTree>
    <p:extLst>
      <p:ext uri="{BB962C8B-B14F-4D97-AF65-F5344CB8AC3E}">
        <p14:creationId xmlns:p14="http://schemas.microsoft.com/office/powerpoint/2010/main" val="3829900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DB78BA-0240-DB4E-B4CA-2F71A10951C5}"/>
              </a:ext>
            </a:extLst>
          </p:cNvPr>
          <p:cNvSpPr>
            <a:spLocks noGrp="1"/>
          </p:cNvSpPr>
          <p:nvPr>
            <p:ph type="title"/>
          </p:nvPr>
        </p:nvSpPr>
        <p:spPr/>
        <p:txBody>
          <a:bodyPr/>
          <a:lstStyle/>
          <a:p>
            <a:r>
              <a:rPr lang="es-ES_tradnl" dirty="0"/>
              <a:t>Contra el culto sin justicia</a:t>
            </a:r>
          </a:p>
        </p:txBody>
      </p:sp>
      <p:sp>
        <p:nvSpPr>
          <p:cNvPr id="3" name="Marcador de contenido 2">
            <a:extLst>
              <a:ext uri="{FF2B5EF4-FFF2-40B4-BE49-F238E27FC236}">
                <a16:creationId xmlns:a16="http://schemas.microsoft.com/office/drawing/2014/main" id="{78760412-90DD-8948-934F-2F095E24883F}"/>
              </a:ext>
            </a:extLst>
          </p:cNvPr>
          <p:cNvSpPr>
            <a:spLocks noGrp="1"/>
          </p:cNvSpPr>
          <p:nvPr>
            <p:ph sz="half" idx="1"/>
          </p:nvPr>
        </p:nvSpPr>
        <p:spPr>
          <a:xfrm>
            <a:off x="533400" y="3411779"/>
            <a:ext cx="3357899" cy="3599316"/>
          </a:xfrm>
        </p:spPr>
        <p:txBody>
          <a:bodyPr>
            <a:normAutofit fontScale="92500" lnSpcReduction="10000"/>
          </a:bodyPr>
          <a:lstStyle/>
          <a:p>
            <a:r>
              <a:rPr lang="es-ES_tradnl" dirty="0"/>
              <a:t>YHWH rechaza el culto que es expresión de una religión que se desinteresa del sufrimiento de los pobres</a:t>
            </a:r>
          </a:p>
        </p:txBody>
      </p:sp>
      <p:sp>
        <p:nvSpPr>
          <p:cNvPr id="4" name="Marcador de contenido 3">
            <a:extLst>
              <a:ext uri="{FF2B5EF4-FFF2-40B4-BE49-F238E27FC236}">
                <a16:creationId xmlns:a16="http://schemas.microsoft.com/office/drawing/2014/main" id="{F5F66998-C5DC-D844-9E3A-EAFE89CF320A}"/>
              </a:ext>
            </a:extLst>
          </p:cNvPr>
          <p:cNvSpPr>
            <a:spLocks noGrp="1"/>
          </p:cNvSpPr>
          <p:nvPr>
            <p:ph sz="half" idx="2"/>
          </p:nvPr>
        </p:nvSpPr>
        <p:spPr>
          <a:xfrm>
            <a:off x="4061128" y="2336873"/>
            <a:ext cx="4401936" cy="3976378"/>
          </a:xfrm>
        </p:spPr>
        <p:txBody>
          <a:bodyPr>
            <a:normAutofit fontScale="92500" lnSpcReduction="10000"/>
          </a:bodyPr>
          <a:lstStyle/>
          <a:p>
            <a:pPr marL="0" indent="0">
              <a:buNone/>
            </a:pPr>
            <a:r>
              <a:rPr lang="es-ES" dirty="0"/>
              <a:t>“Odio, desprecio vuestras fiestas, me disgustan vuestras solemnidades. Me presentáis holocaustos y ofrendas, pero yo no los acepto, ni me complazco en mirar vuestros sacrificios de novillos cebados. Apartad de mí el ruido de vuestros cánticos, no quiero oír más el son de vuestras arpas. Haced que el derecho (</a:t>
            </a:r>
            <a:r>
              <a:rPr lang="es-ES" i="1" dirty="0" err="1"/>
              <a:t>mishpat</a:t>
            </a:r>
            <a:r>
              <a:rPr lang="es-ES" dirty="0"/>
              <a:t>) fluya como agua y la justicia (</a:t>
            </a:r>
            <a:r>
              <a:rPr lang="es-ES" i="1" dirty="0" err="1"/>
              <a:t>tsedaqah</a:t>
            </a:r>
            <a:r>
              <a:rPr lang="es-ES" dirty="0"/>
              <a:t>) como río inagotable” (6,21-24).</a:t>
            </a:r>
          </a:p>
          <a:p>
            <a:endParaRPr lang="es-ES_tradnl" dirty="0"/>
          </a:p>
        </p:txBody>
      </p:sp>
    </p:spTree>
    <p:extLst>
      <p:ext uri="{BB962C8B-B14F-4D97-AF65-F5344CB8AC3E}">
        <p14:creationId xmlns:p14="http://schemas.microsoft.com/office/powerpoint/2010/main" val="294937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6FAF61A-BA5A-3148-B6D2-EB30AF42861E}"/>
              </a:ext>
            </a:extLst>
          </p:cNvPr>
          <p:cNvSpPr>
            <a:spLocks noGrp="1"/>
          </p:cNvSpPr>
          <p:nvPr>
            <p:ph type="title"/>
          </p:nvPr>
        </p:nvSpPr>
        <p:spPr/>
        <p:txBody>
          <a:bodyPr>
            <a:normAutofit fontScale="90000"/>
          </a:bodyPr>
          <a:lstStyle/>
          <a:p>
            <a:r>
              <a:rPr lang="es-ES_tradnl" dirty="0"/>
              <a:t>El profeta: Llamado personalmente para hablar en nombre de Dios</a:t>
            </a:r>
          </a:p>
        </p:txBody>
      </p:sp>
      <p:sp>
        <p:nvSpPr>
          <p:cNvPr id="4" name="Marcador de contenido 3">
            <a:extLst>
              <a:ext uri="{FF2B5EF4-FFF2-40B4-BE49-F238E27FC236}">
                <a16:creationId xmlns:a16="http://schemas.microsoft.com/office/drawing/2014/main" id="{1863DA71-9D16-CE4A-B166-8DFB9EC4F70E}"/>
              </a:ext>
            </a:extLst>
          </p:cNvPr>
          <p:cNvSpPr>
            <a:spLocks noGrp="1"/>
          </p:cNvSpPr>
          <p:nvPr>
            <p:ph idx="1"/>
          </p:nvPr>
        </p:nvSpPr>
        <p:spPr>
          <a:xfrm>
            <a:off x="1301886" y="3013529"/>
            <a:ext cx="6887389" cy="1860028"/>
          </a:xfrm>
        </p:spPr>
        <p:txBody>
          <a:bodyPr>
            <a:normAutofit/>
          </a:bodyPr>
          <a:lstStyle/>
          <a:p>
            <a:pPr marL="0" indent="0">
              <a:buNone/>
            </a:pPr>
            <a:r>
              <a:rPr lang="es-ES" dirty="0"/>
              <a:t>Yo no soy profeta (</a:t>
            </a:r>
            <a:r>
              <a:rPr lang="es-ES" i="1" dirty="0"/>
              <a:t>lo nabí </a:t>
            </a:r>
            <a:r>
              <a:rPr lang="es-ES" i="1" dirty="0" err="1"/>
              <a:t>anoji</a:t>
            </a:r>
            <a:r>
              <a:rPr lang="es-ES" dirty="0"/>
              <a:t>), ni hijo de profetas (</a:t>
            </a:r>
            <a:r>
              <a:rPr lang="es-ES" i="1" dirty="0" err="1"/>
              <a:t>we</a:t>
            </a:r>
            <a:r>
              <a:rPr lang="es-ES" i="1" dirty="0"/>
              <a:t>-lo ben </a:t>
            </a:r>
            <a:r>
              <a:rPr lang="es-ES" i="1" dirty="0" err="1"/>
              <a:t>nabiim</a:t>
            </a:r>
            <a:r>
              <a:rPr lang="es-ES" dirty="0"/>
              <a:t>). Yo cuidaba bueyes y cultivaba higueras. Pero YHWH me agarró y me hizo dejar el rebaño diciendo: “Ve a profetizar a mi pueblo Israel” (7,14-15).</a:t>
            </a:r>
          </a:p>
          <a:p>
            <a:endParaRPr lang="es-ES_tradnl" dirty="0"/>
          </a:p>
        </p:txBody>
      </p:sp>
    </p:spTree>
    <p:extLst>
      <p:ext uri="{BB962C8B-B14F-4D97-AF65-F5344CB8AC3E}">
        <p14:creationId xmlns:p14="http://schemas.microsoft.com/office/powerpoint/2010/main" val="173895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5E42E-64DD-ED4E-9CC7-01B292CBE2B5}"/>
              </a:ext>
            </a:extLst>
          </p:cNvPr>
          <p:cNvSpPr>
            <a:spLocks noGrp="1"/>
          </p:cNvSpPr>
          <p:nvPr>
            <p:ph type="title"/>
          </p:nvPr>
        </p:nvSpPr>
        <p:spPr/>
        <p:txBody>
          <a:bodyPr/>
          <a:lstStyle/>
          <a:p>
            <a:r>
              <a:rPr lang="es-ES_tradnl" dirty="0"/>
              <a:t>Oseas</a:t>
            </a:r>
          </a:p>
        </p:txBody>
      </p:sp>
      <p:sp>
        <p:nvSpPr>
          <p:cNvPr id="4" name="Marcador de contenido 3">
            <a:extLst>
              <a:ext uri="{FF2B5EF4-FFF2-40B4-BE49-F238E27FC236}">
                <a16:creationId xmlns:a16="http://schemas.microsoft.com/office/drawing/2014/main" id="{A7311391-29F5-294C-BF00-0DFCBD92328E}"/>
              </a:ext>
            </a:extLst>
          </p:cNvPr>
          <p:cNvSpPr>
            <a:spLocks noGrp="1"/>
          </p:cNvSpPr>
          <p:nvPr>
            <p:ph sz="half" idx="1"/>
          </p:nvPr>
        </p:nvSpPr>
        <p:spPr/>
        <p:txBody>
          <a:bodyPr>
            <a:normAutofit/>
          </a:bodyPr>
          <a:lstStyle/>
          <a:p>
            <a:r>
              <a:rPr lang="es-ES" dirty="0"/>
              <a:t>“Palabra que YHWH dirigió a Oseas, hijo de </a:t>
            </a:r>
            <a:r>
              <a:rPr lang="es-ES" dirty="0" err="1"/>
              <a:t>Berí</a:t>
            </a:r>
            <a:r>
              <a:rPr lang="es-ES" dirty="0"/>
              <a:t>, en tiempo de </a:t>
            </a:r>
            <a:r>
              <a:rPr lang="es-ES" dirty="0" err="1"/>
              <a:t>Ozías</a:t>
            </a:r>
            <a:r>
              <a:rPr lang="es-ES" dirty="0"/>
              <a:t>, </a:t>
            </a:r>
            <a:r>
              <a:rPr lang="es-ES" dirty="0" err="1"/>
              <a:t>Jotán</a:t>
            </a:r>
            <a:r>
              <a:rPr lang="es-ES" dirty="0"/>
              <a:t>, </a:t>
            </a:r>
            <a:r>
              <a:rPr lang="es-ES" dirty="0" err="1"/>
              <a:t>Ajaz</a:t>
            </a:r>
            <a:r>
              <a:rPr lang="es-ES" dirty="0"/>
              <a:t> y Ezequías, reyes de Judá, y en tiempo de </a:t>
            </a:r>
            <a:r>
              <a:rPr lang="es-ES" dirty="0" err="1"/>
              <a:t>Jeroboán</a:t>
            </a:r>
            <a:r>
              <a:rPr lang="es-ES" dirty="0"/>
              <a:t>, hijo de </a:t>
            </a:r>
            <a:r>
              <a:rPr lang="es-ES" dirty="0" err="1"/>
              <a:t>Joás</a:t>
            </a:r>
            <a:r>
              <a:rPr lang="es-ES" dirty="0"/>
              <a:t>, rey de Israel” (1,1) </a:t>
            </a:r>
          </a:p>
          <a:p>
            <a:endParaRPr lang="es-ES_tradnl" dirty="0"/>
          </a:p>
        </p:txBody>
      </p:sp>
      <p:sp>
        <p:nvSpPr>
          <p:cNvPr id="5" name="Marcador de contenido 4">
            <a:extLst>
              <a:ext uri="{FF2B5EF4-FFF2-40B4-BE49-F238E27FC236}">
                <a16:creationId xmlns:a16="http://schemas.microsoft.com/office/drawing/2014/main" id="{526770AE-941E-3642-8427-46FFC8432DA9}"/>
              </a:ext>
            </a:extLst>
          </p:cNvPr>
          <p:cNvSpPr>
            <a:spLocks noGrp="1"/>
          </p:cNvSpPr>
          <p:nvPr>
            <p:ph sz="half" idx="2"/>
          </p:nvPr>
        </p:nvSpPr>
        <p:spPr>
          <a:xfrm>
            <a:off x="1893042" y="5193140"/>
            <a:ext cx="3359661" cy="1486097"/>
          </a:xfrm>
        </p:spPr>
        <p:txBody>
          <a:bodyPr>
            <a:normAutofit/>
          </a:bodyPr>
          <a:lstStyle/>
          <a:p>
            <a:r>
              <a:rPr lang="es-ES_tradnl" dirty="0"/>
              <a:t>En el Reino del Norte, a mediados del siglo VIII</a:t>
            </a:r>
          </a:p>
        </p:txBody>
      </p:sp>
      <p:pic>
        <p:nvPicPr>
          <p:cNvPr id="3" name="Imagen 2">
            <a:extLst>
              <a:ext uri="{FF2B5EF4-FFF2-40B4-BE49-F238E27FC236}">
                <a16:creationId xmlns:a16="http://schemas.microsoft.com/office/drawing/2014/main" id="{7993DDB5-DE9E-8745-B7CB-872AAFCF9E46}"/>
              </a:ext>
            </a:extLst>
          </p:cNvPr>
          <p:cNvPicPr>
            <a:picLocks noChangeAspect="1"/>
          </p:cNvPicPr>
          <p:nvPr/>
        </p:nvPicPr>
        <p:blipFill>
          <a:blip r:embed="rId2"/>
          <a:stretch>
            <a:fillRect/>
          </a:stretch>
        </p:blipFill>
        <p:spPr>
          <a:xfrm>
            <a:off x="5435268" y="2626467"/>
            <a:ext cx="3175332" cy="3696511"/>
          </a:xfrm>
          <a:prstGeom prst="rect">
            <a:avLst/>
          </a:prstGeom>
        </p:spPr>
      </p:pic>
    </p:spTree>
    <p:extLst>
      <p:ext uri="{BB962C8B-B14F-4D97-AF65-F5344CB8AC3E}">
        <p14:creationId xmlns:p14="http://schemas.microsoft.com/office/powerpoint/2010/main" val="330847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E2D41C-B47C-E946-9951-094261C867B5}"/>
              </a:ext>
            </a:extLst>
          </p:cNvPr>
          <p:cNvSpPr>
            <a:spLocks noGrp="1"/>
          </p:cNvSpPr>
          <p:nvPr>
            <p:ph type="title"/>
          </p:nvPr>
        </p:nvSpPr>
        <p:spPr/>
        <p:txBody>
          <a:bodyPr/>
          <a:lstStyle/>
          <a:p>
            <a:r>
              <a:rPr lang="es-ES_tradnl" dirty="0"/>
              <a:t>Profeta contra la idolatría</a:t>
            </a:r>
          </a:p>
        </p:txBody>
      </p:sp>
      <p:sp>
        <p:nvSpPr>
          <p:cNvPr id="3" name="Marcador de contenido 2">
            <a:extLst>
              <a:ext uri="{FF2B5EF4-FFF2-40B4-BE49-F238E27FC236}">
                <a16:creationId xmlns:a16="http://schemas.microsoft.com/office/drawing/2014/main" id="{712CEE89-CB7C-EF4F-A06E-C7636F1E0098}"/>
              </a:ext>
            </a:extLst>
          </p:cNvPr>
          <p:cNvSpPr>
            <a:spLocks noGrp="1"/>
          </p:cNvSpPr>
          <p:nvPr>
            <p:ph sz="half" idx="1"/>
          </p:nvPr>
        </p:nvSpPr>
        <p:spPr/>
        <p:txBody>
          <a:bodyPr/>
          <a:lstStyle/>
          <a:p>
            <a:r>
              <a:rPr lang="es-ES_tradnl" dirty="0"/>
              <a:t>Su inquietud fundamental es la denuncia de los cultos idolátricos en Israel</a:t>
            </a:r>
          </a:p>
          <a:p>
            <a:r>
              <a:rPr lang="es-ES_tradnl" dirty="0"/>
              <a:t>Presenta su vida como una metáfora de la relación de Dios con Israel</a:t>
            </a:r>
          </a:p>
        </p:txBody>
      </p:sp>
      <p:sp>
        <p:nvSpPr>
          <p:cNvPr id="4" name="Marcador de contenido 3">
            <a:extLst>
              <a:ext uri="{FF2B5EF4-FFF2-40B4-BE49-F238E27FC236}">
                <a16:creationId xmlns:a16="http://schemas.microsoft.com/office/drawing/2014/main" id="{F9C4DC6F-C28E-1145-B36E-C0DBC127D030}"/>
              </a:ext>
            </a:extLst>
          </p:cNvPr>
          <p:cNvSpPr>
            <a:spLocks noGrp="1"/>
          </p:cNvSpPr>
          <p:nvPr>
            <p:ph sz="half" idx="2"/>
          </p:nvPr>
        </p:nvSpPr>
        <p:spPr>
          <a:xfrm>
            <a:off x="4572000" y="2527146"/>
            <a:ext cx="3359661" cy="3599316"/>
          </a:xfrm>
        </p:spPr>
        <p:txBody>
          <a:bodyPr/>
          <a:lstStyle/>
          <a:p>
            <a:pPr marL="0" indent="0">
              <a:buNone/>
            </a:pPr>
            <a:r>
              <a:rPr lang="es-ES" dirty="0"/>
              <a:t>YHWH dijo a Oseas: “Cásate con una prostituta, y engendra hijos de prostitución, porque esta tierra se ha entregado a la prostitución y se ha apartado de YHWH” (1,2).</a:t>
            </a:r>
          </a:p>
          <a:p>
            <a:endParaRPr lang="es-ES_tradnl" dirty="0"/>
          </a:p>
        </p:txBody>
      </p:sp>
    </p:spTree>
    <p:extLst>
      <p:ext uri="{BB962C8B-B14F-4D97-AF65-F5344CB8AC3E}">
        <p14:creationId xmlns:p14="http://schemas.microsoft.com/office/powerpoint/2010/main" val="372963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1D7C98-88EB-6745-A882-7E716400CCFD}"/>
              </a:ext>
            </a:extLst>
          </p:cNvPr>
          <p:cNvSpPr>
            <a:spLocks noGrp="1"/>
          </p:cNvSpPr>
          <p:nvPr>
            <p:ph type="title"/>
          </p:nvPr>
        </p:nvSpPr>
        <p:spPr/>
        <p:txBody>
          <a:bodyPr/>
          <a:lstStyle/>
          <a:p>
            <a:r>
              <a:rPr lang="es-ES_tradnl" dirty="0"/>
              <a:t>Los tres hijos del profeta</a:t>
            </a:r>
          </a:p>
        </p:txBody>
      </p:sp>
      <p:sp>
        <p:nvSpPr>
          <p:cNvPr id="3" name="Marcador de contenido 2">
            <a:extLst>
              <a:ext uri="{FF2B5EF4-FFF2-40B4-BE49-F238E27FC236}">
                <a16:creationId xmlns:a16="http://schemas.microsoft.com/office/drawing/2014/main" id="{E8BB5E9C-DE8E-F047-B7F8-D530AD5E1711}"/>
              </a:ext>
            </a:extLst>
          </p:cNvPr>
          <p:cNvSpPr>
            <a:spLocks noGrp="1"/>
          </p:cNvSpPr>
          <p:nvPr>
            <p:ph idx="1"/>
          </p:nvPr>
        </p:nvSpPr>
        <p:spPr>
          <a:xfrm>
            <a:off x="533400" y="2336872"/>
            <a:ext cx="7122268" cy="3767899"/>
          </a:xfrm>
        </p:spPr>
        <p:txBody>
          <a:bodyPr>
            <a:normAutofit fontScale="92500" lnSpcReduction="20000"/>
          </a:bodyPr>
          <a:lstStyle/>
          <a:p>
            <a:pPr marL="0" indent="0">
              <a:buNone/>
            </a:pPr>
            <a:r>
              <a:rPr lang="es-ES_tradnl" dirty="0"/>
              <a:t>La esposa adúltera de Oseas dio luz a tres hijos: </a:t>
            </a:r>
          </a:p>
          <a:p>
            <a:r>
              <a:rPr lang="es-ES" i="1" dirty="0" err="1"/>
              <a:t>Jezrael</a:t>
            </a:r>
            <a:r>
              <a:rPr lang="es-ES" dirty="0"/>
              <a:t>, en recuerdo de la masacre que cometió </a:t>
            </a:r>
            <a:r>
              <a:rPr lang="es-ES" dirty="0" err="1"/>
              <a:t>Jehú</a:t>
            </a:r>
            <a:r>
              <a:rPr lang="es-ES" dirty="0"/>
              <a:t> en aquel lugar, al eliminar la casa de </a:t>
            </a:r>
            <a:r>
              <a:rPr lang="es-ES" dirty="0" err="1"/>
              <a:t>Omri</a:t>
            </a:r>
            <a:r>
              <a:rPr lang="es-ES" dirty="0"/>
              <a:t>, la dinastía reinante entonces, para hacerse con el trono. Este nombre es una profecía sobre el final de la dinastía de </a:t>
            </a:r>
            <a:r>
              <a:rPr lang="es-ES" dirty="0" err="1"/>
              <a:t>Jehú</a:t>
            </a:r>
            <a:r>
              <a:rPr lang="es-ES" dirty="0"/>
              <a:t>, cuyo último rey, </a:t>
            </a:r>
            <a:r>
              <a:rPr lang="es-ES" dirty="0" err="1"/>
              <a:t>Jeroboán</a:t>
            </a:r>
            <a:r>
              <a:rPr lang="es-ES" dirty="0"/>
              <a:t> II, será asesinado.</a:t>
            </a:r>
          </a:p>
          <a:p>
            <a:r>
              <a:rPr lang="es-ES" i="1" dirty="0"/>
              <a:t>Lo-</a:t>
            </a:r>
            <a:r>
              <a:rPr lang="es-ES" i="1" dirty="0" err="1"/>
              <a:t>Rujamá</a:t>
            </a:r>
            <a:r>
              <a:rPr lang="es-ES" i="1" dirty="0"/>
              <a:t>, “no-compadecida”</a:t>
            </a:r>
          </a:p>
          <a:p>
            <a:r>
              <a:rPr lang="es-ES" i="1" dirty="0"/>
              <a:t>Lo-</a:t>
            </a:r>
            <a:r>
              <a:rPr lang="es-ES" i="1" dirty="0" err="1"/>
              <a:t>ammí</a:t>
            </a:r>
            <a:r>
              <a:rPr lang="es-ES" dirty="0"/>
              <a:t>, ‘no-mi-pueblo’. </a:t>
            </a:r>
          </a:p>
          <a:p>
            <a:pPr marL="0" indent="0">
              <a:buNone/>
            </a:pPr>
            <a:r>
              <a:rPr lang="es-ES" dirty="0"/>
              <a:t>Estos dos últimos nombres fueron interpretadas como profecías de la destrucción de Samaría en el año 722 a.C. por los asirios </a:t>
            </a:r>
          </a:p>
          <a:p>
            <a:pPr marL="0" indent="0">
              <a:buNone/>
            </a:pPr>
            <a:endParaRPr lang="es-ES_tradnl" dirty="0"/>
          </a:p>
          <a:p>
            <a:endParaRPr lang="es-ES_tradnl" dirty="0"/>
          </a:p>
        </p:txBody>
      </p:sp>
    </p:spTree>
    <p:extLst>
      <p:ext uri="{BB962C8B-B14F-4D97-AF65-F5344CB8AC3E}">
        <p14:creationId xmlns:p14="http://schemas.microsoft.com/office/powerpoint/2010/main" val="345536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BC6170-1CDA-2E45-B487-CEA7A87325C5}"/>
              </a:ext>
            </a:extLst>
          </p:cNvPr>
          <p:cNvSpPr>
            <a:spLocks noGrp="1"/>
          </p:cNvSpPr>
          <p:nvPr>
            <p:ph type="title"/>
          </p:nvPr>
        </p:nvSpPr>
        <p:spPr/>
        <p:txBody>
          <a:bodyPr/>
          <a:lstStyle/>
          <a:p>
            <a:r>
              <a:rPr lang="es-ES_tradnl" dirty="0"/>
              <a:t>Esperanza en medio del desastre</a:t>
            </a:r>
          </a:p>
        </p:txBody>
      </p:sp>
      <p:sp>
        <p:nvSpPr>
          <p:cNvPr id="3" name="Marcador de contenido 2">
            <a:extLst>
              <a:ext uri="{FF2B5EF4-FFF2-40B4-BE49-F238E27FC236}">
                <a16:creationId xmlns:a16="http://schemas.microsoft.com/office/drawing/2014/main" id="{B4210022-D29C-5144-9694-D779AB171A3E}"/>
              </a:ext>
            </a:extLst>
          </p:cNvPr>
          <p:cNvSpPr>
            <a:spLocks noGrp="1"/>
          </p:cNvSpPr>
          <p:nvPr>
            <p:ph idx="1"/>
          </p:nvPr>
        </p:nvSpPr>
        <p:spPr>
          <a:xfrm>
            <a:off x="1301885" y="2657886"/>
            <a:ext cx="6887389" cy="3599316"/>
          </a:xfrm>
        </p:spPr>
        <p:txBody>
          <a:bodyPr/>
          <a:lstStyle/>
          <a:p>
            <a:pPr marL="0" indent="0">
              <a:buNone/>
            </a:pPr>
            <a:r>
              <a:rPr lang="es-ES" dirty="0"/>
              <a:t>“Los israelitas serán tantos como la arena del mar, que no se cuenta ni se mide. Y en vez de llamarlos No-mi-pueblo (</a:t>
            </a:r>
            <a:r>
              <a:rPr lang="es-ES" i="1" dirty="0"/>
              <a:t>Lo-</a:t>
            </a:r>
            <a:r>
              <a:rPr lang="es-ES" i="1" dirty="0" err="1"/>
              <a:t>ammí</a:t>
            </a:r>
            <a:r>
              <a:rPr lang="es-ES" dirty="0"/>
              <a:t>) se les llamará Hijos-del-Dios vivo (</a:t>
            </a:r>
            <a:r>
              <a:rPr lang="es-ES" i="1" dirty="0" err="1"/>
              <a:t>bené</a:t>
            </a:r>
            <a:r>
              <a:rPr lang="es-ES" i="1" dirty="0"/>
              <a:t> El-hay</a:t>
            </a:r>
            <a:r>
              <a:rPr lang="es-ES" dirty="0"/>
              <a:t>). Los hijos de Judá y los de Israel se reunirán bajo un solo caudillo y crecerán hasta desbordar la tierra, porque será grande el día de </a:t>
            </a:r>
            <a:r>
              <a:rPr lang="es-ES" dirty="0" err="1"/>
              <a:t>Jezrael</a:t>
            </a:r>
            <a:r>
              <a:rPr lang="es-ES" dirty="0"/>
              <a:t>. Llamad Mi-pueblo (</a:t>
            </a:r>
            <a:r>
              <a:rPr lang="es-ES" i="1" dirty="0" err="1"/>
              <a:t>ammí</a:t>
            </a:r>
            <a:r>
              <a:rPr lang="es-ES" dirty="0"/>
              <a:t>) a vuestro hermano, y a vuestra hermana llamadla Compadecida (</a:t>
            </a:r>
            <a:r>
              <a:rPr lang="es-ES" i="1" dirty="0" err="1"/>
              <a:t>rujamá</a:t>
            </a:r>
            <a:r>
              <a:rPr lang="es-ES" dirty="0"/>
              <a:t>)” (2,1-3).</a:t>
            </a:r>
          </a:p>
          <a:p>
            <a:pPr marL="0" indent="0">
              <a:buNone/>
            </a:pPr>
            <a:endParaRPr lang="es-ES_tradnl" dirty="0"/>
          </a:p>
        </p:txBody>
      </p:sp>
    </p:spTree>
    <p:extLst>
      <p:ext uri="{BB962C8B-B14F-4D97-AF65-F5344CB8AC3E}">
        <p14:creationId xmlns:p14="http://schemas.microsoft.com/office/powerpoint/2010/main" val="243347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0E4DE1-7FBE-3641-9A76-DCD3AB58B984}"/>
              </a:ext>
            </a:extLst>
          </p:cNvPr>
          <p:cNvSpPr>
            <a:spLocks noGrp="1"/>
          </p:cNvSpPr>
          <p:nvPr>
            <p:ph type="title"/>
          </p:nvPr>
        </p:nvSpPr>
        <p:spPr/>
        <p:txBody>
          <a:bodyPr/>
          <a:lstStyle/>
          <a:p>
            <a:r>
              <a:rPr lang="es-ES_tradnl"/>
              <a:t>Miqueas</a:t>
            </a:r>
          </a:p>
        </p:txBody>
      </p:sp>
      <p:pic>
        <p:nvPicPr>
          <p:cNvPr id="6" name="Marcador de contenido 5">
            <a:extLst>
              <a:ext uri="{FF2B5EF4-FFF2-40B4-BE49-F238E27FC236}">
                <a16:creationId xmlns:a16="http://schemas.microsoft.com/office/drawing/2014/main" id="{2D4C75B4-9C63-E847-9A1B-67DC9EA623A0}"/>
              </a:ext>
            </a:extLst>
          </p:cNvPr>
          <p:cNvPicPr>
            <a:picLocks noGrp="1" noChangeAspect="1"/>
          </p:cNvPicPr>
          <p:nvPr>
            <p:ph sz="half" idx="1"/>
          </p:nvPr>
        </p:nvPicPr>
        <p:blipFill>
          <a:blip r:embed="rId2"/>
          <a:stretch>
            <a:fillRect/>
          </a:stretch>
        </p:blipFill>
        <p:spPr>
          <a:xfrm>
            <a:off x="432012" y="2842171"/>
            <a:ext cx="3972997" cy="3062518"/>
          </a:xfrm>
          <a:prstGeom prst="rect">
            <a:avLst/>
          </a:prstGeom>
        </p:spPr>
      </p:pic>
      <p:sp>
        <p:nvSpPr>
          <p:cNvPr id="5" name="Marcador de contenido 4">
            <a:extLst>
              <a:ext uri="{FF2B5EF4-FFF2-40B4-BE49-F238E27FC236}">
                <a16:creationId xmlns:a16="http://schemas.microsoft.com/office/drawing/2014/main" id="{C0BF3885-8C27-C94A-A591-1D6F18958B09}"/>
              </a:ext>
            </a:extLst>
          </p:cNvPr>
          <p:cNvSpPr>
            <a:spLocks noGrp="1"/>
          </p:cNvSpPr>
          <p:nvPr>
            <p:ph sz="half" idx="2"/>
          </p:nvPr>
        </p:nvSpPr>
        <p:spPr>
          <a:xfrm>
            <a:off x="4572000" y="2505456"/>
            <a:ext cx="3871609" cy="3720246"/>
          </a:xfrm>
        </p:spPr>
        <p:txBody>
          <a:bodyPr>
            <a:normAutofit fontScale="92500"/>
          </a:bodyPr>
          <a:lstStyle/>
          <a:p>
            <a:r>
              <a:rPr lang="es-ES_tradnl" dirty="0"/>
              <a:t>Profetizó en el Reino de Judá a finales del siglo VIII</a:t>
            </a:r>
          </a:p>
          <a:p>
            <a:r>
              <a:rPr lang="es-ES" dirty="0"/>
              <a:t>Sus temas fundamentales son una combinación de Oseas y Amós: la denuncia de la idolatría y de la injusticia social. </a:t>
            </a:r>
          </a:p>
          <a:p>
            <a:r>
              <a:rPr lang="es-ES" dirty="0"/>
              <a:t>Una característica de Miqueas es que perspira animadversión hacia las élites de su propia nación</a:t>
            </a:r>
          </a:p>
          <a:p>
            <a:endParaRPr lang="es-ES_tradnl" dirty="0"/>
          </a:p>
        </p:txBody>
      </p:sp>
    </p:spTree>
    <p:extLst>
      <p:ext uri="{BB962C8B-B14F-4D97-AF65-F5344CB8AC3E}">
        <p14:creationId xmlns:p14="http://schemas.microsoft.com/office/powerpoint/2010/main" val="52097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79508-D545-9B4E-A993-8E1B893C7C2F}"/>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id="{8F675052-CAD0-9841-9302-254C0E53D4B0}"/>
              </a:ext>
            </a:extLst>
          </p:cNvPr>
          <p:cNvSpPr>
            <a:spLocks noGrp="1"/>
          </p:cNvSpPr>
          <p:nvPr>
            <p:ph sz="half" idx="1"/>
          </p:nvPr>
        </p:nvSpPr>
        <p:spPr>
          <a:xfrm>
            <a:off x="319391" y="2777789"/>
            <a:ext cx="3357899" cy="3599316"/>
          </a:xfrm>
        </p:spPr>
        <p:txBody>
          <a:bodyPr>
            <a:normAutofit fontScale="77500" lnSpcReduction="20000"/>
          </a:bodyPr>
          <a:lstStyle/>
          <a:p>
            <a:pPr marL="0" indent="0">
              <a:buNone/>
            </a:pPr>
            <a:r>
              <a:rPr lang="es-ES" dirty="0"/>
              <a:t>Escuchad esto, jefes de Jacob, gobernantes de Israel, que despreciáis la justicia y torcéis el derecho, que edificáis a Sion con sangre y a Jerusalén con crímenes. Sus jueces se dejan sobornar, sus sacerdotes enseñan a sueldo, sus profetas vaticinan por dinero, y aún se apoyan en YHWH diciendo: “¿No está YHWH en medio de nosotros? ¡La desgracia no nos alcanzará!” (3,9-11).</a:t>
            </a:r>
          </a:p>
          <a:p>
            <a:pPr marL="0" indent="0">
              <a:buNone/>
            </a:pPr>
            <a:endParaRPr lang="es-ES_tradnl" dirty="0"/>
          </a:p>
        </p:txBody>
      </p:sp>
      <p:sp>
        <p:nvSpPr>
          <p:cNvPr id="4" name="Marcador de contenido 3">
            <a:extLst>
              <a:ext uri="{FF2B5EF4-FFF2-40B4-BE49-F238E27FC236}">
                <a16:creationId xmlns:a16="http://schemas.microsoft.com/office/drawing/2014/main" id="{A11C1679-717F-EC4B-92F9-998EE0177764}"/>
              </a:ext>
            </a:extLst>
          </p:cNvPr>
          <p:cNvSpPr>
            <a:spLocks noGrp="1"/>
          </p:cNvSpPr>
          <p:nvPr>
            <p:ph sz="half" idx="2"/>
          </p:nvPr>
        </p:nvSpPr>
        <p:spPr>
          <a:xfrm>
            <a:off x="3574746" y="2071950"/>
            <a:ext cx="3359661" cy="1563918"/>
          </a:xfrm>
        </p:spPr>
        <p:txBody>
          <a:bodyPr>
            <a:normAutofit fontScale="77500" lnSpcReduction="20000"/>
          </a:bodyPr>
          <a:lstStyle/>
          <a:p>
            <a:pPr marL="0" indent="0">
              <a:buNone/>
            </a:pPr>
            <a:r>
              <a:rPr lang="es-ES" dirty="0"/>
              <a:t>“Pueblo mío, ¿qué te he hecho? ¿En qué te he ofendido? Respóndeme. Yo te saqué de Egipto, te liberé de la esclavitud, y te di como guías a Moisés, Aarón y María” (6,3-4).</a:t>
            </a:r>
          </a:p>
          <a:p>
            <a:endParaRPr lang="es-ES_tradnl" dirty="0"/>
          </a:p>
        </p:txBody>
      </p:sp>
      <p:sp>
        <p:nvSpPr>
          <p:cNvPr id="5" name="CuadroTexto 4">
            <a:extLst>
              <a:ext uri="{FF2B5EF4-FFF2-40B4-BE49-F238E27FC236}">
                <a16:creationId xmlns:a16="http://schemas.microsoft.com/office/drawing/2014/main" id="{59DD84DE-5C56-ED42-8448-6D76D4509E4E}"/>
              </a:ext>
            </a:extLst>
          </p:cNvPr>
          <p:cNvSpPr txBox="1"/>
          <p:nvPr/>
        </p:nvSpPr>
        <p:spPr>
          <a:xfrm>
            <a:off x="4357991" y="3718679"/>
            <a:ext cx="4466618" cy="2862322"/>
          </a:xfrm>
          <a:prstGeom prst="rect">
            <a:avLst/>
          </a:prstGeom>
          <a:noFill/>
        </p:spPr>
        <p:txBody>
          <a:bodyPr wrap="square" rtlCol="0">
            <a:spAutoFit/>
          </a:bodyPr>
          <a:lstStyle/>
          <a:p>
            <a:r>
              <a:rPr lang="es-ES" dirty="0"/>
              <a:t>En cuanto a ti, Belén </a:t>
            </a:r>
            <a:r>
              <a:rPr lang="es-ES" dirty="0" err="1"/>
              <a:t>Efratá</a:t>
            </a:r>
            <a:r>
              <a:rPr lang="es-ES" dirty="0"/>
              <a:t>, la más pequeña entre los clanes de Judá, de ti sacaré al que ha de ser soberano de Israel: sus orígenes se remontan a los tiempos antiguos, a los días de antaño. Por eso YHWH abandonará a los suyos hasta el tiempo en que dé a luz la que ha de dar a luz. Entonces los que aún queden, volverán a reunirse con sus hermanos israelitas (5,1-2) </a:t>
            </a:r>
            <a:endParaRPr lang="es-ES_tradnl" dirty="0"/>
          </a:p>
        </p:txBody>
      </p:sp>
    </p:spTree>
    <p:extLst>
      <p:ext uri="{BB962C8B-B14F-4D97-AF65-F5344CB8AC3E}">
        <p14:creationId xmlns:p14="http://schemas.microsoft.com/office/powerpoint/2010/main" val="22391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5DE19F-2F7C-8C41-857D-E0756D855E7E}"/>
              </a:ext>
            </a:extLst>
          </p:cNvPr>
          <p:cNvSpPr>
            <a:spLocks noGrp="1"/>
          </p:cNvSpPr>
          <p:nvPr>
            <p:ph type="title"/>
          </p:nvPr>
        </p:nvSpPr>
        <p:spPr/>
        <p:txBody>
          <a:bodyPr/>
          <a:lstStyle/>
          <a:p>
            <a:r>
              <a:rPr lang="es-ES_tradnl" dirty="0"/>
              <a:t>Una nueva forma de profecía</a:t>
            </a:r>
          </a:p>
        </p:txBody>
      </p:sp>
      <p:sp>
        <p:nvSpPr>
          <p:cNvPr id="3" name="Marcador de contenido 2">
            <a:extLst>
              <a:ext uri="{FF2B5EF4-FFF2-40B4-BE49-F238E27FC236}">
                <a16:creationId xmlns:a16="http://schemas.microsoft.com/office/drawing/2014/main" id="{1F0DF7A9-B630-BD4F-AA48-518391E05DD4}"/>
              </a:ext>
            </a:extLst>
          </p:cNvPr>
          <p:cNvSpPr>
            <a:spLocks noGrp="1"/>
          </p:cNvSpPr>
          <p:nvPr>
            <p:ph idx="1"/>
          </p:nvPr>
        </p:nvSpPr>
        <p:spPr/>
        <p:txBody>
          <a:bodyPr/>
          <a:lstStyle/>
          <a:p>
            <a:r>
              <a:rPr lang="es-ES_tradnl" dirty="0"/>
              <a:t>En el siglo VIII a.C. surge una nueva forma de profecía: los primeros profetas escritores</a:t>
            </a:r>
          </a:p>
          <a:p>
            <a:r>
              <a:rPr lang="es-ES_tradnl" dirty="0"/>
              <a:t>Los profetas existían con anterioridad en Israel, pero por primera vez tenemos profetas cuyos oráculos se han conservado por escrito</a:t>
            </a:r>
          </a:p>
          <a:p>
            <a:r>
              <a:rPr lang="es-ES_tradnl" dirty="0"/>
              <a:t>Estos primeros profetas son cuatro: </a:t>
            </a:r>
            <a:br>
              <a:rPr lang="es-ES_tradnl" dirty="0"/>
            </a:br>
            <a:r>
              <a:rPr lang="es-ES_tradnl" dirty="0"/>
              <a:t>Amós, Oseas, Isaías y Miqueas</a:t>
            </a:r>
          </a:p>
          <a:p>
            <a:r>
              <a:rPr lang="es-ES_tradnl" dirty="0"/>
              <a:t>Antes de estudiar cada uno de ellos, necesitamos explicar cuatro temas</a:t>
            </a:r>
          </a:p>
        </p:txBody>
      </p:sp>
    </p:spTree>
    <p:extLst>
      <p:ext uri="{BB962C8B-B14F-4D97-AF65-F5344CB8AC3E}">
        <p14:creationId xmlns:p14="http://schemas.microsoft.com/office/powerpoint/2010/main" val="132486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41785-8EC2-7941-AE1C-2E0ABC024492}"/>
              </a:ext>
            </a:extLst>
          </p:cNvPr>
          <p:cNvSpPr>
            <a:spLocks noGrp="1"/>
          </p:cNvSpPr>
          <p:nvPr>
            <p:ph type="title"/>
          </p:nvPr>
        </p:nvSpPr>
        <p:spPr/>
        <p:txBody>
          <a:bodyPr/>
          <a:lstStyle/>
          <a:p>
            <a:r>
              <a:rPr lang="es-ES_tradnl" dirty="0"/>
              <a:t>Isaías</a:t>
            </a:r>
          </a:p>
        </p:txBody>
      </p:sp>
      <p:sp>
        <p:nvSpPr>
          <p:cNvPr id="3" name="Marcador de contenido 2">
            <a:extLst>
              <a:ext uri="{FF2B5EF4-FFF2-40B4-BE49-F238E27FC236}">
                <a16:creationId xmlns:a16="http://schemas.microsoft.com/office/drawing/2014/main" id="{B95FB6E3-4181-FF48-B664-F4B0D08340CA}"/>
              </a:ext>
            </a:extLst>
          </p:cNvPr>
          <p:cNvSpPr>
            <a:spLocks noGrp="1"/>
          </p:cNvSpPr>
          <p:nvPr>
            <p:ph sz="half" idx="1"/>
          </p:nvPr>
        </p:nvSpPr>
        <p:spPr>
          <a:xfrm>
            <a:off x="533399" y="2336873"/>
            <a:ext cx="4651443" cy="4034744"/>
          </a:xfrm>
        </p:spPr>
        <p:txBody>
          <a:bodyPr>
            <a:normAutofit lnSpcReduction="10000"/>
          </a:bodyPr>
          <a:lstStyle/>
          <a:p>
            <a:pPr marL="0" indent="0">
              <a:lnSpc>
                <a:spcPct val="120000"/>
              </a:lnSpc>
              <a:buNone/>
            </a:pPr>
            <a:r>
              <a:rPr lang="es-ES_tradnl" sz="2000" dirty="0"/>
              <a:t>La crítica moderna distingue tres Isaías: </a:t>
            </a:r>
          </a:p>
          <a:p>
            <a:pPr>
              <a:lnSpc>
                <a:spcPct val="120000"/>
              </a:lnSpc>
            </a:pPr>
            <a:r>
              <a:rPr lang="es-ES_tradnl" sz="2000" dirty="0"/>
              <a:t>El profeta jerosolimitano del siglo VIII autor de los capítulos 1-39</a:t>
            </a:r>
          </a:p>
          <a:p>
            <a:pPr>
              <a:lnSpc>
                <a:spcPct val="120000"/>
              </a:lnSpc>
            </a:pPr>
            <a:r>
              <a:rPr lang="es-ES_tradnl" sz="2000" dirty="0"/>
              <a:t>Un profeta anónimo (</a:t>
            </a:r>
            <a:r>
              <a:rPr lang="es-ES_tradnl" sz="2000" dirty="0">
                <a:solidFill>
                  <a:schemeClr val="bg1"/>
                </a:solidFill>
              </a:rPr>
              <a:t>Segundo Isaías</a:t>
            </a:r>
            <a:r>
              <a:rPr lang="es-ES_tradnl" sz="2000" dirty="0"/>
              <a:t>), autor de capítulos 40-55 que vivió durante el Exilio Babilónico</a:t>
            </a:r>
          </a:p>
          <a:p>
            <a:pPr>
              <a:lnSpc>
                <a:spcPct val="120000"/>
              </a:lnSpc>
            </a:pPr>
            <a:r>
              <a:rPr lang="es-ES_tradnl" sz="2000" dirty="0"/>
              <a:t>Un profeta anónimo (</a:t>
            </a:r>
            <a:r>
              <a:rPr lang="es-ES_tradnl" sz="2000" dirty="0">
                <a:solidFill>
                  <a:schemeClr val="bg1"/>
                </a:solidFill>
              </a:rPr>
              <a:t>Tercer Isaías</a:t>
            </a:r>
            <a:r>
              <a:rPr lang="es-ES_tradnl" sz="2000" dirty="0"/>
              <a:t>) que vivió después del Exilio y escribió 56-66 </a:t>
            </a:r>
          </a:p>
        </p:txBody>
      </p:sp>
      <p:pic>
        <p:nvPicPr>
          <p:cNvPr id="5" name="Marcador de contenido 4">
            <a:extLst>
              <a:ext uri="{FF2B5EF4-FFF2-40B4-BE49-F238E27FC236}">
                <a16:creationId xmlns:a16="http://schemas.microsoft.com/office/drawing/2014/main" id="{E41EB7D7-874D-1E4A-B211-A73723D71BC3}"/>
              </a:ext>
            </a:extLst>
          </p:cNvPr>
          <p:cNvPicPr>
            <a:picLocks noGrp="1" noChangeAspect="1"/>
          </p:cNvPicPr>
          <p:nvPr>
            <p:ph sz="half" idx="2"/>
          </p:nvPr>
        </p:nvPicPr>
        <p:blipFill>
          <a:blip r:embed="rId2"/>
          <a:stretch>
            <a:fillRect/>
          </a:stretch>
        </p:blipFill>
        <p:spPr>
          <a:xfrm>
            <a:off x="5663175" y="2190885"/>
            <a:ext cx="2371872" cy="3951992"/>
          </a:xfrm>
          <a:prstGeom prst="rect">
            <a:avLst/>
          </a:prstGeom>
        </p:spPr>
      </p:pic>
    </p:spTree>
    <p:extLst>
      <p:ext uri="{BB962C8B-B14F-4D97-AF65-F5344CB8AC3E}">
        <p14:creationId xmlns:p14="http://schemas.microsoft.com/office/powerpoint/2010/main" val="1922501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1BFA3-8BC9-3A4C-A3C5-E8501EF2B1C0}"/>
              </a:ext>
            </a:extLst>
          </p:cNvPr>
          <p:cNvSpPr>
            <a:spLocks noGrp="1"/>
          </p:cNvSpPr>
          <p:nvPr>
            <p:ph type="title"/>
          </p:nvPr>
        </p:nvSpPr>
        <p:spPr/>
        <p:txBody>
          <a:bodyPr/>
          <a:lstStyle/>
          <a:p>
            <a:r>
              <a:rPr lang="es-ES_tradnl" dirty="0"/>
              <a:t>Vocación de Isaías</a:t>
            </a:r>
          </a:p>
        </p:txBody>
      </p:sp>
      <p:sp>
        <p:nvSpPr>
          <p:cNvPr id="3" name="Marcador de contenido 2">
            <a:extLst>
              <a:ext uri="{FF2B5EF4-FFF2-40B4-BE49-F238E27FC236}">
                <a16:creationId xmlns:a16="http://schemas.microsoft.com/office/drawing/2014/main" id="{3BAC5353-BDE4-F844-B38E-A86851F3E90C}"/>
              </a:ext>
            </a:extLst>
          </p:cNvPr>
          <p:cNvSpPr>
            <a:spLocks noGrp="1"/>
          </p:cNvSpPr>
          <p:nvPr>
            <p:ph sz="half" idx="1"/>
          </p:nvPr>
        </p:nvSpPr>
        <p:spPr>
          <a:xfrm>
            <a:off x="418289" y="2336872"/>
            <a:ext cx="4411021" cy="4162833"/>
          </a:xfrm>
        </p:spPr>
        <p:txBody>
          <a:bodyPr>
            <a:normAutofit fontScale="70000" lnSpcReduction="20000"/>
          </a:bodyPr>
          <a:lstStyle/>
          <a:p>
            <a:pPr marL="0" indent="0">
              <a:buNone/>
            </a:pPr>
            <a:r>
              <a:rPr lang="es-ES" dirty="0"/>
              <a:t>Vi a YHWH sentado en un trono alto y excelso. La orla de su manto llenaba el templo. De pie, junto a él, había serafines con seis alas cada uno: dos para cubrirse el rostro, dos para cubrirse los pies y dos para volar. Y se gritaban el uno al otro “Santo, santo, santo es YHWH </a:t>
            </a:r>
            <a:r>
              <a:rPr lang="es-ES" dirty="0" err="1"/>
              <a:t>Tsebaot</a:t>
            </a:r>
            <a:r>
              <a:rPr lang="es-ES" dirty="0"/>
              <a:t>, llena la tierra de su gloria”. Los quicios y dinteles templaban a su voz, y el templo estaba lleno de humo. Yo dije: “¡Ay de mí, estoy perdido! Yo, hombre de labios impuros, que habito en un pueblo de labios impuros, he visto con mis propios ojos al rey y YHWH </a:t>
            </a:r>
            <a:r>
              <a:rPr lang="es-ES" dirty="0" err="1"/>
              <a:t>Tsebaot</a:t>
            </a:r>
            <a:r>
              <a:rPr lang="es-ES" dirty="0"/>
              <a:t>”.  Uno de los serafines voló hacia mí, trayendo un ascua que había tomado del altar con las tenazas, me lo aplicó en la boca, y me dijo: “Al tocar esto tus labios, desaparece tu culpa y se perdona tu pecado”. Entonces oí la voz de YHWH que decía: ¿A quién enviaré?, ¡quién irá por nosotros?” Respondí: “Aquí estoy yo, envíame” (6,1-8).</a:t>
            </a:r>
          </a:p>
          <a:p>
            <a:endParaRPr lang="es-ES_tradnl" dirty="0"/>
          </a:p>
        </p:txBody>
      </p:sp>
      <p:pic>
        <p:nvPicPr>
          <p:cNvPr id="5" name="Marcador de contenido 4">
            <a:extLst>
              <a:ext uri="{FF2B5EF4-FFF2-40B4-BE49-F238E27FC236}">
                <a16:creationId xmlns:a16="http://schemas.microsoft.com/office/drawing/2014/main" id="{52316164-2990-B54D-96AF-EF5D35E87167}"/>
              </a:ext>
            </a:extLst>
          </p:cNvPr>
          <p:cNvPicPr>
            <a:picLocks noGrp="1" noChangeAspect="1"/>
          </p:cNvPicPr>
          <p:nvPr>
            <p:ph sz="half" idx="2"/>
          </p:nvPr>
        </p:nvPicPr>
        <p:blipFill>
          <a:blip r:embed="rId2"/>
          <a:stretch>
            <a:fillRect/>
          </a:stretch>
        </p:blipFill>
        <p:spPr>
          <a:xfrm>
            <a:off x="5442153" y="3103694"/>
            <a:ext cx="3360738" cy="2520553"/>
          </a:xfrm>
          <a:prstGeom prst="rect">
            <a:avLst/>
          </a:prstGeom>
        </p:spPr>
      </p:pic>
    </p:spTree>
    <p:extLst>
      <p:ext uri="{BB962C8B-B14F-4D97-AF65-F5344CB8AC3E}">
        <p14:creationId xmlns:p14="http://schemas.microsoft.com/office/powerpoint/2010/main" val="218093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7D42C1-F09C-D34F-A7D1-4603D7F25661}"/>
              </a:ext>
            </a:extLst>
          </p:cNvPr>
          <p:cNvSpPr>
            <a:spLocks noGrp="1"/>
          </p:cNvSpPr>
          <p:nvPr>
            <p:ph type="title"/>
          </p:nvPr>
        </p:nvSpPr>
        <p:spPr/>
        <p:txBody>
          <a:bodyPr/>
          <a:lstStyle/>
          <a:p>
            <a:r>
              <a:rPr lang="es-ES_tradnl" dirty="0"/>
              <a:t>Profeta contra la injusticia</a:t>
            </a:r>
          </a:p>
        </p:txBody>
      </p:sp>
      <p:sp>
        <p:nvSpPr>
          <p:cNvPr id="5" name="Marcador de contenido 4">
            <a:extLst>
              <a:ext uri="{FF2B5EF4-FFF2-40B4-BE49-F238E27FC236}">
                <a16:creationId xmlns:a16="http://schemas.microsoft.com/office/drawing/2014/main" id="{3ACD13A9-298F-A748-9DBD-5FA0D21CFDBA}"/>
              </a:ext>
            </a:extLst>
          </p:cNvPr>
          <p:cNvSpPr>
            <a:spLocks noGrp="1"/>
          </p:cNvSpPr>
          <p:nvPr>
            <p:ph idx="1"/>
          </p:nvPr>
        </p:nvSpPr>
        <p:spPr/>
        <p:txBody>
          <a:bodyPr>
            <a:normAutofit fontScale="92500" lnSpcReduction="10000"/>
          </a:bodyPr>
          <a:lstStyle/>
          <a:p>
            <a:pPr marL="0" indent="0">
              <a:buNone/>
            </a:pPr>
            <a:r>
              <a:rPr lang="es-ES" dirty="0"/>
              <a:t>“¿De qué me sirven vuestros sacrificios –dice YHWH–: Estoy harto de holocaustos de carneros y de grasa de becerros; detesto la sangre de novillos, corderos y machos cabríos. Nadie os pide que vengáis ante mí, a pisotear los atrios de mi templo, trayendo ofrendas  vacías, cuya humareda me resulta insoportable […] Buscad el derecho, proteged al oprimido, socorred al huérfano, defended a la viuda. Luego venid discutamos –dice YHWH– Aunque vuestros pecados sean como escarlata, blanquearán como la nieve; aunque sean rojos como púrpura quedarán como lana” (1,11-13.17-18).</a:t>
            </a:r>
          </a:p>
          <a:p>
            <a:pPr marL="0" indent="0">
              <a:buNone/>
            </a:pPr>
            <a:endParaRPr lang="es-ES_tradnl" dirty="0"/>
          </a:p>
        </p:txBody>
      </p:sp>
    </p:spTree>
    <p:extLst>
      <p:ext uri="{BB962C8B-B14F-4D97-AF65-F5344CB8AC3E}">
        <p14:creationId xmlns:p14="http://schemas.microsoft.com/office/powerpoint/2010/main" val="198317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FA12CC-4241-794A-9EB4-E213501B2E3B}"/>
              </a:ext>
            </a:extLst>
          </p:cNvPr>
          <p:cNvSpPr>
            <a:spLocks noGrp="1"/>
          </p:cNvSpPr>
          <p:nvPr>
            <p:ph type="title"/>
          </p:nvPr>
        </p:nvSpPr>
        <p:spPr/>
        <p:txBody>
          <a:bodyPr/>
          <a:lstStyle/>
          <a:p>
            <a:r>
              <a:rPr lang="es-ES_tradnl" dirty="0"/>
              <a:t>La crisis siro-efraimita</a:t>
            </a:r>
          </a:p>
        </p:txBody>
      </p:sp>
      <p:sp>
        <p:nvSpPr>
          <p:cNvPr id="3" name="Marcador de contenido 2">
            <a:extLst>
              <a:ext uri="{FF2B5EF4-FFF2-40B4-BE49-F238E27FC236}">
                <a16:creationId xmlns:a16="http://schemas.microsoft.com/office/drawing/2014/main" id="{FE451CB7-8C3D-834A-97EB-03DBB089CCB9}"/>
              </a:ext>
            </a:extLst>
          </p:cNvPr>
          <p:cNvSpPr>
            <a:spLocks noGrp="1"/>
          </p:cNvSpPr>
          <p:nvPr>
            <p:ph sz="half" idx="1"/>
          </p:nvPr>
        </p:nvSpPr>
        <p:spPr/>
        <p:txBody>
          <a:bodyPr>
            <a:normAutofit fontScale="92500" lnSpcReduction="10000"/>
          </a:bodyPr>
          <a:lstStyle/>
          <a:p>
            <a:r>
              <a:rPr lang="es-ES_tradnl" dirty="0"/>
              <a:t>Los reyes de Siria e Israel (Efraín) se alían para sitiar Jerusalén y así obligar a Judá a aliarse con ellos en su campaña contra el Imperio asirio. </a:t>
            </a:r>
          </a:p>
          <a:p>
            <a:r>
              <a:rPr lang="es-ES_tradnl" dirty="0"/>
              <a:t>Isaías aconseja al rey judío a resistir la presión</a:t>
            </a:r>
          </a:p>
        </p:txBody>
      </p:sp>
      <p:sp>
        <p:nvSpPr>
          <p:cNvPr id="4" name="Marcador de contenido 3">
            <a:extLst>
              <a:ext uri="{FF2B5EF4-FFF2-40B4-BE49-F238E27FC236}">
                <a16:creationId xmlns:a16="http://schemas.microsoft.com/office/drawing/2014/main" id="{30B26BB0-996A-C143-9B13-F50DE1A36C83}"/>
              </a:ext>
            </a:extLst>
          </p:cNvPr>
          <p:cNvSpPr>
            <a:spLocks noGrp="1"/>
          </p:cNvSpPr>
          <p:nvPr>
            <p:ph sz="half" idx="2"/>
          </p:nvPr>
        </p:nvSpPr>
        <p:spPr>
          <a:xfrm>
            <a:off x="4061128" y="2336873"/>
            <a:ext cx="4343570" cy="4161204"/>
          </a:xfrm>
        </p:spPr>
        <p:txBody>
          <a:bodyPr>
            <a:normAutofit fontScale="92500" lnSpcReduction="10000"/>
          </a:bodyPr>
          <a:lstStyle/>
          <a:p>
            <a:pPr marL="0" indent="0">
              <a:buNone/>
            </a:pPr>
            <a:r>
              <a:rPr lang="es-ES" dirty="0"/>
              <a:t>Pon atención, pero estate tranquilo. No tengas miedo, ni te acobardes ante estos dos tizones humeantes […] Cierto que Siria y Efraín, con el hijo de </a:t>
            </a:r>
            <a:r>
              <a:rPr lang="es-ES" dirty="0" err="1"/>
              <a:t>Romelías</a:t>
            </a:r>
            <a:r>
              <a:rPr lang="es-ES" dirty="0"/>
              <a:t> al frente, han tramado tu ruina diciendo: “Subamos contra Judá, se asustará de nosotros, la conquistaremos y podremos por rey al hijo de </a:t>
            </a:r>
            <a:r>
              <a:rPr lang="es-ES" dirty="0" err="1"/>
              <a:t>Tabel</a:t>
            </a:r>
            <a:r>
              <a:rPr lang="es-ES" dirty="0"/>
              <a:t>”. Pero esto dice YHWH Dios: “Eso no pasará, no se llevará a cabo […] Si no creéis no subsistiréis</a:t>
            </a:r>
            <a:r>
              <a:rPr lang="es-ES" i="1" dirty="0"/>
              <a:t> </a:t>
            </a:r>
            <a:r>
              <a:rPr lang="es-ES" dirty="0"/>
              <a:t>(</a:t>
            </a:r>
            <a:r>
              <a:rPr lang="es-ES" i="1" dirty="0" err="1"/>
              <a:t>im</a:t>
            </a:r>
            <a:r>
              <a:rPr lang="es-ES" i="1" dirty="0"/>
              <a:t> lo </a:t>
            </a:r>
            <a:r>
              <a:rPr lang="es-ES" i="1" dirty="0" err="1"/>
              <a:t>ta’aminu</a:t>
            </a:r>
            <a:r>
              <a:rPr lang="es-ES" i="1" dirty="0"/>
              <a:t>  </a:t>
            </a:r>
            <a:r>
              <a:rPr lang="es-ES" i="1" dirty="0" err="1"/>
              <a:t>ki</a:t>
            </a:r>
            <a:r>
              <a:rPr lang="es-ES" i="1" dirty="0"/>
              <a:t> lo </a:t>
            </a:r>
            <a:r>
              <a:rPr lang="es-ES" i="1" dirty="0" err="1"/>
              <a:t>te’amenu</a:t>
            </a:r>
            <a:r>
              <a:rPr lang="es-ES" dirty="0"/>
              <a:t>)” (7,4.6.7.9).</a:t>
            </a:r>
          </a:p>
          <a:p>
            <a:pPr marL="0" indent="0">
              <a:buNone/>
            </a:pPr>
            <a:endParaRPr lang="es-ES_tradnl" dirty="0"/>
          </a:p>
        </p:txBody>
      </p:sp>
    </p:spTree>
    <p:extLst>
      <p:ext uri="{BB962C8B-B14F-4D97-AF65-F5344CB8AC3E}">
        <p14:creationId xmlns:p14="http://schemas.microsoft.com/office/powerpoint/2010/main" val="4032991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1F4905-15B5-2543-9C9C-507C3B7AE2EA}"/>
              </a:ext>
            </a:extLst>
          </p:cNvPr>
          <p:cNvSpPr>
            <a:spLocks noGrp="1"/>
          </p:cNvSpPr>
          <p:nvPr>
            <p:ph type="title"/>
          </p:nvPr>
        </p:nvSpPr>
        <p:spPr/>
        <p:txBody>
          <a:bodyPr/>
          <a:lstStyle/>
          <a:p>
            <a:r>
              <a:rPr lang="es-ES_tradnl" dirty="0"/>
              <a:t>La campaña de </a:t>
            </a:r>
            <a:r>
              <a:rPr lang="es-ES_tradnl" dirty="0" err="1"/>
              <a:t>Senaquerib</a:t>
            </a:r>
            <a:endParaRPr lang="es-ES_tradnl" dirty="0"/>
          </a:p>
        </p:txBody>
      </p:sp>
      <p:sp>
        <p:nvSpPr>
          <p:cNvPr id="3" name="Marcador de contenido 2">
            <a:extLst>
              <a:ext uri="{FF2B5EF4-FFF2-40B4-BE49-F238E27FC236}">
                <a16:creationId xmlns:a16="http://schemas.microsoft.com/office/drawing/2014/main" id="{FB6A518D-E09E-C74A-802E-9E82BD579A79}"/>
              </a:ext>
            </a:extLst>
          </p:cNvPr>
          <p:cNvSpPr>
            <a:spLocks noGrp="1"/>
          </p:cNvSpPr>
          <p:nvPr>
            <p:ph sz="half" idx="1"/>
          </p:nvPr>
        </p:nvSpPr>
        <p:spPr>
          <a:xfrm>
            <a:off x="533400" y="2336872"/>
            <a:ext cx="3357899" cy="3937467"/>
          </a:xfrm>
        </p:spPr>
        <p:txBody>
          <a:bodyPr>
            <a:normAutofit fontScale="92500" lnSpcReduction="10000"/>
          </a:bodyPr>
          <a:lstStyle/>
          <a:p>
            <a:r>
              <a:rPr lang="es-ES_tradnl" dirty="0"/>
              <a:t>En el año 701, el rey asirio </a:t>
            </a:r>
            <a:r>
              <a:rPr lang="es-ES_tradnl" dirty="0" err="1"/>
              <a:t>Senaquerib</a:t>
            </a:r>
            <a:r>
              <a:rPr lang="es-ES_tradnl" dirty="0"/>
              <a:t> atacó Judá. </a:t>
            </a:r>
          </a:p>
          <a:p>
            <a:r>
              <a:rPr lang="es-ES_tradnl" dirty="0"/>
              <a:t>Arrasó todas sus ciudades y sitió Jerusalén</a:t>
            </a:r>
          </a:p>
          <a:p>
            <a:r>
              <a:rPr lang="es-ES_tradnl" dirty="0"/>
              <a:t>Isaías animó al Rey a resistir</a:t>
            </a:r>
          </a:p>
          <a:p>
            <a:r>
              <a:rPr lang="es-ES_tradnl" dirty="0"/>
              <a:t>Una peste arrasó al ejército asirio que sitiaba Jerusalén. Los asirios se retiraron</a:t>
            </a:r>
          </a:p>
        </p:txBody>
      </p:sp>
      <p:pic>
        <p:nvPicPr>
          <p:cNvPr id="5" name="Marcador de contenido 7">
            <a:extLst>
              <a:ext uri="{FF2B5EF4-FFF2-40B4-BE49-F238E27FC236}">
                <a16:creationId xmlns:a16="http://schemas.microsoft.com/office/drawing/2014/main" id="{68AC0DC7-080A-2049-9C2B-E3B6B0F17007}"/>
              </a:ext>
            </a:extLst>
          </p:cNvPr>
          <p:cNvPicPr>
            <a:picLocks noGrp="1" noChangeAspect="1"/>
          </p:cNvPicPr>
          <p:nvPr>
            <p:ph sz="half" idx="2"/>
          </p:nvPr>
        </p:nvPicPr>
        <p:blipFill>
          <a:blip r:embed="rId2"/>
          <a:stretch>
            <a:fillRect/>
          </a:stretch>
        </p:blipFill>
        <p:spPr>
          <a:xfrm>
            <a:off x="4326547" y="2336800"/>
            <a:ext cx="2829294" cy="3598863"/>
          </a:xfrm>
          <a:prstGeom prst="rect">
            <a:avLst/>
          </a:prstGeom>
        </p:spPr>
      </p:pic>
    </p:spTree>
    <p:extLst>
      <p:ext uri="{BB962C8B-B14F-4D97-AF65-F5344CB8AC3E}">
        <p14:creationId xmlns:p14="http://schemas.microsoft.com/office/powerpoint/2010/main" val="396510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723D8-D60F-C64D-A368-BEAEC6271CCB}"/>
              </a:ext>
            </a:extLst>
          </p:cNvPr>
          <p:cNvSpPr>
            <a:spLocks noGrp="1"/>
          </p:cNvSpPr>
          <p:nvPr>
            <p:ph type="title"/>
          </p:nvPr>
        </p:nvSpPr>
        <p:spPr/>
        <p:txBody>
          <a:bodyPr>
            <a:normAutofit/>
          </a:bodyPr>
          <a:lstStyle/>
          <a:p>
            <a:r>
              <a:rPr lang="es-ES_tradnl" dirty="0"/>
              <a:t>British </a:t>
            </a:r>
            <a:r>
              <a:rPr lang="es-ES_tradnl" dirty="0" err="1"/>
              <a:t>Museum</a:t>
            </a:r>
            <a:r>
              <a:rPr lang="es-ES_tradnl" dirty="0"/>
              <a:t>, Sala 10B:</a:t>
            </a:r>
            <a:br>
              <a:rPr lang="es-ES_tradnl" dirty="0"/>
            </a:br>
            <a:r>
              <a:rPr lang="es-ES_tradnl" dirty="0"/>
              <a:t>La guerra vista del lado asirio</a:t>
            </a:r>
          </a:p>
        </p:txBody>
      </p:sp>
      <p:sp>
        <p:nvSpPr>
          <p:cNvPr id="3" name="Marcador de texto 2">
            <a:extLst>
              <a:ext uri="{FF2B5EF4-FFF2-40B4-BE49-F238E27FC236}">
                <a16:creationId xmlns:a16="http://schemas.microsoft.com/office/drawing/2014/main" id="{FF2376BC-52A9-3346-8C42-561F9E67FAEA}"/>
              </a:ext>
            </a:extLst>
          </p:cNvPr>
          <p:cNvSpPr>
            <a:spLocks noGrp="1"/>
          </p:cNvSpPr>
          <p:nvPr>
            <p:ph type="body" idx="1"/>
          </p:nvPr>
        </p:nvSpPr>
        <p:spPr>
          <a:xfrm>
            <a:off x="531639" y="2172621"/>
            <a:ext cx="3145527" cy="328504"/>
          </a:xfrm>
        </p:spPr>
        <p:txBody>
          <a:bodyPr>
            <a:normAutofit fontScale="85000" lnSpcReduction="20000"/>
          </a:bodyPr>
          <a:lstStyle/>
          <a:p>
            <a:r>
              <a:rPr lang="es-ES_tradnl" dirty="0"/>
              <a:t>Prisma de Taylor</a:t>
            </a:r>
          </a:p>
        </p:txBody>
      </p:sp>
      <p:pic>
        <p:nvPicPr>
          <p:cNvPr id="7" name="Marcador de contenido 6">
            <a:extLst>
              <a:ext uri="{FF2B5EF4-FFF2-40B4-BE49-F238E27FC236}">
                <a16:creationId xmlns:a16="http://schemas.microsoft.com/office/drawing/2014/main" id="{F0638235-225C-7943-9A01-9E1C903D825B}"/>
              </a:ext>
            </a:extLst>
          </p:cNvPr>
          <p:cNvPicPr>
            <a:picLocks noGrp="1" noChangeAspect="1"/>
          </p:cNvPicPr>
          <p:nvPr>
            <p:ph sz="half" idx="2"/>
          </p:nvPr>
        </p:nvPicPr>
        <p:blipFill>
          <a:blip r:embed="rId2"/>
          <a:stretch>
            <a:fillRect/>
          </a:stretch>
        </p:blipFill>
        <p:spPr>
          <a:xfrm>
            <a:off x="1384404" y="2611696"/>
            <a:ext cx="1828483" cy="3983657"/>
          </a:xfrm>
          <a:prstGeom prst="rect">
            <a:avLst/>
          </a:prstGeom>
        </p:spPr>
      </p:pic>
      <p:sp>
        <p:nvSpPr>
          <p:cNvPr id="9" name="Marcador de contenido 8">
            <a:extLst>
              <a:ext uri="{FF2B5EF4-FFF2-40B4-BE49-F238E27FC236}">
                <a16:creationId xmlns:a16="http://schemas.microsoft.com/office/drawing/2014/main" id="{CAFABF7D-8665-3940-9403-5AEB9E6EF273}"/>
              </a:ext>
            </a:extLst>
          </p:cNvPr>
          <p:cNvSpPr>
            <a:spLocks noGrp="1"/>
          </p:cNvSpPr>
          <p:nvPr>
            <p:ph sz="quarter" idx="4"/>
          </p:nvPr>
        </p:nvSpPr>
        <p:spPr>
          <a:xfrm>
            <a:off x="4061128" y="2334638"/>
            <a:ext cx="4551233" cy="4056433"/>
          </a:xfrm>
        </p:spPr>
        <p:txBody>
          <a:bodyPr>
            <a:normAutofit fontScale="85000" lnSpcReduction="20000"/>
          </a:bodyPr>
          <a:lstStyle/>
          <a:p>
            <a:r>
              <a:rPr lang="es-ES" dirty="0"/>
              <a:t>Según el Prisma de Taylor, la campaña de </a:t>
            </a:r>
            <a:r>
              <a:rPr lang="es-ES" dirty="0" err="1"/>
              <a:t>Senaquerib</a:t>
            </a:r>
            <a:r>
              <a:rPr lang="es-ES" dirty="0"/>
              <a:t> fue un éxito sin paliativos. </a:t>
            </a:r>
          </a:p>
          <a:p>
            <a:r>
              <a:rPr lang="es-ES" dirty="0"/>
              <a:t>Los asirios tomaron 46 ciudades amuralladas y numerosos pueblos, sitiaron Jerusalén, encerrando en ella a Ezequías “como a un pájaro en una jaula”. </a:t>
            </a:r>
          </a:p>
          <a:p>
            <a:r>
              <a:rPr lang="es-ES" dirty="0"/>
              <a:t>La crónica cuenta también que se llevaron a Nínive un enorme botín, “30 talentos de oro y 800 de plata”. Según la Biblia fueron “</a:t>
            </a:r>
            <a:r>
              <a:rPr lang="es-ES_tradnl" dirty="0"/>
              <a:t>300 talentos de plata y 30 talentos de oro” (2Re 18,14)</a:t>
            </a:r>
            <a:r>
              <a:rPr lang="es-ES" dirty="0"/>
              <a:t> </a:t>
            </a:r>
          </a:p>
          <a:p>
            <a:r>
              <a:rPr lang="es-ES" dirty="0"/>
              <a:t>Da a entender que el ejército asirio se retiró sin conquistar Jerusalén </a:t>
            </a:r>
            <a:endParaRPr lang="es-ES_tradnl" dirty="0"/>
          </a:p>
        </p:txBody>
      </p:sp>
    </p:spTree>
    <p:extLst>
      <p:ext uri="{BB962C8B-B14F-4D97-AF65-F5344CB8AC3E}">
        <p14:creationId xmlns:p14="http://schemas.microsoft.com/office/powerpoint/2010/main" val="3115690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CA9CB8D1-D6AC-3842-A387-090C406B172B}"/>
              </a:ext>
            </a:extLst>
          </p:cNvPr>
          <p:cNvSpPr>
            <a:spLocks noGrp="1"/>
          </p:cNvSpPr>
          <p:nvPr>
            <p:ph type="title"/>
          </p:nvPr>
        </p:nvSpPr>
        <p:spPr/>
        <p:txBody>
          <a:bodyPr/>
          <a:lstStyle/>
          <a:p>
            <a:r>
              <a:rPr lang="es-ES_tradnl" dirty="0"/>
              <a:t>British </a:t>
            </a:r>
            <a:r>
              <a:rPr lang="es-ES_tradnl" dirty="0" err="1"/>
              <a:t>Museum</a:t>
            </a:r>
            <a:r>
              <a:rPr lang="es-ES_tradnl" dirty="0"/>
              <a:t>, Sala 10B: </a:t>
            </a:r>
            <a:br>
              <a:rPr lang="es-ES_tradnl" dirty="0"/>
            </a:br>
            <a:r>
              <a:rPr lang="es-ES_tradnl" dirty="0"/>
              <a:t>Los bajorrelieves de </a:t>
            </a:r>
            <a:r>
              <a:rPr lang="es-ES_tradnl" dirty="0" err="1"/>
              <a:t>Laquish</a:t>
            </a:r>
            <a:endParaRPr lang="es-ES_tradnl" dirty="0"/>
          </a:p>
        </p:txBody>
      </p:sp>
      <p:pic>
        <p:nvPicPr>
          <p:cNvPr id="18" name="Marcador de contenido 17">
            <a:extLst>
              <a:ext uri="{FF2B5EF4-FFF2-40B4-BE49-F238E27FC236}">
                <a16:creationId xmlns:a16="http://schemas.microsoft.com/office/drawing/2014/main" id="{A29C4B87-B00F-0F42-87DF-491C1D222DA9}"/>
              </a:ext>
            </a:extLst>
          </p:cNvPr>
          <p:cNvPicPr>
            <a:picLocks noGrp="1" noChangeAspect="1"/>
          </p:cNvPicPr>
          <p:nvPr>
            <p:ph idx="1"/>
          </p:nvPr>
        </p:nvPicPr>
        <p:blipFill>
          <a:blip r:embed="rId2"/>
          <a:stretch>
            <a:fillRect/>
          </a:stretch>
        </p:blipFill>
        <p:spPr>
          <a:xfrm>
            <a:off x="1283596" y="2336800"/>
            <a:ext cx="6274795" cy="4191367"/>
          </a:xfrm>
          <a:prstGeom prst="rect">
            <a:avLst/>
          </a:prstGeom>
        </p:spPr>
      </p:pic>
    </p:spTree>
    <p:extLst>
      <p:ext uri="{BB962C8B-B14F-4D97-AF65-F5344CB8AC3E}">
        <p14:creationId xmlns:p14="http://schemas.microsoft.com/office/powerpoint/2010/main" val="583246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5CF5-046B-644C-8190-BDCBBA862F63}"/>
              </a:ext>
            </a:extLst>
          </p:cNvPr>
          <p:cNvSpPr>
            <a:spLocks noGrp="1"/>
          </p:cNvSpPr>
          <p:nvPr>
            <p:ph type="title"/>
          </p:nvPr>
        </p:nvSpPr>
        <p:spPr/>
        <p:txBody>
          <a:bodyPr/>
          <a:lstStyle/>
          <a:p>
            <a:r>
              <a:rPr lang="es-ES_tradnl" dirty="0"/>
              <a:t>Los textos del Emmanuel</a:t>
            </a:r>
          </a:p>
        </p:txBody>
      </p:sp>
      <p:sp>
        <p:nvSpPr>
          <p:cNvPr id="3" name="Marcador de contenido 2">
            <a:extLst>
              <a:ext uri="{FF2B5EF4-FFF2-40B4-BE49-F238E27FC236}">
                <a16:creationId xmlns:a16="http://schemas.microsoft.com/office/drawing/2014/main" id="{094028FD-FB13-1943-9AF7-4578E7535ABF}"/>
              </a:ext>
            </a:extLst>
          </p:cNvPr>
          <p:cNvSpPr>
            <a:spLocks noGrp="1"/>
          </p:cNvSpPr>
          <p:nvPr>
            <p:ph idx="1"/>
          </p:nvPr>
        </p:nvSpPr>
        <p:spPr/>
        <p:txBody>
          <a:bodyPr>
            <a:normAutofit fontScale="85000" lnSpcReduction="10000"/>
          </a:bodyPr>
          <a:lstStyle/>
          <a:p>
            <a:pPr marL="0" indent="0">
              <a:buNone/>
            </a:pPr>
            <a:r>
              <a:rPr lang="es-ES" dirty="0"/>
              <a:t>YHWH volvió a hablar a </a:t>
            </a:r>
            <a:r>
              <a:rPr lang="es-ES" dirty="0" err="1"/>
              <a:t>Ajaz</a:t>
            </a:r>
            <a:r>
              <a:rPr lang="es-ES" dirty="0"/>
              <a:t> y le dijo: “Pide a YHWH tu Dios una señal, en lo hondo del abismo o en lo alto del cielo”. Respondió </a:t>
            </a:r>
            <a:r>
              <a:rPr lang="es-ES" dirty="0" err="1"/>
              <a:t>Ajaz</a:t>
            </a:r>
            <a:r>
              <a:rPr lang="es-ES" dirty="0"/>
              <a:t>: “No la pido, pues no quiero poner a prueba a YHWH”. Isaías dijo: “Escucha, casa de David, ¿os parece poco cansar a los hombres, que queréis cansar también a mi Dios? Pues YHWH mismo os dará una señal: Mirad, la joven (</a:t>
            </a:r>
            <a:r>
              <a:rPr lang="es-ES" i="1" dirty="0"/>
              <a:t>‘</a:t>
            </a:r>
            <a:r>
              <a:rPr lang="es-ES" i="1" dirty="0" err="1"/>
              <a:t>almah</a:t>
            </a:r>
            <a:r>
              <a:rPr lang="es-ES" dirty="0"/>
              <a:t>) dará a luz un hijo, a quien le pone el nombre de Dios-con-nosotros (</a:t>
            </a:r>
            <a:r>
              <a:rPr lang="es-ES" i="1" dirty="0" err="1"/>
              <a:t>Enmanuel</a:t>
            </a:r>
            <a:r>
              <a:rPr lang="es-ES" dirty="0"/>
              <a:t>). Comerá cuajada y miel hasta que sepa rechazar el mal y elegir el bien. Pues antes que el niño sepa rechazar el mal y elegir el bien, el país de esos dos reyes que te infunden miedo habrá sido devastado. YHWH hará venir sobre ti, sobre tu pueblo y sobre tu dinastía, días como no los ha habido desde que Efraín se separó de Judá. (7,10-17).</a:t>
            </a:r>
          </a:p>
          <a:p>
            <a:pPr marL="0" indent="0">
              <a:buNone/>
            </a:pPr>
            <a:endParaRPr lang="es-ES_tradnl" dirty="0"/>
          </a:p>
        </p:txBody>
      </p:sp>
    </p:spTree>
    <p:extLst>
      <p:ext uri="{BB962C8B-B14F-4D97-AF65-F5344CB8AC3E}">
        <p14:creationId xmlns:p14="http://schemas.microsoft.com/office/powerpoint/2010/main" val="141959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1140569-6FB2-7542-94FE-7C2462686168}"/>
              </a:ext>
            </a:extLst>
          </p:cNvPr>
          <p:cNvSpPr>
            <a:spLocks noGrp="1"/>
          </p:cNvSpPr>
          <p:nvPr>
            <p:ph type="title"/>
          </p:nvPr>
        </p:nvSpPr>
        <p:spPr/>
        <p:txBody>
          <a:bodyPr/>
          <a:lstStyle/>
          <a:p>
            <a:r>
              <a:rPr lang="es-ES_tradnl" dirty="0"/>
              <a:t>Los textos del Emmanuel</a:t>
            </a:r>
          </a:p>
        </p:txBody>
      </p:sp>
      <p:sp>
        <p:nvSpPr>
          <p:cNvPr id="5" name="Marcador de contenido 4">
            <a:extLst>
              <a:ext uri="{FF2B5EF4-FFF2-40B4-BE49-F238E27FC236}">
                <a16:creationId xmlns:a16="http://schemas.microsoft.com/office/drawing/2014/main" id="{3675BBB8-5C9B-DE48-953C-60141DEC04AA}"/>
              </a:ext>
            </a:extLst>
          </p:cNvPr>
          <p:cNvSpPr>
            <a:spLocks noGrp="1"/>
          </p:cNvSpPr>
          <p:nvPr>
            <p:ph sz="half" idx="1"/>
          </p:nvPr>
        </p:nvSpPr>
        <p:spPr/>
        <p:txBody>
          <a:bodyPr>
            <a:normAutofit fontScale="85000" lnSpcReduction="20000"/>
          </a:bodyPr>
          <a:lstStyle/>
          <a:p>
            <a:pPr marL="0" indent="0">
              <a:buNone/>
            </a:pPr>
            <a:r>
              <a:rPr lang="es-ES" dirty="0"/>
              <a:t>Porque un niño nos ha nacido, un hijo se nos ha dado. Sobre sus hombros descansa el poder y es su nombre: “Consejero prudente, Dios fuerte, Padre eterno, Príncipe de la paz”. Dilatará su soberanía en medio de una paz sin límites, asentará y afianzará el trono y el reino de David sobre el derecho y la justicia, desde ahora y para siempre (8,5-6).</a:t>
            </a:r>
          </a:p>
          <a:p>
            <a:endParaRPr lang="es-ES_tradnl" dirty="0"/>
          </a:p>
        </p:txBody>
      </p:sp>
      <p:sp>
        <p:nvSpPr>
          <p:cNvPr id="6" name="Marcador de contenido 5">
            <a:extLst>
              <a:ext uri="{FF2B5EF4-FFF2-40B4-BE49-F238E27FC236}">
                <a16:creationId xmlns:a16="http://schemas.microsoft.com/office/drawing/2014/main" id="{1EB44575-2E44-884E-8BE7-752E21E18BFC}"/>
              </a:ext>
            </a:extLst>
          </p:cNvPr>
          <p:cNvSpPr>
            <a:spLocks noGrp="1"/>
          </p:cNvSpPr>
          <p:nvPr>
            <p:ph sz="half" idx="2"/>
          </p:nvPr>
        </p:nvSpPr>
        <p:spPr/>
        <p:txBody>
          <a:bodyPr>
            <a:normAutofit fontScale="85000" lnSpcReduction="20000"/>
          </a:bodyPr>
          <a:lstStyle/>
          <a:p>
            <a:pPr marL="0" indent="0">
              <a:buNone/>
            </a:pPr>
            <a:r>
              <a:rPr lang="es-ES" dirty="0"/>
              <a:t>Juzgará con justicia a los débiles, sentenciará a los sencillos con rectitud; herirá al violento con la vara de su boca, con el soplo de sus labios matará al malvado. Será la justicia el ceñidor de sus lomos; la fidelidad, el cinturón de sus caderas. Habitará el lobo junto al cordero, la pantera se tumbará con el cabrito, el ternero y el leoncillo pacerán juntos, un niño pequeño cuidará de ellos (11,4-6).</a:t>
            </a:r>
          </a:p>
          <a:p>
            <a:endParaRPr lang="es-ES_tradnl" dirty="0"/>
          </a:p>
        </p:txBody>
      </p:sp>
    </p:spTree>
    <p:extLst>
      <p:ext uri="{BB962C8B-B14F-4D97-AF65-F5344CB8AC3E}">
        <p14:creationId xmlns:p14="http://schemas.microsoft.com/office/powerpoint/2010/main" val="287199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0FA7C9-F814-2A46-931D-ADB12CCD1F45}"/>
              </a:ext>
            </a:extLst>
          </p:cNvPr>
          <p:cNvSpPr>
            <a:spLocks noGrp="1"/>
          </p:cNvSpPr>
          <p:nvPr>
            <p:ph type="title"/>
          </p:nvPr>
        </p:nvSpPr>
        <p:spPr/>
        <p:txBody>
          <a:bodyPr>
            <a:normAutofit/>
          </a:bodyPr>
          <a:lstStyle/>
          <a:p>
            <a:r>
              <a:rPr lang="es-ES_tradnl" sz="2800" dirty="0"/>
              <a:t>1. Israel y el Oriente Medio en el s. VIII</a:t>
            </a:r>
          </a:p>
        </p:txBody>
      </p:sp>
      <p:sp>
        <p:nvSpPr>
          <p:cNvPr id="3" name="Marcador de contenido 2">
            <a:extLst>
              <a:ext uri="{FF2B5EF4-FFF2-40B4-BE49-F238E27FC236}">
                <a16:creationId xmlns:a16="http://schemas.microsoft.com/office/drawing/2014/main" id="{686079FE-26C7-D946-8376-CC145C20965E}"/>
              </a:ext>
            </a:extLst>
          </p:cNvPr>
          <p:cNvSpPr>
            <a:spLocks noGrp="1"/>
          </p:cNvSpPr>
          <p:nvPr>
            <p:ph idx="1"/>
          </p:nvPr>
        </p:nvSpPr>
        <p:spPr/>
        <p:txBody>
          <a:bodyPr>
            <a:normAutofit lnSpcReduction="10000"/>
          </a:bodyPr>
          <a:lstStyle/>
          <a:p>
            <a:r>
              <a:rPr lang="es-ES_tradnl" dirty="0"/>
              <a:t>La Monarquía unida de Saúl, David y Salomón se divide en dos tras la muerte de éste último, dando lugar a los Reinos de Israel (Norte) y de Judá (Sur)</a:t>
            </a:r>
          </a:p>
          <a:p>
            <a:r>
              <a:rPr lang="es-ES_tradnl" dirty="0"/>
              <a:t>El Oriente Medio está dominado por el </a:t>
            </a:r>
            <a:r>
              <a:rPr lang="es-ES_tradnl" dirty="0">
                <a:solidFill>
                  <a:schemeClr val="bg1"/>
                </a:solidFill>
              </a:rPr>
              <a:t>Imperio Asirio</a:t>
            </a:r>
            <a:r>
              <a:rPr lang="es-ES_tradnl" dirty="0"/>
              <a:t>. Siria, Israel, Judá y otros pequeños reinos tratan de mantener su independencia ante el empuje asirio</a:t>
            </a:r>
          </a:p>
          <a:p>
            <a:r>
              <a:rPr lang="es-ES_tradnl" dirty="0"/>
              <a:t>Por lo demás, es un tiempo de cierta prosperidad para Israel, que comercia con otros países de la región.</a:t>
            </a:r>
          </a:p>
        </p:txBody>
      </p:sp>
    </p:spTree>
    <p:extLst>
      <p:ext uri="{BB962C8B-B14F-4D97-AF65-F5344CB8AC3E}">
        <p14:creationId xmlns:p14="http://schemas.microsoft.com/office/powerpoint/2010/main" val="377133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1CC443-C445-8D43-9743-0221AA6AEA8D}"/>
              </a:ext>
            </a:extLst>
          </p:cNvPr>
          <p:cNvSpPr>
            <a:spLocks noGrp="1"/>
          </p:cNvSpPr>
          <p:nvPr>
            <p:ph type="title"/>
          </p:nvPr>
        </p:nvSpPr>
        <p:spPr/>
        <p:txBody>
          <a:bodyPr/>
          <a:lstStyle/>
          <a:p>
            <a:r>
              <a:rPr lang="es-ES_tradnl" dirty="0"/>
              <a:t>Los asirios</a:t>
            </a:r>
          </a:p>
        </p:txBody>
      </p:sp>
      <p:pic>
        <p:nvPicPr>
          <p:cNvPr id="4" name="Marcador de contenido 3">
            <a:extLst>
              <a:ext uri="{FF2B5EF4-FFF2-40B4-BE49-F238E27FC236}">
                <a16:creationId xmlns:a16="http://schemas.microsoft.com/office/drawing/2014/main" id="{E05FF1B0-BAE1-7C4F-948B-621BEA7B2714}"/>
              </a:ext>
            </a:extLst>
          </p:cNvPr>
          <p:cNvPicPr>
            <a:picLocks noGrp="1" noChangeAspect="1"/>
          </p:cNvPicPr>
          <p:nvPr>
            <p:ph idx="1"/>
          </p:nvPr>
        </p:nvPicPr>
        <p:blipFill>
          <a:blip r:embed="rId2"/>
          <a:stretch>
            <a:fillRect/>
          </a:stretch>
        </p:blipFill>
        <p:spPr>
          <a:xfrm>
            <a:off x="778492" y="2336800"/>
            <a:ext cx="6397978" cy="3598863"/>
          </a:xfrm>
          <a:prstGeom prst="rect">
            <a:avLst/>
          </a:prstGeom>
        </p:spPr>
      </p:pic>
      <p:sp>
        <p:nvSpPr>
          <p:cNvPr id="5" name="CuadroTexto 4">
            <a:extLst>
              <a:ext uri="{FF2B5EF4-FFF2-40B4-BE49-F238E27FC236}">
                <a16:creationId xmlns:a16="http://schemas.microsoft.com/office/drawing/2014/main" id="{37660CE3-2C14-5444-B44F-EF78CE4A9ACC}"/>
              </a:ext>
            </a:extLst>
          </p:cNvPr>
          <p:cNvSpPr txBox="1"/>
          <p:nvPr/>
        </p:nvSpPr>
        <p:spPr>
          <a:xfrm>
            <a:off x="7301714" y="2587558"/>
            <a:ext cx="1735282" cy="3139321"/>
          </a:xfrm>
          <a:prstGeom prst="rect">
            <a:avLst/>
          </a:prstGeom>
          <a:noFill/>
        </p:spPr>
        <p:txBody>
          <a:bodyPr wrap="square" rtlCol="0">
            <a:spAutoFit/>
          </a:bodyPr>
          <a:lstStyle/>
          <a:p>
            <a:r>
              <a:rPr lang="es-ES_tradnl" dirty="0"/>
              <a:t>Rey Asurbanipal (668-627 a.C.)</a:t>
            </a:r>
          </a:p>
          <a:p>
            <a:r>
              <a:rPr lang="es-ES_tradnl" dirty="0"/>
              <a:t>Su palacio,</a:t>
            </a:r>
            <a:br>
              <a:rPr lang="es-ES_tradnl" dirty="0"/>
            </a:br>
            <a:r>
              <a:rPr lang="es-ES_tradnl" dirty="0"/>
              <a:t>en Nínive,</a:t>
            </a:r>
          </a:p>
          <a:p>
            <a:r>
              <a:rPr lang="es-ES_tradnl" dirty="0"/>
              <a:t>Cerca de la actual Mosul (Irak), fue encontrado en 1847 por los británicos</a:t>
            </a:r>
          </a:p>
        </p:txBody>
      </p:sp>
    </p:spTree>
    <p:extLst>
      <p:ext uri="{BB962C8B-B14F-4D97-AF65-F5344CB8AC3E}">
        <p14:creationId xmlns:p14="http://schemas.microsoft.com/office/powerpoint/2010/main" val="267127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88EFD-098E-584D-909B-F509D9A52A86}"/>
              </a:ext>
            </a:extLst>
          </p:cNvPr>
          <p:cNvSpPr>
            <a:spLocks noGrp="1"/>
          </p:cNvSpPr>
          <p:nvPr>
            <p:ph type="title"/>
          </p:nvPr>
        </p:nvSpPr>
        <p:spPr/>
        <p:txBody>
          <a:bodyPr/>
          <a:lstStyle/>
          <a:p>
            <a:r>
              <a:rPr lang="es-ES_tradnl" dirty="0"/>
              <a:t>El imperio asirio</a:t>
            </a:r>
          </a:p>
        </p:txBody>
      </p:sp>
      <p:pic>
        <p:nvPicPr>
          <p:cNvPr id="4" name="Marcador de contenido 3">
            <a:extLst>
              <a:ext uri="{FF2B5EF4-FFF2-40B4-BE49-F238E27FC236}">
                <a16:creationId xmlns:a16="http://schemas.microsoft.com/office/drawing/2014/main" id="{3CF1E26A-566E-C84D-A438-F328946C2FE2}"/>
              </a:ext>
            </a:extLst>
          </p:cNvPr>
          <p:cNvPicPr>
            <a:picLocks noGrp="1" noChangeAspect="1"/>
          </p:cNvPicPr>
          <p:nvPr>
            <p:ph idx="1"/>
          </p:nvPr>
        </p:nvPicPr>
        <p:blipFill>
          <a:blip r:embed="rId2"/>
          <a:stretch>
            <a:fillRect/>
          </a:stretch>
        </p:blipFill>
        <p:spPr>
          <a:xfrm>
            <a:off x="1359527" y="2336800"/>
            <a:ext cx="6068646" cy="4171239"/>
          </a:xfrm>
          <a:prstGeom prst="rect">
            <a:avLst/>
          </a:prstGeom>
        </p:spPr>
      </p:pic>
    </p:spTree>
    <p:extLst>
      <p:ext uri="{BB962C8B-B14F-4D97-AF65-F5344CB8AC3E}">
        <p14:creationId xmlns:p14="http://schemas.microsoft.com/office/powerpoint/2010/main" val="77520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A6035-0E7C-FD46-A041-71AD5A706E20}"/>
              </a:ext>
            </a:extLst>
          </p:cNvPr>
          <p:cNvSpPr>
            <a:spLocks noGrp="1"/>
          </p:cNvSpPr>
          <p:nvPr>
            <p:ph type="title"/>
          </p:nvPr>
        </p:nvSpPr>
        <p:spPr/>
        <p:txBody>
          <a:bodyPr/>
          <a:lstStyle/>
          <a:p>
            <a:r>
              <a:rPr lang="es-ES_tradnl" dirty="0"/>
              <a:t>2. La profecía en Israel y</a:t>
            </a:r>
            <a:br>
              <a:rPr lang="es-ES_tradnl" dirty="0"/>
            </a:br>
            <a:r>
              <a:rPr lang="es-ES_tradnl" dirty="0"/>
              <a:t>en el Oriente Medio Antiguo</a:t>
            </a:r>
          </a:p>
        </p:txBody>
      </p:sp>
      <p:sp>
        <p:nvSpPr>
          <p:cNvPr id="3" name="Marcador de contenido 2">
            <a:extLst>
              <a:ext uri="{FF2B5EF4-FFF2-40B4-BE49-F238E27FC236}">
                <a16:creationId xmlns:a16="http://schemas.microsoft.com/office/drawing/2014/main" id="{2A44F873-ABDD-E341-A011-08C230E3C8CD}"/>
              </a:ext>
            </a:extLst>
          </p:cNvPr>
          <p:cNvSpPr>
            <a:spLocks noGrp="1"/>
          </p:cNvSpPr>
          <p:nvPr>
            <p:ph idx="1"/>
          </p:nvPr>
        </p:nvSpPr>
        <p:spPr/>
        <p:txBody>
          <a:bodyPr>
            <a:normAutofit/>
          </a:bodyPr>
          <a:lstStyle/>
          <a:p>
            <a:r>
              <a:rPr lang="es-ES_tradnl" dirty="0"/>
              <a:t>En las cortes del Oriente Medio Antiguo había profetas que asesoraban a los reyes</a:t>
            </a:r>
          </a:p>
          <a:p>
            <a:r>
              <a:rPr lang="es-ES_tradnl" dirty="0"/>
              <a:t>Usaban técnicas “mágicas” para sus adivinaciones, pero también eran también agudos analistas políticos</a:t>
            </a:r>
          </a:p>
          <a:p>
            <a:r>
              <a:rPr lang="es-ES_tradnl" dirty="0"/>
              <a:t>La Biblia da testimonio de la actividad de los profetas no-escritores en Israel </a:t>
            </a:r>
            <a:br>
              <a:rPr lang="es-ES_tradnl" dirty="0"/>
            </a:br>
            <a:r>
              <a:rPr lang="es-ES_tradnl" dirty="0"/>
              <a:t>desde los albores de la Monarquía: Samuel, Natán, Elías, Eliseo</a:t>
            </a:r>
          </a:p>
        </p:txBody>
      </p:sp>
    </p:spTree>
    <p:extLst>
      <p:ext uri="{BB962C8B-B14F-4D97-AF65-F5344CB8AC3E}">
        <p14:creationId xmlns:p14="http://schemas.microsoft.com/office/powerpoint/2010/main" val="2161852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B1844-7E03-5D49-8D39-E110935FF04F}"/>
              </a:ext>
            </a:extLst>
          </p:cNvPr>
          <p:cNvSpPr>
            <a:spLocks noGrp="1"/>
          </p:cNvSpPr>
          <p:nvPr>
            <p:ph type="title"/>
          </p:nvPr>
        </p:nvSpPr>
        <p:spPr/>
        <p:txBody>
          <a:bodyPr/>
          <a:lstStyle/>
          <a:p>
            <a:r>
              <a:rPr lang="es-ES_tradnl" dirty="0"/>
              <a:t>3. Los libros proféticos</a:t>
            </a:r>
          </a:p>
        </p:txBody>
      </p:sp>
      <p:sp>
        <p:nvSpPr>
          <p:cNvPr id="3" name="Marcador de contenido 2">
            <a:extLst>
              <a:ext uri="{FF2B5EF4-FFF2-40B4-BE49-F238E27FC236}">
                <a16:creationId xmlns:a16="http://schemas.microsoft.com/office/drawing/2014/main" id="{B4FD872E-4DE5-9C46-A817-7A68269913B1}"/>
              </a:ext>
            </a:extLst>
          </p:cNvPr>
          <p:cNvSpPr>
            <a:spLocks noGrp="1"/>
          </p:cNvSpPr>
          <p:nvPr>
            <p:ph idx="1"/>
          </p:nvPr>
        </p:nvSpPr>
        <p:spPr/>
        <p:txBody>
          <a:bodyPr>
            <a:normAutofit lnSpcReduction="10000"/>
          </a:bodyPr>
          <a:lstStyle/>
          <a:p>
            <a:r>
              <a:rPr lang="es-ES_tradnl" dirty="0"/>
              <a:t>En la Biblia Hebrea existen 4 libros proféticos: Isaías, Jeremías, Ezequiel, los Doce profetas menores (</a:t>
            </a:r>
            <a:r>
              <a:rPr lang="es-ES" dirty="0"/>
              <a:t>Oseas, Joel, Amós, Abdías, Jonás, Miqueas, Nahúm, Habacuc, Sofonías, Ageo, Zacarías y Malaquías)</a:t>
            </a:r>
          </a:p>
          <a:p>
            <a:r>
              <a:rPr lang="es-ES" dirty="0"/>
              <a:t>Estos libros son fundamentalmente colecciones de oráculos proféticos (con la excepción de Jonás),</a:t>
            </a:r>
          </a:p>
          <a:p>
            <a:r>
              <a:rPr lang="es-ES" dirty="0"/>
              <a:t>pero pueden contener también breves secciones narrativas, que contextualizan históricamente los oráculos</a:t>
            </a:r>
            <a:endParaRPr lang="es-ES_tradnl" dirty="0"/>
          </a:p>
        </p:txBody>
      </p:sp>
    </p:spTree>
    <p:extLst>
      <p:ext uri="{BB962C8B-B14F-4D97-AF65-F5344CB8AC3E}">
        <p14:creationId xmlns:p14="http://schemas.microsoft.com/office/powerpoint/2010/main" val="177571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C0EE44-C8BB-F84B-B0E5-0BEC1F729A99}"/>
              </a:ext>
            </a:extLst>
          </p:cNvPr>
          <p:cNvSpPr>
            <a:spLocks noGrp="1"/>
          </p:cNvSpPr>
          <p:nvPr>
            <p:ph type="title"/>
          </p:nvPr>
        </p:nvSpPr>
        <p:spPr/>
        <p:txBody>
          <a:bodyPr/>
          <a:lstStyle/>
          <a:p>
            <a:r>
              <a:rPr lang="es-ES_tradnl" dirty="0"/>
              <a:t>4. El carácter dialógico </a:t>
            </a:r>
            <a:br>
              <a:rPr lang="es-ES_tradnl" dirty="0"/>
            </a:br>
            <a:r>
              <a:rPr lang="es-ES_tradnl" dirty="0"/>
              <a:t>de los libros proféticos</a:t>
            </a:r>
          </a:p>
        </p:txBody>
      </p:sp>
      <p:sp>
        <p:nvSpPr>
          <p:cNvPr id="3" name="Marcador de contenido 2">
            <a:extLst>
              <a:ext uri="{FF2B5EF4-FFF2-40B4-BE49-F238E27FC236}">
                <a16:creationId xmlns:a16="http://schemas.microsoft.com/office/drawing/2014/main" id="{F0804920-00FF-D94B-A91D-B434DA06899A}"/>
              </a:ext>
            </a:extLst>
          </p:cNvPr>
          <p:cNvSpPr>
            <a:spLocks noGrp="1"/>
          </p:cNvSpPr>
          <p:nvPr>
            <p:ph idx="1"/>
          </p:nvPr>
        </p:nvSpPr>
        <p:spPr/>
        <p:txBody>
          <a:bodyPr>
            <a:normAutofit fontScale="92500"/>
          </a:bodyPr>
          <a:lstStyle/>
          <a:p>
            <a:r>
              <a:rPr lang="es-ES_tradnl" dirty="0"/>
              <a:t>En cada libro profético hay un núcleo de dichos pronunciados por el profeta que da nombre al libro</a:t>
            </a:r>
          </a:p>
          <a:p>
            <a:r>
              <a:rPr lang="es-ES_tradnl" dirty="0"/>
              <a:t>Pero, normalmente, a este núcleo se le han ido añadiendo otros dichos de autores anónimos posteriores, que fueron reinterpretando las antiguas profecías, según sus propias circunstancias</a:t>
            </a:r>
          </a:p>
          <a:p>
            <a:r>
              <a:rPr lang="es-ES_tradnl" dirty="0"/>
              <a:t>Distintos dichos de distintas épocas y autores se entrelazan en el texto final, como testimonio de una larga conversación entre profetas de distintas épocas</a:t>
            </a:r>
          </a:p>
        </p:txBody>
      </p:sp>
    </p:spTree>
    <p:extLst>
      <p:ext uri="{BB962C8B-B14F-4D97-AF65-F5344CB8AC3E}">
        <p14:creationId xmlns:p14="http://schemas.microsoft.com/office/powerpoint/2010/main" val="236539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43185-6BC5-E541-A023-3AF865E548AC}"/>
              </a:ext>
            </a:extLst>
          </p:cNvPr>
          <p:cNvSpPr>
            <a:spLocks noGrp="1"/>
          </p:cNvSpPr>
          <p:nvPr>
            <p:ph type="title"/>
          </p:nvPr>
        </p:nvSpPr>
        <p:spPr/>
        <p:txBody>
          <a:bodyPr/>
          <a:lstStyle/>
          <a:p>
            <a:r>
              <a:rPr lang="es-ES_tradnl" dirty="0"/>
              <a:t>Amós</a:t>
            </a:r>
          </a:p>
        </p:txBody>
      </p:sp>
      <p:sp>
        <p:nvSpPr>
          <p:cNvPr id="3" name="Marcador de contenido 2">
            <a:extLst>
              <a:ext uri="{FF2B5EF4-FFF2-40B4-BE49-F238E27FC236}">
                <a16:creationId xmlns:a16="http://schemas.microsoft.com/office/drawing/2014/main" id="{31F6DAD0-ECEE-6647-BCFA-1372EE42E514}"/>
              </a:ext>
            </a:extLst>
          </p:cNvPr>
          <p:cNvSpPr>
            <a:spLocks noGrp="1"/>
          </p:cNvSpPr>
          <p:nvPr>
            <p:ph sz="half" idx="1"/>
          </p:nvPr>
        </p:nvSpPr>
        <p:spPr>
          <a:xfrm>
            <a:off x="3933132" y="2120548"/>
            <a:ext cx="4203970" cy="2903287"/>
          </a:xfrm>
        </p:spPr>
        <p:txBody>
          <a:bodyPr>
            <a:normAutofit/>
          </a:bodyPr>
          <a:lstStyle/>
          <a:p>
            <a:pPr marL="0" indent="0">
              <a:buNone/>
            </a:pPr>
            <a:r>
              <a:rPr lang="es-ES_tradnl" dirty="0"/>
              <a:t>“</a:t>
            </a:r>
            <a:r>
              <a:rPr lang="es-ES" dirty="0"/>
              <a:t>Estas son las palabras que Amós, pastor de </a:t>
            </a:r>
            <a:r>
              <a:rPr lang="es-ES" dirty="0" err="1"/>
              <a:t>Tecoa</a:t>
            </a:r>
            <a:r>
              <a:rPr lang="es-ES" dirty="0"/>
              <a:t>, recibió en visión, acerca de Israel, en tiempo de </a:t>
            </a:r>
            <a:r>
              <a:rPr lang="es-ES" dirty="0" err="1"/>
              <a:t>Ozías</a:t>
            </a:r>
            <a:r>
              <a:rPr lang="es-ES" dirty="0"/>
              <a:t>, rey de Judá y de </a:t>
            </a:r>
            <a:r>
              <a:rPr lang="es-ES" dirty="0" err="1"/>
              <a:t>Jeroboán</a:t>
            </a:r>
            <a:r>
              <a:rPr lang="es-ES" dirty="0"/>
              <a:t>, hijo de </a:t>
            </a:r>
            <a:r>
              <a:rPr lang="es-ES" dirty="0" err="1"/>
              <a:t>Joás</a:t>
            </a:r>
            <a:r>
              <a:rPr lang="es-ES" dirty="0"/>
              <a:t>, rey de Israel, dos años antes del terremoto” (1,1).</a:t>
            </a:r>
          </a:p>
          <a:p>
            <a:pPr marL="0" indent="0">
              <a:buNone/>
            </a:pPr>
            <a:endParaRPr lang="es-ES_tradnl" dirty="0"/>
          </a:p>
          <a:p>
            <a:endParaRPr lang="es-ES_tradnl" dirty="0"/>
          </a:p>
        </p:txBody>
      </p:sp>
      <p:sp>
        <p:nvSpPr>
          <p:cNvPr id="4" name="Marcador de contenido 3">
            <a:extLst>
              <a:ext uri="{FF2B5EF4-FFF2-40B4-BE49-F238E27FC236}">
                <a16:creationId xmlns:a16="http://schemas.microsoft.com/office/drawing/2014/main" id="{BDD48782-F92E-4947-9DA3-E35BA64ABE46}"/>
              </a:ext>
            </a:extLst>
          </p:cNvPr>
          <p:cNvSpPr>
            <a:spLocks noGrp="1"/>
          </p:cNvSpPr>
          <p:nvPr>
            <p:ph sz="half" idx="2"/>
          </p:nvPr>
        </p:nvSpPr>
        <p:spPr>
          <a:xfrm>
            <a:off x="5620590" y="5175115"/>
            <a:ext cx="3359661" cy="1536971"/>
          </a:xfrm>
        </p:spPr>
        <p:txBody>
          <a:bodyPr>
            <a:normAutofit/>
          </a:bodyPr>
          <a:lstStyle/>
          <a:p>
            <a:r>
              <a:rPr lang="es-ES_tradnl" dirty="0"/>
              <a:t>Amós predicó a mediados del siglo VIII en el Reino del Norte</a:t>
            </a:r>
          </a:p>
          <a:p>
            <a:pPr marL="0" indent="0">
              <a:buNone/>
            </a:pPr>
            <a:endParaRPr lang="es-ES_tradnl" dirty="0"/>
          </a:p>
        </p:txBody>
      </p:sp>
      <p:pic>
        <p:nvPicPr>
          <p:cNvPr id="5" name="Imagen 4">
            <a:extLst>
              <a:ext uri="{FF2B5EF4-FFF2-40B4-BE49-F238E27FC236}">
                <a16:creationId xmlns:a16="http://schemas.microsoft.com/office/drawing/2014/main" id="{B3FA0F04-F3F6-E649-B445-FAA1D11EC356}"/>
              </a:ext>
            </a:extLst>
          </p:cNvPr>
          <p:cNvPicPr>
            <a:picLocks noChangeAspect="1"/>
          </p:cNvPicPr>
          <p:nvPr/>
        </p:nvPicPr>
        <p:blipFill>
          <a:blip r:embed="rId2"/>
          <a:stretch>
            <a:fillRect/>
          </a:stretch>
        </p:blipFill>
        <p:spPr>
          <a:xfrm>
            <a:off x="378914" y="2208178"/>
            <a:ext cx="3063700" cy="4250987"/>
          </a:xfrm>
          <a:prstGeom prst="rect">
            <a:avLst/>
          </a:prstGeom>
        </p:spPr>
      </p:pic>
    </p:spTree>
    <p:extLst>
      <p:ext uri="{BB962C8B-B14F-4D97-AF65-F5344CB8AC3E}">
        <p14:creationId xmlns:p14="http://schemas.microsoft.com/office/powerpoint/2010/main" val="187664411"/>
      </p:ext>
    </p:extLst>
  </p:cSld>
  <p:clrMapOvr>
    <a:masterClrMapping/>
  </p:clrMapOvr>
</p:sld>
</file>

<file path=ppt/theme/theme1.xml><?xml version="1.0" encoding="utf-8"?>
<a:theme xmlns:a="http://schemas.openxmlformats.org/drawingml/2006/main" name="Berlín">
  <a:themeElements>
    <a:clrScheme name="Berlí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127</TotalTime>
  <Words>2411</Words>
  <Application>Microsoft Macintosh PowerPoint</Application>
  <PresentationFormat>Presentación en pantalla (4:3)</PresentationFormat>
  <Paragraphs>97</Paragraphs>
  <Slides>28</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28</vt:i4>
      </vt:variant>
    </vt:vector>
  </HeadingPairs>
  <TitlesOfParts>
    <vt:vector size="31" baseType="lpstr">
      <vt:lpstr>Arial</vt:lpstr>
      <vt:lpstr>Trebuchet MS</vt:lpstr>
      <vt:lpstr>Berlín</vt:lpstr>
      <vt:lpstr>Los primeros profetas escritores</vt:lpstr>
      <vt:lpstr>Una nueva forma de profecía</vt:lpstr>
      <vt:lpstr>1. Israel y el Oriente Medio en el s. VIII</vt:lpstr>
      <vt:lpstr>Los asirios</vt:lpstr>
      <vt:lpstr>El imperio asirio</vt:lpstr>
      <vt:lpstr>2. La profecía en Israel y en el Oriente Medio Antiguo</vt:lpstr>
      <vt:lpstr>3. Los libros proféticos</vt:lpstr>
      <vt:lpstr>4. El carácter dialógico  de los libros proféticos</vt:lpstr>
      <vt:lpstr>Amós</vt:lpstr>
      <vt:lpstr>Profeta crítico con su propio pueblo</vt:lpstr>
      <vt:lpstr>Profeta de la justicia social</vt:lpstr>
      <vt:lpstr>Contra el culto sin justicia</vt:lpstr>
      <vt:lpstr>El profeta: Llamado personalmente para hablar en nombre de Dios</vt:lpstr>
      <vt:lpstr>Oseas</vt:lpstr>
      <vt:lpstr>Profeta contra la idolatría</vt:lpstr>
      <vt:lpstr>Los tres hijos del profeta</vt:lpstr>
      <vt:lpstr>Esperanza en medio del desastre</vt:lpstr>
      <vt:lpstr>Miqueas</vt:lpstr>
      <vt:lpstr>Presentación de PowerPoint</vt:lpstr>
      <vt:lpstr>Isaías</vt:lpstr>
      <vt:lpstr>Vocación de Isaías</vt:lpstr>
      <vt:lpstr>Profeta contra la injusticia</vt:lpstr>
      <vt:lpstr>La crisis siro-efraimita</vt:lpstr>
      <vt:lpstr>La campaña de Senaquerib</vt:lpstr>
      <vt:lpstr>British Museum, Sala 10B: La guerra vista del lado asirio</vt:lpstr>
      <vt:lpstr>British Museum, Sala 10B:  Los bajorrelieves de Laquish</vt:lpstr>
      <vt:lpstr>Los textos del Emmanuel</vt:lpstr>
      <vt:lpstr>Los textos del Emmanuel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primeros profetas escritores</dc:title>
  <dc:creator>Alberto Mingo Kaminouchi</dc:creator>
  <cp:lastModifiedBy>Alberto Mingo Kaminouchi</cp:lastModifiedBy>
  <cp:revision>13</cp:revision>
  <dcterms:created xsi:type="dcterms:W3CDTF">2019-10-15T10:46:09Z</dcterms:created>
  <dcterms:modified xsi:type="dcterms:W3CDTF">2019-10-16T09:57:25Z</dcterms:modified>
</cp:coreProperties>
</file>