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sldIdLst>
    <p:sldId id="256" r:id="rId2"/>
    <p:sldId id="257" r:id="rId3"/>
    <p:sldId id="259" r:id="rId4"/>
    <p:sldId id="258" r:id="rId5"/>
    <p:sldId id="261" r:id="rId6"/>
    <p:sldId id="262" r:id="rId7"/>
    <p:sldId id="263" r:id="rId8"/>
    <p:sldId id="264" r:id="rId9"/>
    <p:sldId id="265" r:id="rId10"/>
    <p:sldId id="266" r:id="rId11"/>
    <p:sldId id="267" r:id="rId12"/>
    <p:sldId id="269" r:id="rId13"/>
    <p:sldId id="268" r:id="rId14"/>
    <p:sldId id="273" r:id="rId15"/>
    <p:sldId id="270" r:id="rId16"/>
    <p:sldId id="271" r:id="rId17"/>
    <p:sldId id="27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75"/>
    <p:restoredTop sz="96405"/>
  </p:normalViewPr>
  <p:slideViewPr>
    <p:cSldViewPr snapToGrid="0" snapToObjects="1">
      <p:cViewPr varScale="1">
        <p:scale>
          <a:sx n="104" d="100"/>
          <a:sy n="104" d="100"/>
        </p:scale>
        <p:origin x="-976" y="-104"/>
      </p:cViewPr>
      <p:guideLst>
        <p:guide orient="horz" pos="2160"/>
        <p:guide pos="27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7/11/19</a:t>
            </a:fld>
            <a:endParaRPr lang="en-US"/>
          </a:p>
        </p:txBody>
      </p:sp>
      <p:sp>
        <p:nvSpPr>
          <p:cNvPr id="5" name="Footer Placeholder 4"/>
          <p:cNvSpPr>
            <a:spLocks noGrp="1"/>
          </p:cNvSpPr>
          <p:nvPr>
            <p:ph type="ftr" sz="quarter" idx="11"/>
          </p:nvPr>
        </p:nvSpPr>
        <p:spPr>
          <a:xfrm>
            <a:off x="812805" y="6272785"/>
            <a:ext cx="4745736" cy="365125"/>
          </a:xfrm>
        </p:spPr>
        <p:txBody>
          <a:bodyPr/>
          <a:lstStyle/>
          <a:p>
            <a:endParaRPr 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3514724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87157CC2-0FC8-4686-B024-99790E0F5162}" type="datetimeFigureOut">
              <a:rPr lang="en-US" smtClean="0"/>
              <a:t>7/11/19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2916700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6764DA5-CD3D-4590-A511-FCD3BC7A793E}" type="datetimeFigureOut">
              <a:rPr lang="en-US" smtClean="0"/>
              <a:t>7/11/19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1645481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2F5661D-6934-4B32-B92C-470368BF1EC6}" type="datetimeFigureOut">
              <a:rPr lang="en-US" smtClean="0"/>
              <a:t>7/11/19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494145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C6F822A4-8DA6-4447-9B1F-C5DB58435268}" type="datetimeFigureOut">
              <a:rPr lang="en-US" smtClean="0"/>
              <a:t>7/11/19</a:t>
            </a:fld>
            <a:endParaRPr lang="en-US" dirty="0"/>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dirty="0"/>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2188801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7/11/19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2178428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7/11/19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‹Nr.›</a:t>
            </a:fld>
            <a:endParaRPr lang="en-US"/>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4106896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677919A6-33EB-49BD-A62F-1FA56B9F9712}" type="datetimeFigureOut">
              <a:rPr lang="en-US" smtClean="0"/>
              <a:t>7/11/19</a:t>
            </a:fld>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‹Nr.›</a:t>
            </a:fld>
            <a:endParaRPr lang="en-US"/>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1081780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7/11/19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1687392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9" name="Date Placeholder 8"/>
          <p:cNvSpPr>
            <a:spLocks noGrp="1"/>
          </p:cNvSpPr>
          <p:nvPr>
            <p:ph type="dt" sz="half" idx="10"/>
          </p:nvPr>
        </p:nvSpPr>
        <p:spPr/>
        <p:txBody>
          <a:bodyPr/>
          <a:lstStyle/>
          <a:p>
            <a:fld id="{DA16AA21-1863-4931-97CB-99D0A168701B}" type="datetimeFigureOut">
              <a:rPr lang="en-US" smtClean="0"/>
              <a:t>7/11/19</a:t>
            </a:fld>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318343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0" y="0"/>
            <a:ext cx="6227805"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Date Placeholder 7"/>
          <p:cNvSpPr>
            <a:spLocks noGrp="1"/>
          </p:cNvSpPr>
          <p:nvPr>
            <p:ph type="dt" sz="half" idx="10"/>
          </p:nvPr>
        </p:nvSpPr>
        <p:spPr/>
        <p:txBody>
          <a:bodyPr/>
          <a:lstStyle/>
          <a:p>
            <a:fld id="{3772C379-9A7C-4C87-A116-CBE9F58B04C5}" type="datetimeFigureOut">
              <a:rPr lang="en-US" smtClean="0"/>
              <a:t>7/11/19</a:t>
            </a:fld>
            <a:endParaRPr lang="en-US"/>
          </a:p>
        </p:txBody>
      </p:sp>
      <p:sp>
        <p:nvSpPr>
          <p:cNvPr id="10" name="Slide Number Placeholder 9"/>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22725889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4" Type="http://schemas.microsoft.com/office/2007/relationships/hdphoto" Target="../media/hdphoto1.wdp"/><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8664C608-40B1-4030-A28D-5B74BC98ADCE}" type="datetimeFigureOut">
              <a:rPr lang="en-US" smtClean="0"/>
              <a:t>7/11/19</a:t>
            </a:fld>
            <a:endParaRPr lang="en-US" dirty="0"/>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66505503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CE1177D-9CE3-8B4F-ADB6-8C6901A0D5C1}"/>
              </a:ext>
            </a:extLst>
          </p:cNvPr>
          <p:cNvSpPr>
            <a:spLocks noGrp="1"/>
          </p:cNvSpPr>
          <p:nvPr>
            <p:ph type="ctrTitle"/>
          </p:nvPr>
        </p:nvSpPr>
        <p:spPr/>
        <p:txBody>
          <a:bodyPr/>
          <a:lstStyle/>
          <a:p>
            <a:r>
              <a:rPr lang="es-ES_tradnl" sz="4800" dirty="0"/>
              <a:t>El retorno del exilio</a:t>
            </a:r>
          </a:p>
        </p:txBody>
      </p:sp>
      <p:sp>
        <p:nvSpPr>
          <p:cNvPr id="3" name="Subtítulo 2">
            <a:extLst>
              <a:ext uri="{FF2B5EF4-FFF2-40B4-BE49-F238E27FC236}">
                <a16:creationId xmlns:a16="http://schemas.microsoft.com/office/drawing/2014/main" xmlns="" id="{C451A6FF-DB9D-874C-8336-9546EB7340B2}"/>
              </a:ext>
            </a:extLst>
          </p:cNvPr>
          <p:cNvSpPr>
            <a:spLocks noGrp="1"/>
          </p:cNvSpPr>
          <p:nvPr>
            <p:ph type="subTitle" idx="1"/>
          </p:nvPr>
        </p:nvSpPr>
        <p:spPr>
          <a:xfrm>
            <a:off x="802386" y="4389120"/>
            <a:ext cx="6305204" cy="1069848"/>
          </a:xfrm>
        </p:spPr>
        <p:txBody>
          <a:bodyPr/>
          <a:lstStyle/>
          <a:p>
            <a:r>
              <a:rPr lang="es-ES_tradnl" dirty="0"/>
              <a:t>Curso Bíblico Parroquia </a:t>
            </a:r>
            <a:r>
              <a:rPr lang="es-ES_tradnl" dirty="0" err="1"/>
              <a:t>Stmo</a:t>
            </a:r>
            <a:r>
              <a:rPr lang="es-ES_tradnl" dirty="0"/>
              <a:t>. Redentor 2019-2020</a:t>
            </a:r>
          </a:p>
        </p:txBody>
      </p:sp>
    </p:spTree>
    <p:extLst>
      <p:ext uri="{BB962C8B-B14F-4D97-AF65-F5344CB8AC3E}">
        <p14:creationId xmlns:p14="http://schemas.microsoft.com/office/powerpoint/2010/main" val="11232767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8B3EAC6-268C-FB49-8BEF-4EFF78737B02}"/>
              </a:ext>
            </a:extLst>
          </p:cNvPr>
          <p:cNvSpPr>
            <a:spLocks noGrp="1"/>
          </p:cNvSpPr>
          <p:nvPr>
            <p:ph type="title"/>
          </p:nvPr>
        </p:nvSpPr>
        <p:spPr/>
        <p:txBody>
          <a:bodyPr>
            <a:normAutofit/>
          </a:bodyPr>
          <a:lstStyle/>
          <a:p>
            <a:r>
              <a:rPr lang="es-ES_tradnl" dirty="0" smtClean="0"/>
              <a:t>Nehemías 1</a:t>
            </a:r>
            <a:r>
              <a:rPr lang="es-ES_tradnl" dirty="0"/>
              <a:t>-7</a:t>
            </a:r>
            <a:br>
              <a:rPr lang="es-ES_tradnl" dirty="0"/>
            </a:br>
            <a:r>
              <a:rPr lang="es-ES_tradnl" dirty="0" smtClean="0"/>
              <a:t>tercera oleada: </a:t>
            </a:r>
            <a:r>
              <a:rPr lang="es-ES_tradnl" dirty="0"/>
              <a:t>444 a.C.</a:t>
            </a:r>
          </a:p>
        </p:txBody>
      </p:sp>
      <p:sp>
        <p:nvSpPr>
          <p:cNvPr id="3" name="Marcador de contenido 2">
            <a:extLst>
              <a:ext uri="{FF2B5EF4-FFF2-40B4-BE49-F238E27FC236}">
                <a16:creationId xmlns:a16="http://schemas.microsoft.com/office/drawing/2014/main" xmlns="" id="{79B2D2EB-2D4A-3445-B510-A8497FF0DB58}"/>
              </a:ext>
            </a:extLst>
          </p:cNvPr>
          <p:cNvSpPr>
            <a:spLocks noGrp="1"/>
          </p:cNvSpPr>
          <p:nvPr>
            <p:ph sz="half" idx="1"/>
          </p:nvPr>
        </p:nvSpPr>
        <p:spPr/>
        <p:txBody>
          <a:bodyPr/>
          <a:lstStyle/>
          <a:p>
            <a:r>
              <a:rPr lang="es-ES_tradnl" dirty="0"/>
              <a:t>Nehemías es un consejero del rey Artajerjes de Persia (copero)</a:t>
            </a:r>
          </a:p>
          <a:p>
            <a:r>
              <a:rPr lang="es-ES_tradnl" dirty="0"/>
              <a:t>Obtiene permiso del rey persa para ir a Jerusalén y reconstruir las murallas de </a:t>
            </a:r>
            <a:r>
              <a:rPr lang="es-ES_tradnl" dirty="0" smtClean="0"/>
              <a:t>Jerusalén</a:t>
            </a:r>
          </a:p>
          <a:p>
            <a:r>
              <a:rPr lang="es-ES_tradnl" dirty="0" smtClean="0"/>
              <a:t>Nehemías </a:t>
            </a:r>
            <a:r>
              <a:rPr lang="es-ES_tradnl" dirty="0"/>
              <a:t>se encuentra con la oposición de los pueblos que viven en torno a Jerusalén</a:t>
            </a:r>
          </a:p>
          <a:p>
            <a:endParaRPr lang="es-ES_tradnl" dirty="0"/>
          </a:p>
        </p:txBody>
      </p:sp>
      <p:pic>
        <p:nvPicPr>
          <p:cNvPr id="6" name="Marcador de contenido 5">
            <a:extLst>
              <a:ext uri="{FF2B5EF4-FFF2-40B4-BE49-F238E27FC236}">
                <a16:creationId xmlns:a16="http://schemas.microsoft.com/office/drawing/2014/main" xmlns="" id="{039A6B87-5A00-C741-8FA9-C084FD4B4AE9}"/>
              </a:ext>
            </a:extLst>
          </p:cNvPr>
          <p:cNvPicPr>
            <a:picLocks noGrp="1" noChangeAspect="1"/>
          </p:cNvPicPr>
          <p:nvPr>
            <p:ph sz="half" idx="2"/>
          </p:nvPr>
        </p:nvPicPr>
        <p:blipFill>
          <a:blip r:embed="rId2"/>
          <a:srcRect l="20131" r="20131"/>
          <a:stretch>
            <a:fillRect/>
          </a:stretch>
        </p:blipFill>
        <p:spPr>
          <a:prstGeom prst="rect">
            <a:avLst/>
          </a:prstGeom>
        </p:spPr>
      </p:pic>
    </p:spTree>
    <p:extLst>
      <p:ext uri="{BB962C8B-B14F-4D97-AF65-F5344CB8AC3E}">
        <p14:creationId xmlns:p14="http://schemas.microsoft.com/office/powerpoint/2010/main" val="2848231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6E22F49-4D8B-9943-8805-7C772997EA70}"/>
              </a:ext>
            </a:extLst>
          </p:cNvPr>
          <p:cNvSpPr>
            <a:spLocks noGrp="1"/>
          </p:cNvSpPr>
          <p:nvPr>
            <p:ph type="title"/>
          </p:nvPr>
        </p:nvSpPr>
        <p:spPr/>
        <p:txBody>
          <a:bodyPr/>
          <a:lstStyle/>
          <a:p>
            <a:r>
              <a:rPr lang="es-ES_tradnl" dirty="0"/>
              <a:t>Nehemías 8-12</a:t>
            </a:r>
          </a:p>
        </p:txBody>
      </p:sp>
      <p:sp>
        <p:nvSpPr>
          <p:cNvPr id="3" name="Marcador de contenido 2">
            <a:extLst>
              <a:ext uri="{FF2B5EF4-FFF2-40B4-BE49-F238E27FC236}">
                <a16:creationId xmlns:a16="http://schemas.microsoft.com/office/drawing/2014/main" xmlns="" id="{D33E6DF3-92B0-374E-A9F0-2795D5591049}"/>
              </a:ext>
            </a:extLst>
          </p:cNvPr>
          <p:cNvSpPr>
            <a:spLocks noGrp="1"/>
          </p:cNvSpPr>
          <p:nvPr>
            <p:ph sz="half" idx="1"/>
          </p:nvPr>
        </p:nvSpPr>
        <p:spPr>
          <a:xfrm>
            <a:off x="685800" y="1892704"/>
            <a:ext cx="3657600" cy="2290676"/>
          </a:xfrm>
        </p:spPr>
        <p:txBody>
          <a:bodyPr>
            <a:normAutofit fontScale="85000" lnSpcReduction="10000"/>
          </a:bodyPr>
          <a:lstStyle/>
          <a:p>
            <a:r>
              <a:rPr lang="es-ES_tradnl" dirty="0"/>
              <a:t>Nehemías y Esdras se ponen de acuerdo</a:t>
            </a:r>
          </a:p>
          <a:p>
            <a:r>
              <a:rPr lang="es-ES_tradnl" dirty="0"/>
              <a:t>Esdras proclama la </a:t>
            </a:r>
            <a:r>
              <a:rPr lang="es-ES_tradnl" dirty="0" err="1"/>
              <a:t>Torah</a:t>
            </a:r>
            <a:r>
              <a:rPr lang="es-ES_tradnl" dirty="0"/>
              <a:t> en Jerusalén</a:t>
            </a:r>
          </a:p>
          <a:p>
            <a:r>
              <a:rPr lang="es-ES_tradnl" dirty="0"/>
              <a:t>Celebran la Fiesta de los Tabernáculos</a:t>
            </a:r>
          </a:p>
          <a:p>
            <a:r>
              <a:rPr lang="es-ES_tradnl" dirty="0"/>
              <a:t>Renovación de la Alianza</a:t>
            </a:r>
          </a:p>
        </p:txBody>
      </p:sp>
      <p:sp>
        <p:nvSpPr>
          <p:cNvPr id="4" name="Marcador de contenido 3">
            <a:extLst>
              <a:ext uri="{FF2B5EF4-FFF2-40B4-BE49-F238E27FC236}">
                <a16:creationId xmlns:a16="http://schemas.microsoft.com/office/drawing/2014/main" xmlns="" id="{68AFB22B-0393-6345-AB2F-CE857B5CF8EE}"/>
              </a:ext>
            </a:extLst>
          </p:cNvPr>
          <p:cNvSpPr>
            <a:spLocks noGrp="1"/>
          </p:cNvSpPr>
          <p:nvPr>
            <p:ph sz="half" idx="2"/>
          </p:nvPr>
        </p:nvSpPr>
        <p:spPr/>
        <p:txBody>
          <a:bodyPr>
            <a:normAutofit fontScale="85000" lnSpcReduction="10000"/>
          </a:bodyPr>
          <a:lstStyle/>
          <a:p>
            <a:pPr marL="0" indent="0">
              <a:buNone/>
            </a:pPr>
            <a:r>
              <a:rPr lang="es-ES" dirty="0"/>
              <a:t>[Nehemías] pidió a Esdras, el escriba, que trajera el libro de la Torá de Moisés que YHWH había entregado a Israel. Así lo hizo el sacerdote Esdras. El día primero del séptimo mes trajo el libro de la Torá y ante la asamblea compuesta por hombres, mujeres y cuantos tenían uso de razón, lo estuvo leyendo en la plaza de la Puerta de las Aguas desde la mañana hasta el mediodía. Todo el pueblo, hombres, mujeres y cuantos tenían uso de razón, escuchaban con atención la lectura del libro de la Torá” (</a:t>
            </a:r>
            <a:r>
              <a:rPr lang="es-ES" dirty="0" err="1"/>
              <a:t>Neh</a:t>
            </a:r>
            <a:r>
              <a:rPr lang="es-ES" dirty="0"/>
              <a:t> 8,2-3). </a:t>
            </a:r>
          </a:p>
          <a:p>
            <a:pPr marL="0" indent="0">
              <a:buNone/>
            </a:pPr>
            <a:endParaRPr lang="es-ES_tradnl" dirty="0"/>
          </a:p>
        </p:txBody>
      </p:sp>
      <p:pic>
        <p:nvPicPr>
          <p:cNvPr id="5" name="Marcador de contenido 4">
            <a:extLst>
              <a:ext uri="{FF2B5EF4-FFF2-40B4-BE49-F238E27FC236}">
                <a16:creationId xmlns:a16="http://schemas.microsoft.com/office/drawing/2014/main" xmlns="" id="{C7C5BBCD-35BC-0F47-A772-27EA56386D4E}"/>
              </a:ext>
            </a:extLst>
          </p:cNvPr>
          <p:cNvPicPr>
            <a:picLocks noChangeAspect="1"/>
          </p:cNvPicPr>
          <p:nvPr/>
        </p:nvPicPr>
        <p:blipFill>
          <a:blip r:embed="rId2"/>
          <a:stretch>
            <a:fillRect/>
          </a:stretch>
        </p:blipFill>
        <p:spPr>
          <a:xfrm>
            <a:off x="1302818" y="4183380"/>
            <a:ext cx="3166164" cy="2420614"/>
          </a:xfrm>
          <a:prstGeom prst="rect">
            <a:avLst/>
          </a:prstGeom>
        </p:spPr>
      </p:pic>
    </p:spTree>
    <p:extLst>
      <p:ext uri="{BB962C8B-B14F-4D97-AF65-F5344CB8AC3E}">
        <p14:creationId xmlns:p14="http://schemas.microsoft.com/office/powerpoint/2010/main" val="1558761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6E22F49-4D8B-9943-8805-7C772997EA70}"/>
              </a:ext>
            </a:extLst>
          </p:cNvPr>
          <p:cNvSpPr>
            <a:spLocks noGrp="1"/>
          </p:cNvSpPr>
          <p:nvPr>
            <p:ph type="title"/>
          </p:nvPr>
        </p:nvSpPr>
        <p:spPr/>
        <p:txBody>
          <a:bodyPr/>
          <a:lstStyle/>
          <a:p>
            <a:r>
              <a:rPr lang="es-ES_tradnl" dirty="0"/>
              <a:t>Nehemías 13 </a:t>
            </a:r>
          </a:p>
        </p:txBody>
      </p:sp>
      <p:sp>
        <p:nvSpPr>
          <p:cNvPr id="3" name="Marcador de contenido 2">
            <a:extLst>
              <a:ext uri="{FF2B5EF4-FFF2-40B4-BE49-F238E27FC236}">
                <a16:creationId xmlns:a16="http://schemas.microsoft.com/office/drawing/2014/main" xmlns="" id="{D33E6DF3-92B0-374E-A9F0-2795D5591049}"/>
              </a:ext>
            </a:extLst>
          </p:cNvPr>
          <p:cNvSpPr>
            <a:spLocks noGrp="1"/>
          </p:cNvSpPr>
          <p:nvPr>
            <p:ph sz="half" idx="1"/>
          </p:nvPr>
        </p:nvSpPr>
        <p:spPr>
          <a:xfrm>
            <a:off x="685799" y="1733961"/>
            <a:ext cx="3751263" cy="2771896"/>
          </a:xfrm>
        </p:spPr>
        <p:txBody>
          <a:bodyPr>
            <a:noAutofit/>
          </a:bodyPr>
          <a:lstStyle/>
          <a:p>
            <a:r>
              <a:rPr lang="es-ES_tradnl" dirty="0"/>
              <a:t>Pero en el capítulo 13, el libro termina con una descripción anti-climática de la situación en Jerusalén</a:t>
            </a:r>
            <a:r>
              <a:rPr lang="es-ES_tradnl" dirty="0" smtClean="0"/>
              <a:t>:</a:t>
            </a:r>
            <a:endParaRPr lang="es-ES_tradnl" dirty="0"/>
          </a:p>
          <a:p>
            <a:pPr lvl="1"/>
            <a:r>
              <a:rPr lang="es-ES_tradnl" sz="2000" dirty="0"/>
              <a:t>El culto en el Templo está descuidado</a:t>
            </a:r>
          </a:p>
          <a:p>
            <a:pPr lvl="1"/>
            <a:r>
              <a:rPr lang="es-ES_tradnl" sz="2000" dirty="0"/>
              <a:t>Los habitantes de la ciudad no cumplen la </a:t>
            </a:r>
            <a:r>
              <a:rPr lang="es-ES_tradnl" sz="2000" dirty="0" err="1"/>
              <a:t>Toráh</a:t>
            </a:r>
            <a:endParaRPr lang="es-ES_tradnl" sz="2000" dirty="0"/>
          </a:p>
        </p:txBody>
      </p:sp>
      <p:sp>
        <p:nvSpPr>
          <p:cNvPr id="4" name="Marcador de contenido 3">
            <a:extLst>
              <a:ext uri="{FF2B5EF4-FFF2-40B4-BE49-F238E27FC236}">
                <a16:creationId xmlns:a16="http://schemas.microsoft.com/office/drawing/2014/main" xmlns="" id="{68AFB22B-0393-6345-AB2F-CE857B5CF8EE}"/>
              </a:ext>
            </a:extLst>
          </p:cNvPr>
          <p:cNvSpPr>
            <a:spLocks noGrp="1"/>
          </p:cNvSpPr>
          <p:nvPr>
            <p:ph sz="half" idx="2"/>
          </p:nvPr>
        </p:nvSpPr>
        <p:spPr>
          <a:xfrm>
            <a:off x="4673600" y="366330"/>
            <a:ext cx="3776218" cy="6117708"/>
          </a:xfrm>
        </p:spPr>
        <p:txBody>
          <a:bodyPr>
            <a:normAutofit fontScale="92500" lnSpcReduction="20000"/>
          </a:bodyPr>
          <a:lstStyle/>
          <a:p>
            <a:r>
              <a:rPr lang="es-ES_tradnl" dirty="0"/>
              <a:t>Con el final de Nehemías termina la narración de la historia en la Biblia Hebrea: aproximadamente año 430 a.C.</a:t>
            </a:r>
          </a:p>
          <a:p>
            <a:r>
              <a:rPr lang="es-ES_tradnl" dirty="0"/>
              <a:t>El período persa continuará hasta la conquista de Alejandro Magno (329 a.C.) que inaugura la época helenística</a:t>
            </a:r>
          </a:p>
          <a:p>
            <a:r>
              <a:rPr lang="es-ES_tradnl" dirty="0"/>
              <a:t>Los libros de los macabeos retomarán la historia a mediados del siglo II a.C., ya en época helenística; pero estos libros ya no pertenecen a la Biblia Hebrea (pero sí a la Septuaginta)</a:t>
            </a:r>
          </a:p>
          <a:p>
            <a:r>
              <a:rPr lang="es-ES_tradnl" dirty="0"/>
              <a:t>El período persa es oscuro en lo histórico y arqueológico</a:t>
            </a:r>
          </a:p>
          <a:p>
            <a:r>
              <a:rPr lang="es-ES_tradnl" dirty="0"/>
              <a:t>Pero muy rico en producción bíblica</a:t>
            </a:r>
          </a:p>
          <a:p>
            <a:pPr lvl="1"/>
            <a:r>
              <a:rPr lang="es-ES_tradnl" dirty="0"/>
              <a:t>La </a:t>
            </a:r>
            <a:r>
              <a:rPr lang="es-ES_tradnl" dirty="0" err="1"/>
              <a:t>Torah</a:t>
            </a:r>
            <a:r>
              <a:rPr lang="es-ES_tradnl" dirty="0"/>
              <a:t> y los </a:t>
            </a:r>
            <a:r>
              <a:rPr lang="es-ES_tradnl" dirty="0" err="1"/>
              <a:t>Nebiim</a:t>
            </a:r>
            <a:r>
              <a:rPr lang="es-ES_tradnl" dirty="0"/>
              <a:t> terminan de tomar forma</a:t>
            </a:r>
          </a:p>
          <a:p>
            <a:pPr lvl="1"/>
            <a:r>
              <a:rPr lang="es-ES_tradnl" dirty="0"/>
              <a:t>Se escriben los </a:t>
            </a:r>
            <a:r>
              <a:rPr lang="es-ES_tradnl" dirty="0" err="1"/>
              <a:t>Ketubim</a:t>
            </a:r>
            <a:endParaRPr lang="es-ES_tradnl" dirty="0"/>
          </a:p>
        </p:txBody>
      </p:sp>
      <p:pic>
        <p:nvPicPr>
          <p:cNvPr id="7" name="Imagen 6">
            <a:extLst>
              <a:ext uri="{FF2B5EF4-FFF2-40B4-BE49-F238E27FC236}">
                <a16:creationId xmlns:a16="http://schemas.microsoft.com/office/drawing/2014/main" xmlns="" id="{F5976B38-56D6-A94F-A42E-CA98349E9556}"/>
              </a:ext>
            </a:extLst>
          </p:cNvPr>
          <p:cNvPicPr>
            <a:picLocks noChangeAspect="1"/>
          </p:cNvPicPr>
          <p:nvPr/>
        </p:nvPicPr>
        <p:blipFill>
          <a:blip r:embed="rId2"/>
          <a:stretch>
            <a:fillRect/>
          </a:stretch>
        </p:blipFill>
        <p:spPr>
          <a:xfrm>
            <a:off x="1193800" y="4894459"/>
            <a:ext cx="2030261" cy="1827235"/>
          </a:xfrm>
          <a:prstGeom prst="rect">
            <a:avLst/>
          </a:prstGeom>
        </p:spPr>
      </p:pic>
    </p:spTree>
    <p:extLst>
      <p:ext uri="{BB962C8B-B14F-4D97-AF65-F5344CB8AC3E}">
        <p14:creationId xmlns:p14="http://schemas.microsoft.com/office/powerpoint/2010/main" val="4253239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xmlns="" id="{0F06CF4D-D8EF-FC48-ADEF-6C46EEE3598A}"/>
              </a:ext>
            </a:extLst>
          </p:cNvPr>
          <p:cNvSpPr>
            <a:spLocks noGrp="1"/>
          </p:cNvSpPr>
          <p:nvPr>
            <p:ph type="body" idx="1"/>
          </p:nvPr>
        </p:nvSpPr>
        <p:spPr/>
        <p:txBody>
          <a:bodyPr/>
          <a:lstStyle/>
          <a:p>
            <a:r>
              <a:rPr lang="es-ES_tradnl" dirty="0"/>
              <a:t>Profecía de Jeremías</a:t>
            </a:r>
          </a:p>
        </p:txBody>
      </p:sp>
      <p:sp>
        <p:nvSpPr>
          <p:cNvPr id="3" name="Marcador de contenido 2">
            <a:extLst>
              <a:ext uri="{FF2B5EF4-FFF2-40B4-BE49-F238E27FC236}">
                <a16:creationId xmlns:a16="http://schemas.microsoft.com/office/drawing/2014/main" xmlns="" id="{CA007AB5-83A9-9641-AEB9-E39DBC567C1C}"/>
              </a:ext>
            </a:extLst>
          </p:cNvPr>
          <p:cNvSpPr>
            <a:spLocks noGrp="1"/>
          </p:cNvSpPr>
          <p:nvPr>
            <p:ph sz="half" idx="2"/>
          </p:nvPr>
        </p:nvSpPr>
        <p:spPr>
          <a:xfrm>
            <a:off x="366371" y="2527676"/>
            <a:ext cx="3977029" cy="4225004"/>
          </a:xfrm>
        </p:spPr>
        <p:txBody>
          <a:bodyPr>
            <a:normAutofit fontScale="77500" lnSpcReduction="20000"/>
          </a:bodyPr>
          <a:lstStyle/>
          <a:p>
            <a:pPr marL="0" indent="0">
              <a:buNone/>
            </a:pPr>
            <a:r>
              <a:rPr lang="es-ES" dirty="0"/>
              <a:t>He aquí que días vienen - oráculo de Yahveh - en que yo pactaré con la casa de Israel (y con la casa de Judá) una nueva alianza; 32.no como la alianza que pacté con sus padres, cuando les tomé de la mano para sacarles de Egipto; que ellos rompieron mi alianza, y yo hice estrago en ellos - oráculo de Yahveh -. 33.Sino que esta será la alianza que yo pacte con la casa de Israel, después de aquellos días - oráculo de Yahveh -: pondré mi Ley en su interior y sobre sus corazones la escribiré, y yo seré su Dios y ellos serán mi pueblo. 34.Ya no tendrán que adoctrinar más el uno a su prójimo y el otro a su hermano, diciendo: «Conoced a Yahveh», pues todos ellos me conocerán del más chico al más grande - - oráculo de Yahveh - cuando perdone su culpa, y de su pecado no vuelva a acordarme. (31,31-34)</a:t>
            </a:r>
            <a:endParaRPr lang="es-ES_tradnl" dirty="0"/>
          </a:p>
        </p:txBody>
      </p:sp>
      <p:sp>
        <p:nvSpPr>
          <p:cNvPr id="6" name="Marcador de texto 5">
            <a:extLst>
              <a:ext uri="{FF2B5EF4-FFF2-40B4-BE49-F238E27FC236}">
                <a16:creationId xmlns:a16="http://schemas.microsoft.com/office/drawing/2014/main" xmlns="" id="{75C9E052-9813-6547-89A0-B1C44C558B81}"/>
              </a:ext>
            </a:extLst>
          </p:cNvPr>
          <p:cNvSpPr>
            <a:spLocks noGrp="1"/>
          </p:cNvSpPr>
          <p:nvPr>
            <p:ph type="body" sz="quarter" idx="3"/>
          </p:nvPr>
        </p:nvSpPr>
        <p:spPr/>
        <p:txBody>
          <a:bodyPr/>
          <a:lstStyle/>
          <a:p>
            <a:r>
              <a:rPr lang="es-ES_tradnl" dirty="0"/>
              <a:t>Profecía de Ezequiel</a:t>
            </a:r>
          </a:p>
        </p:txBody>
      </p:sp>
      <p:sp>
        <p:nvSpPr>
          <p:cNvPr id="7" name="Marcador de contenido 6">
            <a:extLst>
              <a:ext uri="{FF2B5EF4-FFF2-40B4-BE49-F238E27FC236}">
                <a16:creationId xmlns:a16="http://schemas.microsoft.com/office/drawing/2014/main" xmlns="" id="{2BD9605E-4C4E-EB47-90C1-E523D1C5B444}"/>
              </a:ext>
            </a:extLst>
          </p:cNvPr>
          <p:cNvSpPr>
            <a:spLocks noGrp="1"/>
          </p:cNvSpPr>
          <p:nvPr>
            <p:ph sz="quarter" idx="4"/>
          </p:nvPr>
        </p:nvSpPr>
        <p:spPr>
          <a:xfrm>
            <a:off x="4437064" y="2527675"/>
            <a:ext cx="4041330" cy="4330325"/>
          </a:xfrm>
        </p:spPr>
        <p:txBody>
          <a:bodyPr>
            <a:normAutofit fontScale="77500" lnSpcReduction="20000"/>
          </a:bodyPr>
          <a:lstStyle/>
          <a:p>
            <a:pPr marL="0" indent="0">
              <a:buNone/>
            </a:pPr>
            <a:r>
              <a:rPr lang="es-ES" dirty="0"/>
              <a:t>Yo santificaré mi gran nombre profanado entre las naciones, profanado allí por vosotros. Y las naciones sabrán que yo soy Yahveh - oráculo del Señor Yahveh - cuando yo, por medio de vosotros, manifieste mi santidad a la vista de ellos. 24.Os tomaré de entre las naciones, os recogeré de todos los países y os llevaré a vuestro suelo. 25.Os rociaré con agua pura y quedaréis purificados; de todas vuestras impurezas y de todas vuestras basuras os purificaré. 26.Y os daré un corazón nuevo, infundiré en vosotros un espíritu nuevo, quitaré de vuestra carne el corazón de piedra y os daré un corazón de carne. 27.Infundiré mi espíritu en vosotros y haré que os conduzcáis según mis preceptos y observéis y practiquéis mis normas. 28.Habitaréis la tierra que yo di a vuestros padres. Vosotros seréis mi pueblo y yo seré </a:t>
            </a:r>
            <a:r>
              <a:rPr lang="es-ES" dirty="0" err="1"/>
              <a:t>vustro</a:t>
            </a:r>
            <a:r>
              <a:rPr lang="es-ES" dirty="0"/>
              <a:t> Dios."</a:t>
            </a:r>
            <a:endParaRPr lang="es-ES_tradnl" dirty="0"/>
          </a:p>
        </p:txBody>
      </p:sp>
      <p:sp>
        <p:nvSpPr>
          <p:cNvPr id="2" name="Título 1">
            <a:extLst>
              <a:ext uri="{FF2B5EF4-FFF2-40B4-BE49-F238E27FC236}">
                <a16:creationId xmlns:a16="http://schemas.microsoft.com/office/drawing/2014/main" xmlns="" id="{0EC3FACC-1E5C-1040-BEAD-11BC76F0EBBF}"/>
              </a:ext>
            </a:extLst>
          </p:cNvPr>
          <p:cNvSpPr>
            <a:spLocks noGrp="1"/>
          </p:cNvSpPr>
          <p:nvPr>
            <p:ph type="title"/>
          </p:nvPr>
        </p:nvSpPr>
        <p:spPr/>
        <p:txBody>
          <a:bodyPr>
            <a:normAutofit/>
          </a:bodyPr>
          <a:lstStyle/>
          <a:p>
            <a:r>
              <a:rPr lang="es-ES_tradnl" sz="3200" dirty="0"/>
              <a:t>Mensaje de Esdras-Nehemías:</a:t>
            </a:r>
            <a:br>
              <a:rPr lang="es-ES_tradnl" sz="3200" dirty="0"/>
            </a:br>
            <a:r>
              <a:rPr lang="es-ES_tradnl" sz="3200" dirty="0"/>
              <a:t>El exilio no ha terminado</a:t>
            </a:r>
          </a:p>
        </p:txBody>
      </p:sp>
    </p:spTree>
    <p:extLst>
      <p:ext uri="{BB962C8B-B14F-4D97-AF65-F5344CB8AC3E}">
        <p14:creationId xmlns:p14="http://schemas.microsoft.com/office/powerpoint/2010/main" val="1365638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9C31F2B-3D8F-7A4D-8D70-9CE842D0628F}"/>
              </a:ext>
            </a:extLst>
          </p:cNvPr>
          <p:cNvSpPr>
            <a:spLocks noGrp="1"/>
          </p:cNvSpPr>
          <p:nvPr>
            <p:ph type="title"/>
          </p:nvPr>
        </p:nvSpPr>
        <p:spPr/>
        <p:txBody>
          <a:bodyPr/>
          <a:lstStyle/>
          <a:p>
            <a:r>
              <a:rPr lang="es-ES_tradnl" dirty="0"/>
              <a:t>Profetas post-</a:t>
            </a:r>
            <a:r>
              <a:rPr lang="es-ES_tradnl" dirty="0" err="1"/>
              <a:t>exílicos</a:t>
            </a:r>
            <a:endParaRPr lang="es-ES_tradnl" dirty="0"/>
          </a:p>
        </p:txBody>
      </p:sp>
      <p:sp>
        <p:nvSpPr>
          <p:cNvPr id="3" name="Marcador de contenido 2">
            <a:extLst>
              <a:ext uri="{FF2B5EF4-FFF2-40B4-BE49-F238E27FC236}">
                <a16:creationId xmlns:a16="http://schemas.microsoft.com/office/drawing/2014/main" xmlns="" id="{726BEB8C-6B8F-6247-9796-CDCA5AE74321}"/>
              </a:ext>
            </a:extLst>
          </p:cNvPr>
          <p:cNvSpPr>
            <a:spLocks noGrp="1"/>
          </p:cNvSpPr>
          <p:nvPr>
            <p:ph sz="half" idx="1"/>
          </p:nvPr>
        </p:nvSpPr>
        <p:spPr/>
        <p:txBody>
          <a:bodyPr/>
          <a:lstStyle/>
          <a:p>
            <a:r>
              <a:rPr lang="es-ES_tradnl" sz="3200" dirty="0"/>
              <a:t>Ageo</a:t>
            </a:r>
          </a:p>
          <a:p>
            <a:r>
              <a:rPr lang="es-ES_tradnl" sz="3200" dirty="0"/>
              <a:t>Zacarías</a:t>
            </a:r>
          </a:p>
          <a:p>
            <a:r>
              <a:rPr lang="es-ES_tradnl" sz="3200" dirty="0"/>
              <a:t>Malaquías</a:t>
            </a:r>
          </a:p>
          <a:p>
            <a:r>
              <a:rPr lang="es-ES_tradnl" sz="3200" dirty="0"/>
              <a:t>Tercer Isaías</a:t>
            </a:r>
            <a:endParaRPr lang="es-ES_tradnl" dirty="0"/>
          </a:p>
        </p:txBody>
      </p:sp>
      <p:pic>
        <p:nvPicPr>
          <p:cNvPr id="5" name="Marcador de contenido 4">
            <a:extLst>
              <a:ext uri="{FF2B5EF4-FFF2-40B4-BE49-F238E27FC236}">
                <a16:creationId xmlns:a16="http://schemas.microsoft.com/office/drawing/2014/main" xmlns="" id="{1EC702EB-1A05-8745-A7B3-D4C5B74A553B}"/>
              </a:ext>
            </a:extLst>
          </p:cNvPr>
          <p:cNvPicPr>
            <a:picLocks noGrp="1" noChangeAspect="1"/>
          </p:cNvPicPr>
          <p:nvPr>
            <p:ph sz="half" idx="2"/>
          </p:nvPr>
        </p:nvPicPr>
        <p:blipFill>
          <a:blip r:embed="rId2"/>
          <a:stretch>
            <a:fillRect/>
          </a:stretch>
        </p:blipFill>
        <p:spPr>
          <a:xfrm>
            <a:off x="4792663" y="3110166"/>
            <a:ext cx="3657600" cy="2145792"/>
          </a:xfrm>
          <a:prstGeom prst="rect">
            <a:avLst/>
          </a:prstGeom>
        </p:spPr>
      </p:pic>
    </p:spTree>
    <p:extLst>
      <p:ext uri="{BB962C8B-B14F-4D97-AF65-F5344CB8AC3E}">
        <p14:creationId xmlns:p14="http://schemas.microsoft.com/office/powerpoint/2010/main" val="995758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xmlns="" id="{1C3170A7-1387-1C4D-B4E3-29C2EB3AD6A3}"/>
              </a:ext>
            </a:extLst>
          </p:cNvPr>
          <p:cNvSpPr>
            <a:spLocks noGrp="1"/>
          </p:cNvSpPr>
          <p:nvPr>
            <p:ph type="body" idx="1"/>
          </p:nvPr>
        </p:nvSpPr>
        <p:spPr/>
        <p:txBody>
          <a:bodyPr/>
          <a:lstStyle/>
          <a:p>
            <a:r>
              <a:rPr lang="es-ES_tradnl" dirty="0"/>
              <a:t>Zacarías</a:t>
            </a:r>
          </a:p>
        </p:txBody>
      </p:sp>
      <p:sp>
        <p:nvSpPr>
          <p:cNvPr id="3" name="Marcador de contenido 2">
            <a:extLst>
              <a:ext uri="{FF2B5EF4-FFF2-40B4-BE49-F238E27FC236}">
                <a16:creationId xmlns:a16="http://schemas.microsoft.com/office/drawing/2014/main" xmlns="" id="{AFB60957-4511-4343-8CA5-F33062F6B6F7}"/>
              </a:ext>
            </a:extLst>
          </p:cNvPr>
          <p:cNvSpPr>
            <a:spLocks noGrp="1"/>
          </p:cNvSpPr>
          <p:nvPr>
            <p:ph sz="half" idx="2"/>
          </p:nvPr>
        </p:nvSpPr>
        <p:spPr/>
        <p:txBody>
          <a:bodyPr>
            <a:normAutofit fontScale="92500" lnSpcReduction="10000"/>
          </a:bodyPr>
          <a:lstStyle/>
          <a:p>
            <a:pPr marL="0" indent="0">
              <a:buNone/>
            </a:pPr>
            <a:r>
              <a:rPr lang="es-ES" dirty="0"/>
              <a:t>Por esto, continúa </a:t>
            </a:r>
            <a:r>
              <a:rPr lang="es-ES" dirty="0" err="1"/>
              <a:t>Yavé</a:t>
            </a:r>
            <a:r>
              <a:rPr lang="es-ES" dirty="0"/>
              <a:t>, estoy volviendo a Jerusalén muy bien dispuesto; mi Templo será reconstruido, y de nuevo se usará la lienza para medir en Jerusalén - palabra de </a:t>
            </a:r>
            <a:r>
              <a:rPr lang="es-ES" dirty="0" err="1"/>
              <a:t>Yavé</a:t>
            </a:r>
            <a:r>
              <a:rPr lang="es-ES" dirty="0"/>
              <a:t>. Todavía te queda algo que anunciar: 17.En mis ciudades habrá abundancia de todo. </a:t>
            </a:r>
            <a:r>
              <a:rPr lang="es-ES" dirty="0" err="1"/>
              <a:t>Yavé</a:t>
            </a:r>
            <a:r>
              <a:rPr lang="es-ES" dirty="0"/>
              <a:t> tendrá una vez más piedad de </a:t>
            </a:r>
            <a:r>
              <a:rPr lang="es-ES" dirty="0" err="1"/>
              <a:t>Sión</a:t>
            </a:r>
            <a:r>
              <a:rPr lang="es-ES" dirty="0"/>
              <a:t> y volverá a hacer de Jerusalén su predilecta.»"</a:t>
            </a:r>
            <a:endParaRPr lang="es-ES_tradnl" dirty="0"/>
          </a:p>
        </p:txBody>
      </p:sp>
      <p:sp>
        <p:nvSpPr>
          <p:cNvPr id="4" name="Marcador de texto 3">
            <a:extLst>
              <a:ext uri="{FF2B5EF4-FFF2-40B4-BE49-F238E27FC236}">
                <a16:creationId xmlns:a16="http://schemas.microsoft.com/office/drawing/2014/main" xmlns="" id="{B7A86E1B-A3EC-304B-A054-E5DD208AE56D}"/>
              </a:ext>
            </a:extLst>
          </p:cNvPr>
          <p:cNvSpPr>
            <a:spLocks noGrp="1"/>
          </p:cNvSpPr>
          <p:nvPr>
            <p:ph type="body" sz="quarter" idx="3"/>
          </p:nvPr>
        </p:nvSpPr>
        <p:spPr/>
        <p:txBody>
          <a:bodyPr/>
          <a:lstStyle/>
          <a:p>
            <a:r>
              <a:rPr lang="es-ES_tradnl" dirty="0"/>
              <a:t>Ageo</a:t>
            </a:r>
          </a:p>
        </p:txBody>
      </p:sp>
      <p:sp>
        <p:nvSpPr>
          <p:cNvPr id="5" name="Marcador de contenido 4">
            <a:extLst>
              <a:ext uri="{FF2B5EF4-FFF2-40B4-BE49-F238E27FC236}">
                <a16:creationId xmlns:a16="http://schemas.microsoft.com/office/drawing/2014/main" xmlns="" id="{69C2914E-C0C8-5E41-8F7D-20A27F0048BC}"/>
              </a:ext>
            </a:extLst>
          </p:cNvPr>
          <p:cNvSpPr>
            <a:spLocks noGrp="1"/>
          </p:cNvSpPr>
          <p:nvPr>
            <p:ph sz="quarter" idx="4"/>
          </p:nvPr>
        </p:nvSpPr>
        <p:spPr/>
        <p:txBody>
          <a:bodyPr>
            <a:normAutofit lnSpcReduction="10000"/>
          </a:bodyPr>
          <a:lstStyle/>
          <a:p>
            <a:pPr marL="0" indent="0">
              <a:buNone/>
            </a:pPr>
            <a:r>
              <a:rPr lang="es-ES" dirty="0"/>
              <a:t>Entonces YHWH dirigió esta palabra por medio del profeta Ageo: “¿Pensáis acaso que sí es tiempo de que vosotros habitéis en casas confortables mientras la casa de YHWH está en ruinas? […] Subid al monte a buscar madera, reconstruid mi templo, y yo me complaceré en él y en él manifestaré mi gloria” </a:t>
            </a:r>
            <a:r>
              <a:rPr lang="es-ES" dirty="0" smtClean="0"/>
              <a:t>(1,4.8</a:t>
            </a:r>
            <a:r>
              <a:rPr lang="es-ES" dirty="0"/>
              <a:t>).</a:t>
            </a:r>
          </a:p>
          <a:p>
            <a:endParaRPr lang="es-ES_tradnl" dirty="0"/>
          </a:p>
        </p:txBody>
      </p:sp>
      <p:sp>
        <p:nvSpPr>
          <p:cNvPr id="6" name="Título 5">
            <a:extLst>
              <a:ext uri="{FF2B5EF4-FFF2-40B4-BE49-F238E27FC236}">
                <a16:creationId xmlns:a16="http://schemas.microsoft.com/office/drawing/2014/main" xmlns="" id="{DE1CAD61-668F-0749-B04A-F91304D0DDD5}"/>
              </a:ext>
            </a:extLst>
          </p:cNvPr>
          <p:cNvSpPr>
            <a:spLocks noGrp="1"/>
          </p:cNvSpPr>
          <p:nvPr>
            <p:ph type="title"/>
          </p:nvPr>
        </p:nvSpPr>
        <p:spPr/>
        <p:txBody>
          <a:bodyPr>
            <a:normAutofit/>
          </a:bodyPr>
          <a:lstStyle/>
          <a:p>
            <a:r>
              <a:rPr lang="es-ES_tradnl" sz="3200" dirty="0" err="1"/>
              <a:t>ageo</a:t>
            </a:r>
            <a:r>
              <a:rPr lang="es-ES_tradnl" sz="3200" dirty="0"/>
              <a:t> y </a:t>
            </a:r>
            <a:r>
              <a:rPr lang="es-ES_tradnl" sz="3200" dirty="0" err="1"/>
              <a:t>zacarías</a:t>
            </a:r>
            <a:r>
              <a:rPr lang="es-ES_tradnl" sz="3200" dirty="0"/>
              <a:t>:</a:t>
            </a:r>
            <a:br>
              <a:rPr lang="es-ES_tradnl" sz="3200" dirty="0"/>
            </a:br>
            <a:r>
              <a:rPr lang="es-ES_tradnl" sz="3200" dirty="0"/>
              <a:t>segundo año de </a:t>
            </a:r>
            <a:r>
              <a:rPr lang="es-ES_tradnl" sz="3200" dirty="0" err="1"/>
              <a:t>darío</a:t>
            </a:r>
            <a:r>
              <a:rPr lang="es-ES_tradnl" sz="3200" dirty="0"/>
              <a:t>=520 </a:t>
            </a:r>
            <a:r>
              <a:rPr lang="es-ES_tradnl" sz="3200" dirty="0" err="1"/>
              <a:t>a.c.</a:t>
            </a:r>
            <a:endParaRPr lang="es-ES_tradnl" sz="3200" dirty="0"/>
          </a:p>
        </p:txBody>
      </p:sp>
    </p:spTree>
    <p:extLst>
      <p:ext uri="{BB962C8B-B14F-4D97-AF65-F5344CB8AC3E}">
        <p14:creationId xmlns:p14="http://schemas.microsoft.com/office/powerpoint/2010/main" val="1452385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xmlns="" id="{665F74ED-3239-BD42-8C86-207E59CA04AB}"/>
              </a:ext>
            </a:extLst>
          </p:cNvPr>
          <p:cNvSpPr>
            <a:spLocks noGrp="1"/>
          </p:cNvSpPr>
          <p:nvPr>
            <p:ph type="title"/>
          </p:nvPr>
        </p:nvSpPr>
        <p:spPr/>
        <p:txBody>
          <a:bodyPr/>
          <a:lstStyle/>
          <a:p>
            <a:r>
              <a:rPr lang="es-ES_tradnl" dirty="0"/>
              <a:t>Malaquías</a:t>
            </a:r>
          </a:p>
        </p:txBody>
      </p:sp>
      <p:sp>
        <p:nvSpPr>
          <p:cNvPr id="3" name="Marcador de contenido 2">
            <a:extLst>
              <a:ext uri="{FF2B5EF4-FFF2-40B4-BE49-F238E27FC236}">
                <a16:creationId xmlns:a16="http://schemas.microsoft.com/office/drawing/2014/main" xmlns="" id="{19C1E273-3C4C-5E40-BFF6-D19DB1373B36}"/>
              </a:ext>
            </a:extLst>
          </p:cNvPr>
          <p:cNvSpPr>
            <a:spLocks noGrp="1"/>
          </p:cNvSpPr>
          <p:nvPr>
            <p:ph sz="half" idx="1"/>
          </p:nvPr>
        </p:nvSpPr>
        <p:spPr/>
        <p:txBody>
          <a:bodyPr>
            <a:normAutofit fontScale="92500"/>
          </a:bodyPr>
          <a:lstStyle/>
          <a:p>
            <a:r>
              <a:rPr lang="es-ES_tradnl" dirty="0"/>
              <a:t>Malaquías profetiza en un momento en que el Templo está funcionando, pero no como debiera </a:t>
            </a:r>
          </a:p>
        </p:txBody>
      </p:sp>
      <p:sp>
        <p:nvSpPr>
          <p:cNvPr id="2" name="Marcador de texto 1">
            <a:extLst>
              <a:ext uri="{FF2B5EF4-FFF2-40B4-BE49-F238E27FC236}">
                <a16:creationId xmlns:a16="http://schemas.microsoft.com/office/drawing/2014/main" xmlns="" id="{A993D146-8969-F341-88A9-36BF4638C50C}"/>
              </a:ext>
            </a:extLst>
          </p:cNvPr>
          <p:cNvSpPr>
            <a:spLocks noGrp="1"/>
          </p:cNvSpPr>
          <p:nvPr>
            <p:ph sz="half" idx="2"/>
          </p:nvPr>
        </p:nvSpPr>
        <p:spPr/>
        <p:txBody>
          <a:bodyPr>
            <a:normAutofit fontScale="92500"/>
          </a:bodyPr>
          <a:lstStyle/>
          <a:p>
            <a:pPr marL="0" indent="0">
              <a:buNone/>
            </a:pPr>
            <a:r>
              <a:rPr lang="es-ES" dirty="0"/>
              <a:t>Decís: “¡Qué aburrimiento!” y me hacéis un desaire, dice YHWH </a:t>
            </a:r>
            <a:r>
              <a:rPr lang="es-ES" dirty="0" err="1"/>
              <a:t>Tsebaot</a:t>
            </a:r>
            <a:r>
              <a:rPr lang="es-ES" dirty="0"/>
              <a:t>. Me presentáis como ofrenda reses robadas, cojas y enfermas ¿y pensáis que yo puedo aceptarlas?, dice YHWH </a:t>
            </a:r>
            <a:r>
              <a:rPr lang="es-ES" dirty="0" err="1"/>
              <a:t>Tsebaot</a:t>
            </a:r>
            <a:r>
              <a:rPr lang="es-ES" dirty="0"/>
              <a:t>. ¡Maldito el mentiroso que tiene un macho en su rebaño y, sin embargo, para cumplir el voto que ha hecho, sacrifica a YHWH una bestia tarada! (</a:t>
            </a:r>
            <a:r>
              <a:rPr lang="es-ES" dirty="0" err="1"/>
              <a:t>Mlq</a:t>
            </a:r>
            <a:r>
              <a:rPr lang="es-ES" dirty="0"/>
              <a:t> 1,13-14). </a:t>
            </a:r>
          </a:p>
        </p:txBody>
      </p:sp>
      <p:pic>
        <p:nvPicPr>
          <p:cNvPr id="9" name="Imagen 8">
            <a:extLst>
              <a:ext uri="{FF2B5EF4-FFF2-40B4-BE49-F238E27FC236}">
                <a16:creationId xmlns:a16="http://schemas.microsoft.com/office/drawing/2014/main" xmlns="" id="{125F3B4B-DD0F-F945-83EB-CDADE05F0B0A}"/>
              </a:ext>
            </a:extLst>
          </p:cNvPr>
          <p:cNvPicPr>
            <a:picLocks noChangeAspect="1"/>
          </p:cNvPicPr>
          <p:nvPr/>
        </p:nvPicPr>
        <p:blipFill>
          <a:blip r:embed="rId2"/>
          <a:stretch>
            <a:fillRect/>
          </a:stretch>
        </p:blipFill>
        <p:spPr>
          <a:xfrm>
            <a:off x="908050" y="3632200"/>
            <a:ext cx="3213100" cy="2540000"/>
          </a:xfrm>
          <a:prstGeom prst="rect">
            <a:avLst/>
          </a:prstGeom>
        </p:spPr>
      </p:pic>
    </p:spTree>
    <p:extLst>
      <p:ext uri="{BB962C8B-B14F-4D97-AF65-F5344CB8AC3E}">
        <p14:creationId xmlns:p14="http://schemas.microsoft.com/office/powerpoint/2010/main" val="682602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D112D06-66B7-CA44-BBE4-D0845BC0FFDD}"/>
              </a:ext>
            </a:extLst>
          </p:cNvPr>
          <p:cNvSpPr>
            <a:spLocks noGrp="1"/>
          </p:cNvSpPr>
          <p:nvPr>
            <p:ph type="title"/>
          </p:nvPr>
        </p:nvSpPr>
        <p:spPr/>
        <p:txBody>
          <a:bodyPr>
            <a:normAutofit fontScale="90000"/>
          </a:bodyPr>
          <a:lstStyle/>
          <a:p>
            <a:r>
              <a:rPr lang="es-ES_tradnl" dirty="0"/>
              <a:t>Tercer Isaías: </a:t>
            </a:r>
            <a:br>
              <a:rPr lang="es-ES_tradnl" dirty="0"/>
            </a:br>
            <a:r>
              <a:rPr lang="es-ES_tradnl" dirty="0"/>
              <a:t>un mensaje universalista</a:t>
            </a:r>
          </a:p>
        </p:txBody>
      </p:sp>
      <p:sp>
        <p:nvSpPr>
          <p:cNvPr id="3" name="Marcador de contenido 2">
            <a:extLst>
              <a:ext uri="{FF2B5EF4-FFF2-40B4-BE49-F238E27FC236}">
                <a16:creationId xmlns:a16="http://schemas.microsoft.com/office/drawing/2014/main" xmlns="" id="{7E755BFA-85E4-9C4E-AB85-5EE60D6B93EF}"/>
              </a:ext>
            </a:extLst>
          </p:cNvPr>
          <p:cNvSpPr>
            <a:spLocks noGrp="1"/>
          </p:cNvSpPr>
          <p:nvPr>
            <p:ph sz="half" idx="1"/>
          </p:nvPr>
        </p:nvSpPr>
        <p:spPr>
          <a:xfrm>
            <a:off x="403008" y="1953760"/>
            <a:ext cx="3138575" cy="4799086"/>
          </a:xfrm>
        </p:spPr>
        <p:txBody>
          <a:bodyPr>
            <a:normAutofit/>
          </a:bodyPr>
          <a:lstStyle/>
          <a:p>
            <a:pPr marL="0" indent="0">
              <a:buNone/>
            </a:pPr>
            <a:r>
              <a:rPr lang="es-ES" sz="1800" dirty="0"/>
              <a:t>A los extranjeros que deciden unirse y servir a YHWH, que se entregan a su amor y a su servicio, que observan el sábado sin profanarlo y son fieles a mi alianza, los llevaré a mi monte santo, y haré que se alegren en mi casa de oración. Aceptaré sobre mi altar sus holocaustos y sacrificios; pues mi casa será casa de oración para todos los pueblos (56, 6-7).</a:t>
            </a:r>
          </a:p>
          <a:p>
            <a:pPr marL="0" indent="0">
              <a:buNone/>
            </a:pPr>
            <a:endParaRPr lang="es-ES_tradnl" dirty="0"/>
          </a:p>
        </p:txBody>
      </p:sp>
      <p:sp>
        <p:nvSpPr>
          <p:cNvPr id="4" name="Marcador de contenido 3">
            <a:extLst>
              <a:ext uri="{FF2B5EF4-FFF2-40B4-BE49-F238E27FC236}">
                <a16:creationId xmlns:a16="http://schemas.microsoft.com/office/drawing/2014/main" xmlns="" id="{DCEC0EF8-36B1-8049-BB87-45669F6B9639}"/>
              </a:ext>
            </a:extLst>
          </p:cNvPr>
          <p:cNvSpPr>
            <a:spLocks noGrp="1"/>
          </p:cNvSpPr>
          <p:nvPr>
            <p:ph sz="half" idx="2"/>
          </p:nvPr>
        </p:nvSpPr>
        <p:spPr>
          <a:xfrm>
            <a:off x="3810254" y="1868281"/>
            <a:ext cx="5068127" cy="4652389"/>
          </a:xfrm>
        </p:spPr>
        <p:txBody>
          <a:bodyPr>
            <a:noAutofit/>
          </a:bodyPr>
          <a:lstStyle/>
          <a:p>
            <a:pPr marL="0" indent="0">
              <a:buNone/>
            </a:pPr>
            <a:r>
              <a:rPr lang="es-ES" sz="1800" dirty="0"/>
              <a:t>Levántate y brilla, Jerusalén, que llega tu luz; la gloria de YHWH amanece sobre ti. Es verdad que la tierra está cubierta de tinieblas y los pueblos de oscuridad, pero sobre ti amanece YHWH y se manifiesta su gloria. A tu luz caminarán los pueblos y los reyes al resplandor de tu aurora. Alza la vista y mira a tu alrededor: todos se reúnen y vienen a ti; tus hijos llegan de lejos, a tus hijas las traen en brazos. […] ¿Quiénes son esos que vuelan como nubes, como palomas al palomar? Son barcos que acuden a mí: en cabeza vienen las naves de </a:t>
            </a:r>
            <a:r>
              <a:rPr lang="es-ES" sz="1800" dirty="0" err="1"/>
              <a:t>Tarsis</a:t>
            </a:r>
            <a:r>
              <a:rPr lang="es-ES" sz="1800" dirty="0"/>
              <a:t>, que traen a tus hijos de lejos con su plata y su oro, en homenaje a YHWH, tu Dios, al Santo de Israel, que te colma de honor (60, 1-4.8-9).</a:t>
            </a:r>
          </a:p>
          <a:p>
            <a:pPr marL="0" indent="0">
              <a:buNone/>
            </a:pPr>
            <a:endParaRPr lang="es-ES_tradnl" dirty="0"/>
          </a:p>
        </p:txBody>
      </p:sp>
    </p:spTree>
    <p:extLst>
      <p:ext uri="{BB962C8B-B14F-4D97-AF65-F5344CB8AC3E}">
        <p14:creationId xmlns:p14="http://schemas.microsoft.com/office/powerpoint/2010/main" val="697533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5EC7293-F24B-CF4C-86EE-3FB067F0AEDF}"/>
              </a:ext>
            </a:extLst>
          </p:cNvPr>
          <p:cNvSpPr>
            <a:spLocks noGrp="1"/>
          </p:cNvSpPr>
          <p:nvPr>
            <p:ph type="title"/>
          </p:nvPr>
        </p:nvSpPr>
        <p:spPr/>
        <p:txBody>
          <a:bodyPr/>
          <a:lstStyle/>
          <a:p>
            <a:r>
              <a:rPr lang="es-ES_tradnl" dirty="0"/>
              <a:t>El edicto de </a:t>
            </a:r>
            <a:r>
              <a:rPr lang="es-ES_tradnl" dirty="0" err="1"/>
              <a:t>ciro</a:t>
            </a:r>
            <a:r>
              <a:rPr lang="es-ES_tradnl" dirty="0"/>
              <a:t> </a:t>
            </a:r>
            <a:r>
              <a:rPr lang="es-ES_tradnl" dirty="0" smtClean="0"/>
              <a:t/>
            </a:r>
            <a:br>
              <a:rPr lang="es-ES_tradnl" dirty="0" smtClean="0"/>
            </a:br>
            <a:r>
              <a:rPr lang="es-ES_tradnl" dirty="0" smtClean="0"/>
              <a:t>(</a:t>
            </a:r>
            <a:r>
              <a:rPr lang="es-ES_tradnl" dirty="0"/>
              <a:t>538 a.C.)</a:t>
            </a:r>
          </a:p>
        </p:txBody>
      </p:sp>
      <p:sp>
        <p:nvSpPr>
          <p:cNvPr id="3" name="Marcador de contenido 2">
            <a:extLst>
              <a:ext uri="{FF2B5EF4-FFF2-40B4-BE49-F238E27FC236}">
                <a16:creationId xmlns:a16="http://schemas.microsoft.com/office/drawing/2014/main" xmlns="" id="{4986EACF-60B2-D24D-B5CB-F4A007197958}"/>
              </a:ext>
            </a:extLst>
          </p:cNvPr>
          <p:cNvSpPr>
            <a:spLocks noGrp="1"/>
          </p:cNvSpPr>
          <p:nvPr>
            <p:ph sz="half" idx="1"/>
          </p:nvPr>
        </p:nvSpPr>
        <p:spPr>
          <a:xfrm>
            <a:off x="685800" y="2194559"/>
            <a:ext cx="3657600" cy="4352155"/>
          </a:xfrm>
        </p:spPr>
        <p:txBody>
          <a:bodyPr>
            <a:normAutofit fontScale="77500" lnSpcReduction="20000"/>
          </a:bodyPr>
          <a:lstStyle/>
          <a:p>
            <a:pPr marL="0" indent="0">
              <a:buNone/>
            </a:pPr>
            <a:r>
              <a:rPr lang="es-ES" dirty="0"/>
              <a:t>El año primero de Ciro, rey de Persia, para que se cumpliera la palabra de YHWH anunciada por Jeremías, despertó YHWH el espíritu de Ciro que en todo su reino hizo proclamar de palabra y por escrito el siguiente edicto: </a:t>
            </a:r>
          </a:p>
          <a:p>
            <a:pPr marL="0" indent="0">
              <a:buNone/>
            </a:pPr>
            <a:r>
              <a:rPr lang="es-ES" dirty="0"/>
              <a:t>Habla Ciro, rey de Persia: YHWH, </a:t>
            </a:r>
            <a:r>
              <a:rPr lang="es-ES" dirty="0" err="1"/>
              <a:t>elohim</a:t>
            </a:r>
            <a:r>
              <a:rPr lang="es-ES" dirty="0"/>
              <a:t> de los cielos, me ha dado todos los reinos de la tierra y me ha encomendado construirle una casa en Jerusalén, que está en Judá. El que de vosotros pertenezca a ese pueblo, que su </a:t>
            </a:r>
            <a:r>
              <a:rPr lang="es-ES" dirty="0" err="1"/>
              <a:t>elohim</a:t>
            </a:r>
            <a:r>
              <a:rPr lang="es-ES" dirty="0"/>
              <a:t> lo acompañe y suba a Jerusalén, que está en Judá, a reconstruir la casa de YHWH, </a:t>
            </a:r>
            <a:r>
              <a:rPr lang="es-ES" dirty="0" err="1"/>
              <a:t>elohim</a:t>
            </a:r>
            <a:r>
              <a:rPr lang="es-ES" dirty="0"/>
              <a:t> de Israel. Y a los que pertenezcan a ese pueblo, vivan donde vivan, ayúdenles sus convecinos con plata, oro, bienes, ganado y otros donativos voluntarios para la casa de </a:t>
            </a:r>
            <a:r>
              <a:rPr lang="es-ES" dirty="0" err="1"/>
              <a:t>elohim</a:t>
            </a:r>
            <a:r>
              <a:rPr lang="es-ES" dirty="0"/>
              <a:t> que está en Jerusalén (</a:t>
            </a:r>
            <a:r>
              <a:rPr lang="es-ES" dirty="0" err="1"/>
              <a:t>Esd</a:t>
            </a:r>
            <a:r>
              <a:rPr lang="es-ES" dirty="0"/>
              <a:t> 1,1-4).</a:t>
            </a:r>
          </a:p>
        </p:txBody>
      </p:sp>
      <p:pic>
        <p:nvPicPr>
          <p:cNvPr id="5" name="Marcador de contenido 4">
            <a:extLst>
              <a:ext uri="{FF2B5EF4-FFF2-40B4-BE49-F238E27FC236}">
                <a16:creationId xmlns:a16="http://schemas.microsoft.com/office/drawing/2014/main" xmlns="" id="{BFC96462-4ABC-1947-B934-A2F370FB9E2C}"/>
              </a:ext>
            </a:extLst>
          </p:cNvPr>
          <p:cNvPicPr>
            <a:picLocks noGrp="1" noChangeAspect="1"/>
          </p:cNvPicPr>
          <p:nvPr>
            <p:ph sz="half" idx="2"/>
          </p:nvPr>
        </p:nvPicPr>
        <p:blipFill>
          <a:blip r:embed="rId2"/>
          <a:stretch>
            <a:fillRect/>
          </a:stretch>
        </p:blipFill>
        <p:spPr>
          <a:xfrm>
            <a:off x="4343400" y="2378787"/>
            <a:ext cx="4596675" cy="2100425"/>
          </a:xfrm>
          <a:prstGeom prst="rect">
            <a:avLst/>
          </a:prstGeom>
        </p:spPr>
      </p:pic>
      <p:sp>
        <p:nvSpPr>
          <p:cNvPr id="6" name="CuadroTexto 5">
            <a:extLst>
              <a:ext uri="{FF2B5EF4-FFF2-40B4-BE49-F238E27FC236}">
                <a16:creationId xmlns:a16="http://schemas.microsoft.com/office/drawing/2014/main" xmlns="" id="{75F72F94-4660-1A45-8AE8-498DB9677312}"/>
              </a:ext>
            </a:extLst>
          </p:cNvPr>
          <p:cNvSpPr txBox="1"/>
          <p:nvPr/>
        </p:nvSpPr>
        <p:spPr>
          <a:xfrm>
            <a:off x="4437063" y="4479212"/>
            <a:ext cx="4503011" cy="1354217"/>
          </a:xfrm>
          <a:prstGeom prst="rect">
            <a:avLst/>
          </a:prstGeom>
          <a:noFill/>
        </p:spPr>
        <p:txBody>
          <a:bodyPr wrap="square" rtlCol="0">
            <a:spAutoFit/>
          </a:bodyPr>
          <a:lstStyle/>
          <a:p>
            <a:r>
              <a:rPr lang="es-ES_tradnl" dirty="0"/>
              <a:t>Cilindro de Ciro, Museo Británico</a:t>
            </a:r>
          </a:p>
          <a:p>
            <a:r>
              <a:rPr lang="es-ES" sz="1600" dirty="0"/>
              <a:t>“el primer intento que conocemos </a:t>
            </a:r>
            <a:r>
              <a:rPr lang="es-ES" sz="1600" dirty="0" smtClean="0"/>
              <a:t>de gobernar un </a:t>
            </a:r>
            <a:r>
              <a:rPr lang="es-ES" sz="1600" dirty="0"/>
              <a:t>estado con diferentes nacionalidades y </a:t>
            </a:r>
            <a:r>
              <a:rPr lang="es-ES" sz="1600" dirty="0" smtClean="0"/>
              <a:t>credos  sin suprimir la pluralidad”</a:t>
            </a:r>
            <a:endParaRPr lang="es-ES_tradnl" sz="1600" dirty="0"/>
          </a:p>
        </p:txBody>
      </p:sp>
    </p:spTree>
    <p:extLst>
      <p:ext uri="{BB962C8B-B14F-4D97-AF65-F5344CB8AC3E}">
        <p14:creationId xmlns:p14="http://schemas.microsoft.com/office/powerpoint/2010/main" val="53178516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55B23C1B-CEBE-3B49-AFC7-9F771517B924}"/>
              </a:ext>
            </a:extLst>
          </p:cNvPr>
          <p:cNvPicPr>
            <a:picLocks noChangeAspect="1"/>
          </p:cNvPicPr>
          <p:nvPr/>
        </p:nvPicPr>
        <p:blipFill>
          <a:blip r:embed="rId2"/>
          <a:stretch>
            <a:fillRect/>
          </a:stretch>
        </p:blipFill>
        <p:spPr>
          <a:xfrm>
            <a:off x="153210" y="0"/>
            <a:ext cx="8837579" cy="6858000"/>
          </a:xfrm>
          <a:prstGeom prst="rect">
            <a:avLst/>
          </a:prstGeom>
        </p:spPr>
      </p:pic>
    </p:spTree>
    <p:extLst>
      <p:ext uri="{BB962C8B-B14F-4D97-AF65-F5344CB8AC3E}">
        <p14:creationId xmlns:p14="http://schemas.microsoft.com/office/powerpoint/2010/main" val="2395466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6561F9B-7C19-EF45-B576-750E1EE7B2CB}"/>
              </a:ext>
            </a:extLst>
          </p:cNvPr>
          <p:cNvSpPr>
            <a:spLocks noGrp="1"/>
          </p:cNvSpPr>
          <p:nvPr>
            <p:ph type="title"/>
          </p:nvPr>
        </p:nvSpPr>
        <p:spPr/>
        <p:txBody>
          <a:bodyPr/>
          <a:lstStyle/>
          <a:p>
            <a:r>
              <a:rPr lang="es-ES_tradnl" dirty="0"/>
              <a:t>La provincia de Yehud</a:t>
            </a:r>
          </a:p>
        </p:txBody>
      </p:sp>
      <p:pic>
        <p:nvPicPr>
          <p:cNvPr id="5" name="Marcador de contenido 4">
            <a:extLst>
              <a:ext uri="{FF2B5EF4-FFF2-40B4-BE49-F238E27FC236}">
                <a16:creationId xmlns:a16="http://schemas.microsoft.com/office/drawing/2014/main" xmlns="" id="{9675CA04-BD1A-BC4B-A035-372D17FF965D}"/>
              </a:ext>
            </a:extLst>
          </p:cNvPr>
          <p:cNvPicPr>
            <a:picLocks noGrp="1" noChangeAspect="1"/>
          </p:cNvPicPr>
          <p:nvPr>
            <p:ph sz="half" idx="1"/>
          </p:nvPr>
        </p:nvPicPr>
        <p:blipFill>
          <a:blip r:embed="rId2"/>
          <a:stretch>
            <a:fillRect/>
          </a:stretch>
        </p:blipFill>
        <p:spPr>
          <a:xfrm>
            <a:off x="1163743" y="2193925"/>
            <a:ext cx="2701714" cy="3978275"/>
          </a:xfrm>
          <a:prstGeom prst="rect">
            <a:avLst/>
          </a:prstGeom>
        </p:spPr>
      </p:pic>
      <p:sp>
        <p:nvSpPr>
          <p:cNvPr id="4" name="Marcador de contenido 3">
            <a:extLst>
              <a:ext uri="{FF2B5EF4-FFF2-40B4-BE49-F238E27FC236}">
                <a16:creationId xmlns:a16="http://schemas.microsoft.com/office/drawing/2014/main" xmlns="" id="{1336CF4C-C789-1949-8E2B-C4B6E435700B}"/>
              </a:ext>
            </a:extLst>
          </p:cNvPr>
          <p:cNvSpPr>
            <a:spLocks noGrp="1"/>
          </p:cNvSpPr>
          <p:nvPr>
            <p:ph sz="half" idx="2"/>
          </p:nvPr>
        </p:nvSpPr>
        <p:spPr/>
        <p:txBody>
          <a:bodyPr>
            <a:normAutofit lnSpcReduction="10000"/>
          </a:bodyPr>
          <a:lstStyle/>
          <a:p>
            <a:r>
              <a:rPr lang="es-ES_tradnl" dirty="0"/>
              <a:t>La provincia de Yehud era parte de la satrapía de </a:t>
            </a:r>
            <a:r>
              <a:rPr lang="es-ES_tradnl" dirty="0" err="1"/>
              <a:t>Transeufratina</a:t>
            </a:r>
            <a:endParaRPr lang="es-ES_tradnl" dirty="0"/>
          </a:p>
          <a:p>
            <a:r>
              <a:rPr lang="es-ES_tradnl" dirty="0"/>
              <a:t>No se conoce exactamente, ni su tamaño, ni población</a:t>
            </a:r>
          </a:p>
          <a:p>
            <a:r>
              <a:rPr lang="es-ES_tradnl" dirty="0"/>
              <a:t>Un pequeño territorio de unos 20 km en torno a Jerusalén</a:t>
            </a:r>
          </a:p>
          <a:p>
            <a:r>
              <a:rPr lang="es-ES_tradnl" dirty="0"/>
              <a:t>Población de Yehud: 20.000 o 30.000 personas</a:t>
            </a:r>
          </a:p>
          <a:p>
            <a:r>
              <a:rPr lang="es-ES_tradnl" dirty="0"/>
              <a:t>Población de Jerusalén: 2000 o 3000 personas</a:t>
            </a:r>
          </a:p>
        </p:txBody>
      </p:sp>
    </p:spTree>
    <p:extLst>
      <p:ext uri="{BB962C8B-B14F-4D97-AF65-F5344CB8AC3E}">
        <p14:creationId xmlns:p14="http://schemas.microsoft.com/office/powerpoint/2010/main" val="2753165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168E998-F403-434C-8A50-34A2233E3E84}"/>
              </a:ext>
            </a:extLst>
          </p:cNvPr>
          <p:cNvSpPr>
            <a:spLocks noGrp="1"/>
          </p:cNvSpPr>
          <p:nvPr>
            <p:ph type="title"/>
          </p:nvPr>
        </p:nvSpPr>
        <p:spPr/>
        <p:txBody>
          <a:bodyPr/>
          <a:lstStyle/>
          <a:p>
            <a:r>
              <a:rPr lang="es-ES_tradnl" dirty="0"/>
              <a:t>LOS </a:t>
            </a:r>
            <a:r>
              <a:rPr lang="es-ES_tradnl" i="1" dirty="0"/>
              <a:t>BENÉ HA-GOLÁ</a:t>
            </a:r>
            <a:r>
              <a:rPr lang="es-ES_tradnl" dirty="0"/>
              <a:t>, </a:t>
            </a:r>
            <a:r>
              <a:rPr lang="es-ES_tradnl" dirty="0" smtClean="0"/>
              <a:t/>
            </a:r>
            <a:br>
              <a:rPr lang="es-ES_tradnl" dirty="0" smtClean="0"/>
            </a:br>
            <a:r>
              <a:rPr lang="es-ES_tradnl" dirty="0" smtClean="0"/>
              <a:t>LOS </a:t>
            </a:r>
            <a:r>
              <a:rPr lang="es-ES_tradnl" dirty="0"/>
              <a:t>HIJOS DEL EXILIO</a:t>
            </a:r>
          </a:p>
        </p:txBody>
      </p:sp>
      <p:sp>
        <p:nvSpPr>
          <p:cNvPr id="3" name="Marcador de contenido 2">
            <a:extLst>
              <a:ext uri="{FF2B5EF4-FFF2-40B4-BE49-F238E27FC236}">
                <a16:creationId xmlns:a16="http://schemas.microsoft.com/office/drawing/2014/main" xmlns="" id="{627E5776-142B-D449-894A-4F4270BD43CB}"/>
              </a:ext>
            </a:extLst>
          </p:cNvPr>
          <p:cNvSpPr>
            <a:spLocks noGrp="1"/>
          </p:cNvSpPr>
          <p:nvPr>
            <p:ph sz="half" idx="1"/>
          </p:nvPr>
        </p:nvSpPr>
        <p:spPr/>
        <p:txBody>
          <a:bodyPr>
            <a:normAutofit fontScale="92500" lnSpcReduction="20000"/>
          </a:bodyPr>
          <a:lstStyle/>
          <a:p>
            <a:r>
              <a:rPr lang="es-ES_tradnl" dirty="0"/>
              <a:t>Los retornados del Exilio tienen una identidad religiosa y un sentido de su propio propósito en la historia distintos, por su experiencia del Exilio y su confesión monoteísta</a:t>
            </a:r>
          </a:p>
          <a:p>
            <a:r>
              <a:rPr lang="es-ES_tradnl" dirty="0"/>
              <a:t>Asumen la dirección política de Yehud</a:t>
            </a:r>
          </a:p>
          <a:p>
            <a:r>
              <a:rPr lang="es-ES_tradnl" dirty="0"/>
              <a:t>Los judíos que permanecieron en la región pasan a ser “ciudadanos de segunda”</a:t>
            </a:r>
          </a:p>
          <a:p>
            <a:r>
              <a:rPr lang="es-ES_tradnl" dirty="0"/>
              <a:t>A estos hay que sumar vecinos hostiles de otras etnias</a:t>
            </a:r>
          </a:p>
        </p:txBody>
      </p:sp>
      <p:pic>
        <p:nvPicPr>
          <p:cNvPr id="5" name="Marcador de contenido 4">
            <a:extLst>
              <a:ext uri="{FF2B5EF4-FFF2-40B4-BE49-F238E27FC236}">
                <a16:creationId xmlns:a16="http://schemas.microsoft.com/office/drawing/2014/main" xmlns="" id="{547892E2-3A15-CA44-B044-5C5B064923E3}"/>
              </a:ext>
            </a:extLst>
          </p:cNvPr>
          <p:cNvPicPr>
            <a:picLocks noGrp="1" noChangeAspect="1"/>
          </p:cNvPicPr>
          <p:nvPr>
            <p:ph sz="half" idx="2"/>
          </p:nvPr>
        </p:nvPicPr>
        <p:blipFill>
          <a:blip r:embed="rId2"/>
          <a:stretch>
            <a:fillRect/>
          </a:stretch>
        </p:blipFill>
        <p:spPr>
          <a:xfrm>
            <a:off x="4792663" y="2490121"/>
            <a:ext cx="3657600" cy="3385883"/>
          </a:xfrm>
          <a:prstGeom prst="rect">
            <a:avLst/>
          </a:prstGeom>
        </p:spPr>
      </p:pic>
    </p:spTree>
    <p:extLst>
      <p:ext uri="{BB962C8B-B14F-4D97-AF65-F5344CB8AC3E}">
        <p14:creationId xmlns:p14="http://schemas.microsoft.com/office/powerpoint/2010/main" val="968256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C00E3FA-E2A5-3143-BC44-182FDBBEADC8}"/>
              </a:ext>
            </a:extLst>
          </p:cNvPr>
          <p:cNvSpPr>
            <a:spLocks noGrp="1"/>
          </p:cNvSpPr>
          <p:nvPr>
            <p:ph type="title"/>
          </p:nvPr>
        </p:nvSpPr>
        <p:spPr/>
        <p:txBody>
          <a:bodyPr/>
          <a:lstStyle/>
          <a:p>
            <a:r>
              <a:rPr lang="es-ES_tradnl" dirty="0"/>
              <a:t>Promesa y realidad</a:t>
            </a:r>
          </a:p>
        </p:txBody>
      </p:sp>
      <p:sp>
        <p:nvSpPr>
          <p:cNvPr id="3" name="Marcador de contenido 2">
            <a:extLst>
              <a:ext uri="{FF2B5EF4-FFF2-40B4-BE49-F238E27FC236}">
                <a16:creationId xmlns:a16="http://schemas.microsoft.com/office/drawing/2014/main" xmlns="" id="{89A161EF-A652-854D-A66F-4D7CCD9A7439}"/>
              </a:ext>
            </a:extLst>
          </p:cNvPr>
          <p:cNvSpPr>
            <a:spLocks noGrp="1"/>
          </p:cNvSpPr>
          <p:nvPr>
            <p:ph sz="half" idx="1"/>
          </p:nvPr>
        </p:nvSpPr>
        <p:spPr>
          <a:xfrm>
            <a:off x="685800" y="1927522"/>
            <a:ext cx="3657600" cy="1139359"/>
          </a:xfrm>
        </p:spPr>
        <p:txBody>
          <a:bodyPr>
            <a:normAutofit fontScale="92500" lnSpcReduction="20000"/>
          </a:bodyPr>
          <a:lstStyle/>
          <a:p>
            <a:r>
              <a:rPr lang="es-ES_tradnl" dirty="0"/>
              <a:t>Las bellas promesas de los profetas del Exilio tropezaron con una realidad mucho más prosaica y difícil</a:t>
            </a:r>
          </a:p>
        </p:txBody>
      </p:sp>
      <p:pic>
        <p:nvPicPr>
          <p:cNvPr id="5" name="Marcador de contenido 4">
            <a:extLst>
              <a:ext uri="{FF2B5EF4-FFF2-40B4-BE49-F238E27FC236}">
                <a16:creationId xmlns:a16="http://schemas.microsoft.com/office/drawing/2014/main" xmlns="" id="{6C7CCC5F-1FFB-2949-B9FF-C80686A2FE5C}"/>
              </a:ext>
            </a:extLst>
          </p:cNvPr>
          <p:cNvPicPr>
            <a:picLocks noGrp="1" noChangeAspect="1"/>
          </p:cNvPicPr>
          <p:nvPr>
            <p:ph sz="half" idx="2"/>
          </p:nvPr>
        </p:nvPicPr>
        <p:blipFill>
          <a:blip r:embed="rId2"/>
          <a:stretch>
            <a:fillRect/>
          </a:stretch>
        </p:blipFill>
        <p:spPr>
          <a:xfrm>
            <a:off x="1981055" y="3097459"/>
            <a:ext cx="6285333" cy="3333131"/>
          </a:xfrm>
          <a:prstGeom prst="rect">
            <a:avLst/>
          </a:prstGeom>
        </p:spPr>
      </p:pic>
    </p:spTree>
    <p:extLst>
      <p:ext uri="{BB962C8B-B14F-4D97-AF65-F5344CB8AC3E}">
        <p14:creationId xmlns:p14="http://schemas.microsoft.com/office/powerpoint/2010/main" val="3218531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7DA053C-C37F-3549-A8BE-91B0E1E66D13}"/>
              </a:ext>
            </a:extLst>
          </p:cNvPr>
          <p:cNvSpPr>
            <a:spLocks noGrp="1"/>
          </p:cNvSpPr>
          <p:nvPr>
            <p:ph type="title"/>
          </p:nvPr>
        </p:nvSpPr>
        <p:spPr/>
        <p:txBody>
          <a:bodyPr/>
          <a:lstStyle/>
          <a:p>
            <a:r>
              <a:rPr lang="es-ES_tradnl" dirty="0"/>
              <a:t>Esdras y </a:t>
            </a:r>
            <a:r>
              <a:rPr lang="es-ES_tradnl" dirty="0" err="1"/>
              <a:t>nehemías</a:t>
            </a:r>
            <a:endParaRPr lang="es-ES_tradnl" dirty="0"/>
          </a:p>
        </p:txBody>
      </p:sp>
      <p:sp>
        <p:nvSpPr>
          <p:cNvPr id="3" name="Marcador de contenido 2">
            <a:extLst>
              <a:ext uri="{FF2B5EF4-FFF2-40B4-BE49-F238E27FC236}">
                <a16:creationId xmlns:a16="http://schemas.microsoft.com/office/drawing/2014/main" xmlns="" id="{D2ED0031-6815-3E40-B9CF-F428C6C1B873}"/>
              </a:ext>
            </a:extLst>
          </p:cNvPr>
          <p:cNvSpPr>
            <a:spLocks noGrp="1"/>
          </p:cNvSpPr>
          <p:nvPr>
            <p:ph sz="half" idx="1"/>
          </p:nvPr>
        </p:nvSpPr>
        <p:spPr/>
        <p:txBody>
          <a:bodyPr/>
          <a:lstStyle/>
          <a:p>
            <a:r>
              <a:rPr lang="es-ES_tradnl" dirty="0"/>
              <a:t>Un único libro en la Biblia Hebrea</a:t>
            </a:r>
          </a:p>
          <a:p>
            <a:r>
              <a:rPr lang="es-ES_tradnl" dirty="0"/>
              <a:t>Retoma la historia deuteronomista 50 años después</a:t>
            </a:r>
          </a:p>
          <a:p>
            <a:r>
              <a:rPr lang="es-ES" dirty="0"/>
              <a:t>Noticias del primer siglo del restablecimiento de los judíos en Yehud. </a:t>
            </a:r>
          </a:p>
          <a:p>
            <a:r>
              <a:rPr lang="es-ES" dirty="0"/>
              <a:t>Focalizada en tres momentos, siguiendo tres oleadas de retorno: 538, 458 y 444 a.C.</a:t>
            </a:r>
          </a:p>
          <a:p>
            <a:endParaRPr lang="es-ES_tradnl" dirty="0"/>
          </a:p>
        </p:txBody>
      </p:sp>
      <p:pic>
        <p:nvPicPr>
          <p:cNvPr id="7" name="Marcador de contenido 6">
            <a:extLst>
              <a:ext uri="{FF2B5EF4-FFF2-40B4-BE49-F238E27FC236}">
                <a16:creationId xmlns:a16="http://schemas.microsoft.com/office/drawing/2014/main" xmlns="" id="{F1EF8E37-33ED-004D-BA34-6606300DC844}"/>
              </a:ext>
            </a:extLst>
          </p:cNvPr>
          <p:cNvPicPr>
            <a:picLocks noGrp="1" noChangeAspect="1"/>
          </p:cNvPicPr>
          <p:nvPr>
            <p:ph sz="half" idx="2"/>
          </p:nvPr>
        </p:nvPicPr>
        <p:blipFill>
          <a:blip r:embed="rId2"/>
          <a:stretch>
            <a:fillRect/>
          </a:stretch>
        </p:blipFill>
        <p:spPr>
          <a:xfrm>
            <a:off x="4792663" y="3154737"/>
            <a:ext cx="3657600" cy="2056650"/>
          </a:xfrm>
          <a:prstGeom prst="rect">
            <a:avLst/>
          </a:prstGeom>
        </p:spPr>
      </p:pic>
    </p:spTree>
    <p:extLst>
      <p:ext uri="{BB962C8B-B14F-4D97-AF65-F5344CB8AC3E}">
        <p14:creationId xmlns:p14="http://schemas.microsoft.com/office/powerpoint/2010/main" val="1664416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8E7D341-1CCD-0E43-A20E-CAE07AF53A5C}"/>
              </a:ext>
            </a:extLst>
          </p:cNvPr>
          <p:cNvSpPr>
            <a:spLocks noGrp="1"/>
          </p:cNvSpPr>
          <p:nvPr>
            <p:ph type="title"/>
          </p:nvPr>
        </p:nvSpPr>
        <p:spPr/>
        <p:txBody>
          <a:bodyPr>
            <a:normAutofit/>
          </a:bodyPr>
          <a:lstStyle/>
          <a:p>
            <a:r>
              <a:rPr lang="es-ES_tradnl" sz="3600" dirty="0"/>
              <a:t>Esdras 1-</a:t>
            </a:r>
            <a:r>
              <a:rPr lang="es-ES_tradnl" sz="3600" dirty="0" smtClean="0"/>
              <a:t>6. </a:t>
            </a:r>
            <a:r>
              <a:rPr lang="es-ES_tradnl" sz="3600" dirty="0"/>
              <a:t/>
            </a:r>
            <a:br>
              <a:rPr lang="es-ES_tradnl" sz="3600" dirty="0"/>
            </a:br>
            <a:r>
              <a:rPr lang="es-ES_tradnl" sz="3600" dirty="0"/>
              <a:t>primera </a:t>
            </a:r>
            <a:r>
              <a:rPr lang="es-ES_tradnl" sz="3600" dirty="0" smtClean="0"/>
              <a:t>oleada: </a:t>
            </a:r>
            <a:r>
              <a:rPr lang="es-ES_tradnl" sz="3600" dirty="0"/>
              <a:t>538 </a:t>
            </a:r>
            <a:r>
              <a:rPr lang="es-ES_tradnl" sz="3600" dirty="0" err="1"/>
              <a:t>a.c.</a:t>
            </a:r>
            <a:endParaRPr lang="es-ES_tradnl" sz="3600" dirty="0"/>
          </a:p>
        </p:txBody>
      </p:sp>
      <p:sp>
        <p:nvSpPr>
          <p:cNvPr id="3" name="Marcador de contenido 2">
            <a:extLst>
              <a:ext uri="{FF2B5EF4-FFF2-40B4-BE49-F238E27FC236}">
                <a16:creationId xmlns:a16="http://schemas.microsoft.com/office/drawing/2014/main" xmlns="" id="{19EFA0E8-F08B-D64A-99C4-0159E76F8A6A}"/>
              </a:ext>
            </a:extLst>
          </p:cNvPr>
          <p:cNvSpPr>
            <a:spLocks noGrp="1"/>
          </p:cNvSpPr>
          <p:nvPr>
            <p:ph sz="half" idx="1"/>
          </p:nvPr>
        </p:nvSpPr>
        <p:spPr/>
        <p:txBody>
          <a:bodyPr>
            <a:normAutofit/>
          </a:bodyPr>
          <a:lstStyle/>
          <a:p>
            <a:r>
              <a:rPr lang="es-ES_tradnl" dirty="0"/>
              <a:t>Llegan a Yehud como consecuencia del edicto de Ciro</a:t>
            </a:r>
          </a:p>
          <a:p>
            <a:r>
              <a:rPr lang="es-ES_tradnl" dirty="0"/>
              <a:t>Bajo la dirección de </a:t>
            </a:r>
            <a:r>
              <a:rPr lang="es-ES_tradnl" b="1" dirty="0" err="1"/>
              <a:t>Zorobabel</a:t>
            </a:r>
            <a:r>
              <a:rPr lang="es-ES_tradnl" dirty="0"/>
              <a:t> (=Plantado en Babilonia)</a:t>
            </a:r>
          </a:p>
          <a:p>
            <a:r>
              <a:rPr lang="es-ES_tradnl" dirty="0"/>
              <a:t>Su primer objetivo: reconstruir el Templo de Jerusalén</a:t>
            </a:r>
          </a:p>
        </p:txBody>
      </p:sp>
      <p:sp>
        <p:nvSpPr>
          <p:cNvPr id="4" name="Marcador de contenido 3">
            <a:extLst>
              <a:ext uri="{FF2B5EF4-FFF2-40B4-BE49-F238E27FC236}">
                <a16:creationId xmlns:a16="http://schemas.microsoft.com/office/drawing/2014/main" xmlns="" id="{EAE9D464-41EA-1048-B185-6730B16B025D}"/>
              </a:ext>
            </a:extLst>
          </p:cNvPr>
          <p:cNvSpPr>
            <a:spLocks noGrp="1"/>
          </p:cNvSpPr>
          <p:nvPr>
            <p:ph sz="half" idx="2"/>
          </p:nvPr>
        </p:nvSpPr>
        <p:spPr/>
        <p:txBody>
          <a:bodyPr>
            <a:normAutofit/>
          </a:bodyPr>
          <a:lstStyle/>
          <a:p>
            <a:r>
              <a:rPr lang="es-ES_tradnl" dirty="0"/>
              <a:t>Ciro decreta el regreso del pueblo judío</a:t>
            </a:r>
          </a:p>
          <a:p>
            <a:r>
              <a:rPr lang="es-ES_tradnl" dirty="0" err="1"/>
              <a:t>Zorobabel</a:t>
            </a:r>
            <a:r>
              <a:rPr lang="es-ES_tradnl" dirty="0"/>
              <a:t> llega a Jerusalén y reconstruye el Templo (año 515 a.C.)</a:t>
            </a:r>
          </a:p>
          <a:p>
            <a:r>
              <a:rPr lang="es-ES_tradnl" dirty="0"/>
              <a:t>Pero los más ancianos lloran porque este Templo es mucho más pobre que el construido por Salomón</a:t>
            </a:r>
          </a:p>
        </p:txBody>
      </p:sp>
    </p:spTree>
    <p:extLst>
      <p:ext uri="{BB962C8B-B14F-4D97-AF65-F5344CB8AC3E}">
        <p14:creationId xmlns:p14="http://schemas.microsoft.com/office/powerpoint/2010/main" val="1471633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F29849E-573B-914C-980D-632705EB2263}"/>
              </a:ext>
            </a:extLst>
          </p:cNvPr>
          <p:cNvSpPr>
            <a:spLocks noGrp="1"/>
          </p:cNvSpPr>
          <p:nvPr>
            <p:ph type="title"/>
          </p:nvPr>
        </p:nvSpPr>
        <p:spPr/>
        <p:txBody>
          <a:bodyPr>
            <a:normAutofit/>
          </a:bodyPr>
          <a:lstStyle/>
          <a:p>
            <a:r>
              <a:rPr lang="es-ES_tradnl" dirty="0"/>
              <a:t>Esdras 7-</a:t>
            </a:r>
            <a:r>
              <a:rPr lang="es-ES_tradnl" dirty="0" smtClean="0"/>
              <a:t>10.</a:t>
            </a:r>
            <a:r>
              <a:rPr lang="es-ES_tradnl" dirty="0"/>
              <a:t/>
            </a:r>
            <a:br>
              <a:rPr lang="es-ES_tradnl" dirty="0"/>
            </a:br>
            <a:r>
              <a:rPr lang="es-ES_tradnl" dirty="0"/>
              <a:t>Segunda </a:t>
            </a:r>
            <a:r>
              <a:rPr lang="es-ES_tradnl" dirty="0" smtClean="0"/>
              <a:t>oleada: </a:t>
            </a:r>
            <a:r>
              <a:rPr lang="es-ES_tradnl" dirty="0"/>
              <a:t>458 a.C.</a:t>
            </a:r>
          </a:p>
        </p:txBody>
      </p:sp>
      <p:sp>
        <p:nvSpPr>
          <p:cNvPr id="3" name="Marcador de contenido 2">
            <a:extLst>
              <a:ext uri="{FF2B5EF4-FFF2-40B4-BE49-F238E27FC236}">
                <a16:creationId xmlns:a16="http://schemas.microsoft.com/office/drawing/2014/main" xmlns="" id="{32FAAFCC-5576-4F4F-B609-EFC308D977FA}"/>
              </a:ext>
            </a:extLst>
          </p:cNvPr>
          <p:cNvSpPr>
            <a:spLocks noGrp="1"/>
          </p:cNvSpPr>
          <p:nvPr>
            <p:ph sz="half" idx="1"/>
          </p:nvPr>
        </p:nvSpPr>
        <p:spPr/>
        <p:txBody>
          <a:bodyPr/>
          <a:lstStyle/>
          <a:p>
            <a:r>
              <a:rPr lang="es-ES_tradnl" dirty="0"/>
              <a:t>Este grupo es enviado por otro rey persa: Artajerjes</a:t>
            </a:r>
          </a:p>
          <a:p>
            <a:r>
              <a:rPr lang="es-ES_tradnl" dirty="0"/>
              <a:t>Bajo el liderazgo de un experto en la </a:t>
            </a:r>
            <a:r>
              <a:rPr lang="es-ES_tradnl" dirty="0" err="1"/>
              <a:t>Toráh</a:t>
            </a:r>
            <a:r>
              <a:rPr lang="es-ES_tradnl" dirty="0"/>
              <a:t>: </a:t>
            </a:r>
            <a:r>
              <a:rPr lang="es-ES_tradnl" b="1" dirty="0"/>
              <a:t>Esdras</a:t>
            </a:r>
          </a:p>
          <a:p>
            <a:r>
              <a:rPr lang="es-ES_tradnl" dirty="0"/>
              <a:t>Objetivo: enseñar la </a:t>
            </a:r>
            <a:r>
              <a:rPr lang="es-ES_tradnl" dirty="0" err="1"/>
              <a:t>Torah</a:t>
            </a:r>
            <a:r>
              <a:rPr lang="es-ES_tradnl" dirty="0"/>
              <a:t> y reconstruir la comunidad</a:t>
            </a:r>
          </a:p>
        </p:txBody>
      </p:sp>
      <p:sp>
        <p:nvSpPr>
          <p:cNvPr id="4" name="Marcador de contenido 3">
            <a:extLst>
              <a:ext uri="{FF2B5EF4-FFF2-40B4-BE49-F238E27FC236}">
                <a16:creationId xmlns:a16="http://schemas.microsoft.com/office/drawing/2014/main" xmlns="" id="{1E803234-BB92-804A-9AAB-CB0C702344E7}"/>
              </a:ext>
            </a:extLst>
          </p:cNvPr>
          <p:cNvSpPr>
            <a:spLocks noGrp="1"/>
          </p:cNvSpPr>
          <p:nvPr>
            <p:ph sz="half" idx="2"/>
          </p:nvPr>
        </p:nvSpPr>
        <p:spPr/>
        <p:txBody>
          <a:bodyPr/>
          <a:lstStyle/>
          <a:p>
            <a:r>
              <a:rPr lang="es-ES_tradnl" dirty="0"/>
              <a:t>Decreta la anulación de todos los matrimonios contraídos entre los </a:t>
            </a:r>
            <a:r>
              <a:rPr lang="es-ES_tradnl" dirty="0" err="1"/>
              <a:t>bené</a:t>
            </a:r>
            <a:r>
              <a:rPr lang="es-ES_tradnl" dirty="0"/>
              <a:t> ha-</a:t>
            </a:r>
            <a:r>
              <a:rPr lang="es-ES_tradnl" dirty="0" err="1"/>
              <a:t>golá</a:t>
            </a:r>
            <a:r>
              <a:rPr lang="es-ES_tradnl" dirty="0"/>
              <a:t> y miembros de otros grupos (judíos y no-judíos)</a:t>
            </a:r>
          </a:p>
        </p:txBody>
      </p:sp>
      <p:pic>
        <p:nvPicPr>
          <p:cNvPr id="8" name="Imagen 7">
            <a:extLst>
              <a:ext uri="{FF2B5EF4-FFF2-40B4-BE49-F238E27FC236}">
                <a16:creationId xmlns:a16="http://schemas.microsoft.com/office/drawing/2014/main" xmlns="" id="{DF520167-0618-6B4A-9B9D-FFA41977E612}"/>
              </a:ext>
            </a:extLst>
          </p:cNvPr>
          <p:cNvPicPr>
            <a:picLocks noChangeAspect="1"/>
          </p:cNvPicPr>
          <p:nvPr/>
        </p:nvPicPr>
        <p:blipFill>
          <a:blip r:embed="rId2"/>
          <a:stretch>
            <a:fillRect/>
          </a:stretch>
        </p:blipFill>
        <p:spPr>
          <a:xfrm>
            <a:off x="4437063" y="4279313"/>
            <a:ext cx="3005667" cy="2006592"/>
          </a:xfrm>
          <a:prstGeom prst="rect">
            <a:avLst/>
          </a:prstGeom>
        </p:spPr>
      </p:pic>
    </p:spTree>
    <p:extLst>
      <p:ext uri="{BB962C8B-B14F-4D97-AF65-F5344CB8AC3E}">
        <p14:creationId xmlns:p14="http://schemas.microsoft.com/office/powerpoint/2010/main" val="16984793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tras en madera">
  <a:themeElements>
    <a:clrScheme name="Letras en madera">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Letras en madera">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etras en madera">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Wood Type</Template>
  <TotalTime>1263</TotalTime>
  <Words>1719</Words>
  <Application>Microsoft Macintosh PowerPoint</Application>
  <PresentationFormat>Presentación en pantalla (4:3)</PresentationFormat>
  <Paragraphs>79</Paragraphs>
  <Slides>17</Slides>
  <Notes>0</Notes>
  <HiddenSlides>0</HiddenSlides>
  <MMClips>0</MMClips>
  <ScaleCrop>false</ScaleCrop>
  <HeadingPairs>
    <vt:vector size="4" baseType="variant">
      <vt:variant>
        <vt:lpstr>Tema</vt:lpstr>
      </vt:variant>
      <vt:variant>
        <vt:i4>1</vt:i4>
      </vt:variant>
      <vt:variant>
        <vt:lpstr>Títulos de diapositiva</vt:lpstr>
      </vt:variant>
      <vt:variant>
        <vt:i4>17</vt:i4>
      </vt:variant>
    </vt:vector>
  </HeadingPairs>
  <TitlesOfParts>
    <vt:vector size="18" baseType="lpstr">
      <vt:lpstr>Letras en madera</vt:lpstr>
      <vt:lpstr>El retorno del exilio</vt:lpstr>
      <vt:lpstr>El edicto de ciro  (538 a.C.)</vt:lpstr>
      <vt:lpstr>Presentación de PowerPoint</vt:lpstr>
      <vt:lpstr>La provincia de Yehud</vt:lpstr>
      <vt:lpstr>LOS BENÉ HA-GOLÁ,  LOS HIJOS DEL EXILIO</vt:lpstr>
      <vt:lpstr>Promesa y realidad</vt:lpstr>
      <vt:lpstr>Esdras y nehemías</vt:lpstr>
      <vt:lpstr>Esdras 1-6.  primera oleada: 538 a.c.</vt:lpstr>
      <vt:lpstr>Esdras 7-10. Segunda oleada: 458 a.C.</vt:lpstr>
      <vt:lpstr>Nehemías 1-7 tercera oleada: 444 a.C.</vt:lpstr>
      <vt:lpstr>Nehemías 8-12</vt:lpstr>
      <vt:lpstr>Nehemías 13 </vt:lpstr>
      <vt:lpstr>Mensaje de Esdras-Nehemías: El exilio no ha terminado</vt:lpstr>
      <vt:lpstr>Profetas post-exílicos</vt:lpstr>
      <vt:lpstr>ageo y zacarías: segundo año de darío=520 a.c.</vt:lpstr>
      <vt:lpstr>Malaquías</vt:lpstr>
      <vt:lpstr>Tercer Isaías:  un mensaje universalista</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retorno del exilio</dc:title>
  <dc:creator>Alberto Mingo Kaminouchi</dc:creator>
  <cp:lastModifiedBy>Alberto Mingo Kaminouchi</cp:lastModifiedBy>
  <cp:revision>12</cp:revision>
  <dcterms:created xsi:type="dcterms:W3CDTF">2019-11-05T12:33:55Z</dcterms:created>
  <dcterms:modified xsi:type="dcterms:W3CDTF">2019-11-07T09:34:09Z</dcterms:modified>
</cp:coreProperties>
</file>