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73" r:id="rId6"/>
    <p:sldId id="259" r:id="rId7"/>
    <p:sldId id="260" r:id="rId8"/>
    <p:sldId id="261" r:id="rId9"/>
    <p:sldId id="262" r:id="rId10"/>
    <p:sldId id="272" r:id="rId11"/>
    <p:sldId id="263" r:id="rId12"/>
    <p:sldId id="264" r:id="rId13"/>
    <p:sldId id="271" r:id="rId14"/>
    <p:sldId id="266" r:id="rId15"/>
    <p:sldId id="265" r:id="rId16"/>
    <p:sldId id="268" r:id="rId17"/>
    <p:sldId id="269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711" autoAdjust="0"/>
  </p:normalViewPr>
  <p:slideViewPr>
    <p:cSldViewPr snapToGrid="0" snapToObjects="1" showGuides="1">
      <p:cViewPr varScale="1">
        <p:scale>
          <a:sx n="142" d="100"/>
          <a:sy n="142" d="100"/>
        </p:scale>
        <p:origin x="-1488" y="-96"/>
      </p:cViewPr>
      <p:guideLst>
        <p:guide orient="horz" pos="1221"/>
        <p:guide pos="47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xmlns:p14="http://schemas.microsoft.com/office/powerpoint/2010/main"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0" y="4624668"/>
            <a:ext cx="4267200" cy="933450"/>
          </a:xfrm>
        </p:spPr>
        <p:txBody>
          <a:bodyPr>
            <a:noAutofit/>
          </a:bodyPr>
          <a:lstStyle/>
          <a:p>
            <a:r>
              <a:rPr lang="es-ES" sz="3600" dirty="0" smtClean="0"/>
              <a:t>El evangelio </a:t>
            </a:r>
            <a:br>
              <a:rPr lang="es-ES" sz="3600" dirty="0" smtClean="0"/>
            </a:br>
            <a:r>
              <a:rPr lang="es-ES" sz="3600" dirty="0" smtClean="0"/>
              <a:t>según San Lucas</a:t>
            </a:r>
            <a:endParaRPr lang="es-ES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9" y="217807"/>
            <a:ext cx="4289934" cy="545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259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¿Cuándo y dónde?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4713879"/>
          </a:xfrm>
        </p:spPr>
        <p:txBody>
          <a:bodyPr>
            <a:normAutofit/>
          </a:bodyPr>
          <a:lstStyle/>
          <a:p>
            <a:r>
              <a:rPr lang="es-ES_tradnl" dirty="0" smtClean="0"/>
              <a:t>Si pensamos que Lucas era un viajero, el lugar exacto en el que compuso su evangelio no es tan relevante</a:t>
            </a:r>
          </a:p>
          <a:p>
            <a:r>
              <a:rPr lang="es-ES_tradnl" dirty="0" smtClean="0"/>
              <a:t>Según un documento del siglo II, el Prólogo anti-</a:t>
            </a:r>
            <a:r>
              <a:rPr lang="es-ES_tradnl" dirty="0" err="1" smtClean="0"/>
              <a:t>marcionita</a:t>
            </a:r>
            <a:r>
              <a:rPr lang="es-ES_tradnl" dirty="0" smtClean="0"/>
              <a:t>, Lucas compuso su evangelio “en las regiones entorno a </a:t>
            </a:r>
            <a:r>
              <a:rPr lang="es-ES_tradnl" dirty="0" err="1" smtClean="0"/>
              <a:t>Acaya</a:t>
            </a:r>
            <a:r>
              <a:rPr lang="es-ES_tradnl" dirty="0" smtClean="0"/>
              <a:t>” (</a:t>
            </a:r>
            <a:r>
              <a:rPr lang="es-ES_tradnl" dirty="0" err="1" smtClean="0"/>
              <a:t>Acaya</a:t>
            </a:r>
            <a:r>
              <a:rPr lang="es-ES_tradnl" dirty="0" smtClean="0"/>
              <a:t> es el sur de lo que hoy es Grecia)</a:t>
            </a:r>
          </a:p>
          <a:p>
            <a:r>
              <a:rPr lang="es-ES_tradnl" dirty="0" smtClean="0"/>
              <a:t>Algunos expertos han aventurado otras posibilidades: </a:t>
            </a:r>
            <a:r>
              <a:rPr lang="es-ES_tradnl" dirty="0" err="1" smtClean="0"/>
              <a:t>Cesarea</a:t>
            </a:r>
            <a:r>
              <a:rPr lang="es-ES_tradnl" dirty="0" smtClean="0"/>
              <a:t> Marítima, Roma</a:t>
            </a:r>
          </a:p>
          <a:p>
            <a:r>
              <a:rPr lang="es-ES_tradnl" dirty="0" smtClean="0"/>
              <a:t>Fecha más probable de composición: 80-90 CE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193018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énfasis de Lucas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25896" r="-25896"/>
          <a:stretch/>
        </p:blipFill>
        <p:spPr>
          <a:xfrm>
            <a:off x="-389936" y="1554745"/>
            <a:ext cx="4545077" cy="4571417"/>
          </a:xfrm>
        </p:spPr>
      </p:pic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>
          <a:xfrm>
            <a:off x="4187735" y="2280266"/>
            <a:ext cx="3657600" cy="3678797"/>
          </a:xfrm>
        </p:spPr>
        <p:txBody>
          <a:bodyPr>
            <a:normAutofit/>
          </a:bodyPr>
          <a:lstStyle/>
          <a:p>
            <a:r>
              <a:rPr lang="es-ES" dirty="0" smtClean="0"/>
              <a:t>En Hechos, presenta el ideal de una comunidad en la que se comparten los bienes (2,42-47; 4,32-37)</a:t>
            </a:r>
          </a:p>
          <a:p>
            <a:r>
              <a:rPr lang="es-ES" dirty="0" smtClean="0"/>
              <a:t>Lucas habla del compartir de los bienes más que ningún otro evangelista</a:t>
            </a:r>
          </a:p>
          <a:p>
            <a:r>
              <a:rPr lang="es-ES" dirty="0" smtClean="0"/>
              <a:t>Sólo Lucas habla de Zaqueo (</a:t>
            </a:r>
            <a:r>
              <a:rPr lang="es-ES" dirty="0" err="1" smtClean="0"/>
              <a:t>Lc</a:t>
            </a:r>
            <a:r>
              <a:rPr lang="es-ES" dirty="0" smtClean="0"/>
              <a:t> 19,1-19)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187735" y="1554745"/>
            <a:ext cx="3657600" cy="322729"/>
          </a:xfrm>
        </p:spPr>
        <p:txBody>
          <a:bodyPr/>
          <a:lstStyle/>
          <a:p>
            <a:r>
              <a:rPr lang="es-ES" dirty="0" smtClean="0"/>
              <a:t>Compartir con los pobres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060964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719015"/>
          </a:xfrm>
        </p:spPr>
        <p:txBody>
          <a:bodyPr/>
          <a:lstStyle/>
          <a:p>
            <a:r>
              <a:rPr lang="es-ES" dirty="0"/>
              <a:t>Los énfasis de Lucas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8433" b="8433"/>
          <a:stretch>
            <a:fillRect/>
          </a:stretch>
        </p:blipFill>
        <p:spPr/>
      </p:pic>
      <p:sp>
        <p:nvSpPr>
          <p:cNvPr id="4" name="Marcador de contenido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dirty="0"/>
              <a:t>Y entonces, un doctor de la Ley se levantó y le preguntó para ponerlo a prueba: «Maestro, ¿qué tengo que hacer para heredar la Vida eterna?»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 smtClean="0"/>
              <a:t>Jesús </a:t>
            </a:r>
            <a:r>
              <a:rPr lang="es-ES" dirty="0"/>
              <a:t>le preguntó a su vez: «¿Qué está escrito en la Ley? ¿Qué lees en ella?».</a:t>
            </a:r>
          </a:p>
          <a:p>
            <a:pPr marL="0" indent="0">
              <a:buNone/>
            </a:pPr>
            <a:r>
              <a:rPr lang="es-ES" dirty="0"/>
              <a:t>El le respondió: «Amarás al Señor, tu Dios, con todo tu corazón, con toda tu alma, con todas tus fuerzas y con todo tu espíritu, y a tu prójimo como a ti mismo»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 smtClean="0"/>
              <a:t>«</a:t>
            </a:r>
            <a:r>
              <a:rPr lang="es-ES" dirty="0"/>
              <a:t>Has respondido exactamente, le dijo Jesús; obra así y alcanzarás la vida»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r>
              <a:rPr lang="es-ES" dirty="0" smtClean="0"/>
              <a:t>Pero </a:t>
            </a:r>
            <a:r>
              <a:rPr lang="es-ES" dirty="0"/>
              <a:t>el doctor de la Ley, para justificar su intervención, le hizo esta pregunta: «¿Y quién es mi prójimo?»</a:t>
            </a:r>
            <a:r>
              <a:rPr lang="es-ES" dirty="0" smtClean="0"/>
              <a:t>. (</a:t>
            </a:r>
            <a:r>
              <a:rPr lang="es-ES" dirty="0" err="1" smtClean="0"/>
              <a:t>Lc</a:t>
            </a:r>
            <a:r>
              <a:rPr lang="es-ES" dirty="0" smtClean="0"/>
              <a:t> 10,25-29)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Una compasión universal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791012" y="1526166"/>
            <a:ext cx="635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Comparar: </a:t>
            </a:r>
            <a:r>
              <a:rPr lang="es-ES" dirty="0"/>
              <a:t>Mc 12,28-34 // </a:t>
            </a:r>
            <a:r>
              <a:rPr lang="es-ES" dirty="0" err="1"/>
              <a:t>Lc</a:t>
            </a:r>
            <a:r>
              <a:rPr lang="es-ES" dirty="0"/>
              <a:t> 10,25-37 // Mt 22,34-40 </a:t>
            </a:r>
          </a:p>
        </p:txBody>
      </p:sp>
    </p:spTree>
    <p:extLst>
      <p:ext uri="{BB962C8B-B14F-4D97-AF65-F5344CB8AC3E}">
        <p14:creationId xmlns:p14="http://schemas.microsoft.com/office/powerpoint/2010/main" val="26874025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719015"/>
          </a:xfrm>
        </p:spPr>
        <p:txBody>
          <a:bodyPr/>
          <a:lstStyle/>
          <a:p>
            <a:r>
              <a:rPr lang="es-ES" dirty="0" smtClean="0"/>
              <a:t>Los </a:t>
            </a:r>
            <a:r>
              <a:rPr lang="es-ES" dirty="0" smtClean="0"/>
              <a:t>énfasis de Lucas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4"/>
          </p:nvPr>
        </p:nvSpPr>
        <p:spPr>
          <a:xfrm>
            <a:off x="4399878" y="2710503"/>
            <a:ext cx="3657600" cy="3415659"/>
          </a:xfrm>
        </p:spPr>
        <p:txBody>
          <a:bodyPr>
            <a:normAutofit/>
          </a:bodyPr>
          <a:lstStyle/>
          <a:p>
            <a:r>
              <a:rPr lang="es-ES" dirty="0" smtClean="0"/>
              <a:t>Parábola de la oveja perdida (15,1-7)</a:t>
            </a:r>
          </a:p>
          <a:p>
            <a:r>
              <a:rPr lang="es-ES" dirty="0"/>
              <a:t>Parábola </a:t>
            </a:r>
            <a:r>
              <a:rPr lang="es-ES" dirty="0" smtClean="0"/>
              <a:t>de la moneda perdida (15,8-10)</a:t>
            </a:r>
          </a:p>
          <a:p>
            <a:r>
              <a:rPr lang="es-ES" dirty="0"/>
              <a:t>Parábola </a:t>
            </a:r>
            <a:r>
              <a:rPr lang="es-ES" dirty="0" smtClean="0"/>
              <a:t>del hijo perdido (15:11-31)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399878" y="1928813"/>
            <a:ext cx="4064068" cy="516388"/>
          </a:xfrm>
        </p:spPr>
        <p:txBody>
          <a:bodyPr/>
          <a:lstStyle/>
          <a:p>
            <a:r>
              <a:rPr lang="es-ES" dirty="0" smtClean="0"/>
              <a:t>Un Dios compasivo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7" y="1165989"/>
            <a:ext cx="3990401" cy="52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057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mujeres en Lucas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0229" b="-10229"/>
          <a:stretch>
            <a:fillRect/>
          </a:stretch>
        </p:blipFill>
        <p:spPr>
          <a:xfrm>
            <a:off x="123192" y="1913503"/>
            <a:ext cx="4188386" cy="4212659"/>
          </a:xfrm>
        </p:spPr>
      </p:pic>
      <p:sp>
        <p:nvSpPr>
          <p:cNvPr id="4" name="Marcador de contenido 3"/>
          <p:cNvSpPr>
            <a:spLocks noGrp="1"/>
          </p:cNvSpPr>
          <p:nvPr>
            <p:ph sz="quarter" idx="4"/>
          </p:nvPr>
        </p:nvSpPr>
        <p:spPr>
          <a:xfrm>
            <a:off x="4399878" y="2194561"/>
            <a:ext cx="3657600" cy="393160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" dirty="0" smtClean="0"/>
              <a:t>Un ángel le anuncia que dará a luz un hijo (1,26</a:t>
            </a:r>
            <a:r>
              <a:rPr lang="es-ES" dirty="0"/>
              <a:t>-38).</a:t>
            </a:r>
          </a:p>
          <a:p>
            <a:pPr lvl="0"/>
            <a:r>
              <a:rPr lang="es-ES" dirty="0" smtClean="0"/>
              <a:t>María canta la grandeza de Dios (1,46</a:t>
            </a:r>
            <a:r>
              <a:rPr lang="es-ES" dirty="0"/>
              <a:t>-55).</a:t>
            </a:r>
          </a:p>
          <a:p>
            <a:pPr lvl="0"/>
            <a:r>
              <a:rPr lang="es-ES" dirty="0" smtClean="0"/>
              <a:t>María da luz a Jesús </a:t>
            </a:r>
            <a:r>
              <a:rPr lang="es-ES" dirty="0"/>
              <a:t>(</a:t>
            </a:r>
            <a:r>
              <a:rPr lang="es-ES" dirty="0" smtClean="0"/>
              <a:t>2,5</a:t>
            </a:r>
            <a:r>
              <a:rPr lang="es-ES" dirty="0"/>
              <a:t>-7</a:t>
            </a:r>
            <a:r>
              <a:rPr lang="es-ES" dirty="0" smtClean="0"/>
              <a:t>)</a:t>
            </a:r>
            <a:endParaRPr lang="es-ES" dirty="0"/>
          </a:p>
          <a:p>
            <a:pPr lvl="0"/>
            <a:r>
              <a:rPr lang="es-ES" dirty="0" smtClean="0"/>
              <a:t>Es bendecida por Isabel y por Simeón </a:t>
            </a:r>
            <a:r>
              <a:rPr lang="es-ES" dirty="0"/>
              <a:t>(</a:t>
            </a:r>
            <a:r>
              <a:rPr lang="es-ES" dirty="0" smtClean="0"/>
              <a:t>1,42</a:t>
            </a:r>
            <a:r>
              <a:rPr lang="es-ES" dirty="0"/>
              <a:t>; </a:t>
            </a:r>
            <a:r>
              <a:rPr lang="es-ES" dirty="0" smtClean="0"/>
              <a:t>2,34</a:t>
            </a:r>
            <a:r>
              <a:rPr lang="es-ES" dirty="0"/>
              <a:t>-35).</a:t>
            </a:r>
          </a:p>
          <a:p>
            <a:pPr lvl="0"/>
            <a:r>
              <a:rPr lang="es-ES" dirty="0" smtClean="0"/>
              <a:t>Pondera todo en su corazón (2,50</a:t>
            </a:r>
            <a:r>
              <a:rPr lang="es-ES" dirty="0"/>
              <a:t>-51).</a:t>
            </a:r>
          </a:p>
          <a:p>
            <a:pPr lvl="0"/>
            <a:r>
              <a:rPr lang="es-ES" dirty="0" smtClean="0"/>
              <a:t>Continúa en contacto con Jesús durante su ministerio </a:t>
            </a:r>
            <a:r>
              <a:rPr lang="es-ES" dirty="0"/>
              <a:t>(</a:t>
            </a:r>
            <a:r>
              <a:rPr lang="es-ES" dirty="0" smtClean="0"/>
              <a:t>8,19</a:t>
            </a:r>
            <a:r>
              <a:rPr lang="es-ES" dirty="0"/>
              <a:t>).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397187" y="1752138"/>
            <a:ext cx="3657600" cy="322729"/>
          </a:xfrm>
        </p:spPr>
        <p:txBody>
          <a:bodyPr/>
          <a:lstStyle/>
          <a:p>
            <a:r>
              <a:rPr lang="es-ES" dirty="0" smtClean="0"/>
              <a:t>María, madre de Jesús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244454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Las mujeres en Lucas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4"/>
          </p:nvPr>
        </p:nvSpPr>
        <p:spPr>
          <a:xfrm>
            <a:off x="4399878" y="2194561"/>
            <a:ext cx="3657600" cy="3931602"/>
          </a:xfrm>
        </p:spPr>
        <p:txBody>
          <a:bodyPr/>
          <a:lstStyle/>
          <a:p>
            <a:pPr lvl="0"/>
            <a:r>
              <a:rPr lang="es-ES" dirty="0" smtClean="0"/>
              <a:t>Isabel, madre de Juan Bautista, que preparó el camino de Jesús (1,5-7)</a:t>
            </a:r>
          </a:p>
          <a:p>
            <a:pPr lvl="0"/>
            <a:r>
              <a:rPr lang="es-ES" dirty="0" smtClean="0"/>
              <a:t> Juan salta de alegría en el vientre (1,41</a:t>
            </a:r>
            <a:r>
              <a:rPr lang="es-ES" dirty="0"/>
              <a:t>-44)</a:t>
            </a:r>
            <a:r>
              <a:rPr lang="es-ES" dirty="0" smtClean="0"/>
              <a:t>.</a:t>
            </a:r>
          </a:p>
          <a:p>
            <a:pPr lvl="0"/>
            <a:r>
              <a:rPr lang="es-ES" dirty="0" smtClean="0"/>
              <a:t>Isabel dice que su hijo se llamará Juan (1</a:t>
            </a:r>
            <a:r>
              <a:rPr lang="es-ES" dirty="0"/>
              <a:t>,</a:t>
            </a:r>
            <a:r>
              <a:rPr lang="es-ES" dirty="0" smtClean="0"/>
              <a:t>57</a:t>
            </a:r>
            <a:r>
              <a:rPr lang="es-ES" dirty="0"/>
              <a:t>-60).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397187" y="1752138"/>
            <a:ext cx="3657600" cy="322729"/>
          </a:xfrm>
        </p:spPr>
        <p:txBody>
          <a:bodyPr/>
          <a:lstStyle/>
          <a:p>
            <a:r>
              <a:rPr lang="es-ES" dirty="0" smtClean="0"/>
              <a:t>Isabel, madre de Juan</a:t>
            </a:r>
            <a:endParaRPr lang="es-ES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41672" r="-41672"/>
          <a:stretch>
            <a:fillRect/>
          </a:stretch>
        </p:blipFill>
        <p:spPr>
          <a:xfrm>
            <a:off x="-344743" y="1600201"/>
            <a:ext cx="4499884" cy="4525962"/>
          </a:xfrm>
        </p:spPr>
      </p:pic>
    </p:spTree>
    <p:extLst>
      <p:ext uri="{BB962C8B-B14F-4D97-AF65-F5344CB8AC3E}">
        <p14:creationId xmlns:p14="http://schemas.microsoft.com/office/powerpoint/2010/main" val="189007475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Las mujeres en Lucas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4"/>
          </p:nvPr>
        </p:nvSpPr>
        <p:spPr>
          <a:xfrm>
            <a:off x="4399878" y="2194561"/>
            <a:ext cx="3657600" cy="3931602"/>
          </a:xfrm>
        </p:spPr>
        <p:txBody>
          <a:bodyPr>
            <a:normAutofit/>
          </a:bodyPr>
          <a:lstStyle/>
          <a:p>
            <a:pPr lvl="0"/>
            <a:r>
              <a:rPr lang="es-ES" dirty="0" smtClean="0"/>
              <a:t>Jesús cura la suegra de Pedro </a:t>
            </a:r>
            <a:r>
              <a:rPr lang="es-ES" dirty="0"/>
              <a:t>(</a:t>
            </a:r>
            <a:r>
              <a:rPr lang="es-ES" dirty="0" smtClean="0"/>
              <a:t>4,38</a:t>
            </a:r>
            <a:r>
              <a:rPr lang="es-ES" dirty="0"/>
              <a:t>-39).</a:t>
            </a:r>
          </a:p>
          <a:p>
            <a:pPr lvl="0"/>
            <a:r>
              <a:rPr lang="es-ES" dirty="0" smtClean="0"/>
              <a:t>Cura una niña de 12 años </a:t>
            </a:r>
            <a:r>
              <a:rPr lang="es-ES" dirty="0"/>
              <a:t>(</a:t>
            </a:r>
            <a:r>
              <a:rPr lang="es-ES" dirty="0" smtClean="0"/>
              <a:t>8</a:t>
            </a:r>
            <a:r>
              <a:rPr lang="es-ES" dirty="0"/>
              <a:t>,</a:t>
            </a:r>
            <a:r>
              <a:rPr lang="es-ES" dirty="0" smtClean="0"/>
              <a:t>41</a:t>
            </a:r>
            <a:r>
              <a:rPr lang="es-ES" dirty="0"/>
              <a:t>-</a:t>
            </a:r>
            <a:r>
              <a:rPr lang="es-ES" dirty="0" smtClean="0"/>
              <a:t>42.49</a:t>
            </a:r>
            <a:r>
              <a:rPr lang="es-ES" dirty="0"/>
              <a:t>-56).</a:t>
            </a:r>
          </a:p>
          <a:p>
            <a:pPr lvl="0"/>
            <a:r>
              <a:rPr lang="es-ES" dirty="0" smtClean="0"/>
              <a:t>Cura una mujer enferma durante 12 años (8, </a:t>
            </a:r>
            <a:r>
              <a:rPr lang="es-ES" dirty="0"/>
              <a:t>43-48).</a:t>
            </a:r>
          </a:p>
          <a:p>
            <a:pPr lvl="0"/>
            <a:r>
              <a:rPr lang="es-ES" dirty="0" smtClean="0"/>
              <a:t>Cura una mujer encorvada durante 18 años </a:t>
            </a:r>
            <a:r>
              <a:rPr lang="es-ES" dirty="0"/>
              <a:t>(</a:t>
            </a:r>
            <a:r>
              <a:rPr lang="es-ES" dirty="0" smtClean="0"/>
              <a:t>13,10</a:t>
            </a:r>
            <a:r>
              <a:rPr lang="es-ES" dirty="0"/>
              <a:t>-17)</a:t>
            </a:r>
            <a:r>
              <a:rPr lang="es-ES" dirty="0" smtClean="0"/>
              <a:t>.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397187" y="1752138"/>
            <a:ext cx="3657600" cy="322729"/>
          </a:xfrm>
        </p:spPr>
        <p:txBody>
          <a:bodyPr/>
          <a:lstStyle/>
          <a:p>
            <a:r>
              <a:rPr lang="es-ES" dirty="0" smtClean="0"/>
              <a:t>Curadas por Jesús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497541" y="2456842"/>
            <a:ext cx="3657600" cy="367879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s-ES" dirty="0" smtClean="0"/>
              <a:t>Una pecadora unge a Jesús (7,37</a:t>
            </a:r>
            <a:r>
              <a:rPr lang="es-ES" dirty="0"/>
              <a:t>-50).</a:t>
            </a:r>
          </a:p>
          <a:p>
            <a:pPr lvl="0"/>
            <a:r>
              <a:rPr lang="es-ES" dirty="0" smtClean="0"/>
              <a:t>María escucha mientras Marta sirve </a:t>
            </a:r>
            <a:r>
              <a:rPr lang="es-ES" dirty="0"/>
              <a:t>(</a:t>
            </a:r>
            <a:r>
              <a:rPr lang="es-ES" dirty="0" smtClean="0"/>
              <a:t>10,38</a:t>
            </a:r>
            <a:r>
              <a:rPr lang="es-ES" dirty="0"/>
              <a:t>-42).</a:t>
            </a:r>
          </a:p>
          <a:p>
            <a:pPr lvl="0"/>
            <a:r>
              <a:rPr lang="es-ES" dirty="0" smtClean="0"/>
              <a:t>En una parábola, una mujer encuentra la moneda perdida </a:t>
            </a:r>
            <a:r>
              <a:rPr lang="es-ES" dirty="0"/>
              <a:t>(</a:t>
            </a:r>
            <a:r>
              <a:rPr lang="es-ES" dirty="0" smtClean="0"/>
              <a:t>15,8</a:t>
            </a:r>
            <a:r>
              <a:rPr lang="es-ES" dirty="0"/>
              <a:t>-10).</a:t>
            </a:r>
          </a:p>
          <a:p>
            <a:pPr lvl="0"/>
            <a:r>
              <a:rPr lang="es-ES" dirty="0" smtClean="0"/>
              <a:t>En otra parábola, una viuda pide justicia a un juez </a:t>
            </a:r>
            <a:r>
              <a:rPr lang="es-ES" dirty="0"/>
              <a:t>(</a:t>
            </a:r>
            <a:r>
              <a:rPr lang="es-ES" dirty="0" smtClean="0"/>
              <a:t>18,1</a:t>
            </a:r>
            <a:r>
              <a:rPr lang="es-ES" dirty="0"/>
              <a:t>-5).</a:t>
            </a:r>
          </a:p>
          <a:p>
            <a:pPr lvl="0"/>
            <a:r>
              <a:rPr lang="es-ES" dirty="0" smtClean="0"/>
              <a:t>Una pobre viuda echa dos monedas a la alcancía del Templo </a:t>
            </a:r>
            <a:r>
              <a:rPr lang="es-ES" dirty="0"/>
              <a:t>(</a:t>
            </a:r>
            <a:r>
              <a:rPr lang="es-ES" dirty="0" smtClean="0"/>
              <a:t>21,1-4).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  <p:sp>
        <p:nvSpPr>
          <p:cNvPr id="8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98474" y="1752138"/>
            <a:ext cx="3657600" cy="322729"/>
          </a:xfrm>
        </p:spPr>
        <p:txBody>
          <a:bodyPr/>
          <a:lstStyle/>
          <a:p>
            <a:r>
              <a:rPr lang="es-ES" dirty="0" smtClean="0"/>
              <a:t>Buenos ejemplos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129426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Las mujeres en Lucas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4"/>
          </p:nvPr>
        </p:nvSpPr>
        <p:spPr>
          <a:xfrm>
            <a:off x="4399878" y="2194561"/>
            <a:ext cx="3657600" cy="3931602"/>
          </a:xfrm>
        </p:spPr>
        <p:txBody>
          <a:bodyPr>
            <a:normAutofit/>
          </a:bodyPr>
          <a:lstStyle/>
          <a:p>
            <a:pPr lvl="0"/>
            <a:r>
              <a:rPr lang="es-ES" dirty="0" smtClean="0"/>
              <a:t>Ana</a:t>
            </a:r>
            <a:r>
              <a:rPr lang="es-ES" dirty="0"/>
              <a:t>, </a:t>
            </a:r>
            <a:r>
              <a:rPr lang="es-ES" dirty="0" smtClean="0"/>
              <a:t>la profetisa, bendice al niño Jesús </a:t>
            </a:r>
            <a:r>
              <a:rPr lang="es-ES" dirty="0"/>
              <a:t>(</a:t>
            </a:r>
            <a:r>
              <a:rPr lang="es-ES" dirty="0" smtClean="0"/>
              <a:t>2,36</a:t>
            </a:r>
            <a:r>
              <a:rPr lang="es-ES" dirty="0"/>
              <a:t>-38).</a:t>
            </a:r>
            <a:endParaRPr lang="es-ES" sz="2000" dirty="0"/>
          </a:p>
          <a:p>
            <a:pPr lvl="0"/>
            <a:r>
              <a:rPr lang="es-ES" dirty="0" smtClean="0"/>
              <a:t>Mujeres que viajan con Jesús le ayudan con sus bienes </a:t>
            </a:r>
            <a:r>
              <a:rPr lang="es-ES" dirty="0"/>
              <a:t>(</a:t>
            </a:r>
            <a:r>
              <a:rPr lang="es-ES" dirty="0" smtClean="0"/>
              <a:t>8,1</a:t>
            </a:r>
            <a:r>
              <a:rPr lang="es-ES" dirty="0"/>
              <a:t>-3).</a:t>
            </a:r>
            <a:endParaRPr lang="es-ES" sz="2000" dirty="0"/>
          </a:p>
          <a:p>
            <a:pPr lvl="0"/>
            <a:r>
              <a:rPr lang="es-ES" dirty="0" smtClean="0"/>
              <a:t>Una mujer anónima felicita a María </a:t>
            </a:r>
            <a:r>
              <a:rPr lang="es-ES" dirty="0"/>
              <a:t>(</a:t>
            </a:r>
            <a:r>
              <a:rPr lang="es-ES" dirty="0" smtClean="0"/>
              <a:t>11,27</a:t>
            </a:r>
            <a:r>
              <a:rPr lang="es-ES" dirty="0"/>
              <a:t>-28</a:t>
            </a:r>
            <a:r>
              <a:rPr lang="es-ES" dirty="0" smtClean="0"/>
              <a:t>)</a:t>
            </a:r>
            <a:endParaRPr lang="es-ES" sz="20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397187" y="1752138"/>
            <a:ext cx="3657600" cy="322729"/>
          </a:xfrm>
        </p:spPr>
        <p:txBody>
          <a:bodyPr/>
          <a:lstStyle/>
          <a:p>
            <a:r>
              <a:rPr lang="es-ES" dirty="0" smtClean="0"/>
              <a:t>Otros roles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s-ES" dirty="0" smtClean="0"/>
              <a:t>Hay mujeres presentes en la Crucifixión (23,27.49</a:t>
            </a:r>
            <a:r>
              <a:rPr lang="es-ES" dirty="0"/>
              <a:t>).</a:t>
            </a:r>
          </a:p>
          <a:p>
            <a:pPr lvl="0"/>
            <a:r>
              <a:rPr lang="es-ES" dirty="0" smtClean="0"/>
              <a:t>Mujeres preparan aromas para ungir el cadáver de Jesús (23,55</a:t>
            </a:r>
            <a:r>
              <a:rPr lang="es-ES" dirty="0"/>
              <a:t>-56).</a:t>
            </a:r>
          </a:p>
          <a:p>
            <a:pPr lvl="0"/>
            <a:r>
              <a:rPr lang="es-ES" dirty="0" smtClean="0"/>
              <a:t>Son las primeras en llegar a la tumba vacía </a:t>
            </a:r>
            <a:r>
              <a:rPr lang="es-ES" dirty="0"/>
              <a:t>(</a:t>
            </a:r>
            <a:r>
              <a:rPr lang="es-ES" dirty="0" smtClean="0"/>
              <a:t>24,1</a:t>
            </a:r>
            <a:r>
              <a:rPr lang="es-ES" dirty="0"/>
              <a:t>-3).</a:t>
            </a:r>
          </a:p>
          <a:p>
            <a:pPr lvl="0"/>
            <a:r>
              <a:rPr lang="es-ES" dirty="0" smtClean="0"/>
              <a:t>Los ángeles les anuncian la resurrección (24,4</a:t>
            </a:r>
            <a:r>
              <a:rPr lang="es-ES" dirty="0"/>
              <a:t>-8).</a:t>
            </a:r>
          </a:p>
          <a:p>
            <a:pPr lvl="0"/>
            <a:r>
              <a:rPr lang="es-ES" dirty="0" smtClean="0"/>
              <a:t>Ellas anuncian la buena noticia a los demás discípulos (24, </a:t>
            </a:r>
            <a:r>
              <a:rPr lang="es-ES" dirty="0"/>
              <a:t>9-11</a:t>
            </a:r>
            <a:r>
              <a:rPr lang="es-ES" dirty="0" smtClean="0"/>
              <a:t>)</a:t>
            </a:r>
          </a:p>
          <a:p>
            <a:endParaRPr lang="es-ES" dirty="0"/>
          </a:p>
        </p:txBody>
      </p:sp>
      <p:sp>
        <p:nvSpPr>
          <p:cNvPr id="8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98474" y="1752138"/>
            <a:ext cx="3657600" cy="322729"/>
          </a:xfrm>
        </p:spPr>
        <p:txBody>
          <a:bodyPr/>
          <a:lstStyle/>
          <a:p>
            <a:r>
              <a:rPr lang="es-ES" dirty="0" smtClean="0"/>
              <a:t>Testigos de la resurrección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11891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800" dirty="0" smtClean="0"/>
              <a:t>Seguimos reflexionando:</a:t>
            </a:r>
            <a:endParaRPr lang="es-ES" sz="48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Parábolas de Lucas</a:t>
            </a:r>
            <a:endParaRPr lang="es-ES" sz="32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890701" y="796412"/>
            <a:ext cx="16302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Lucas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10</a:t>
            </a:r>
            <a:r>
              <a:rPr lang="en-US" sz="2000" dirty="0"/>
              <a:t>,</a:t>
            </a:r>
            <a:r>
              <a:rPr lang="en-US" sz="2000" dirty="0" smtClean="0"/>
              <a:t>25</a:t>
            </a:r>
            <a:r>
              <a:rPr lang="en-US" sz="2000" dirty="0"/>
              <a:t>-</a:t>
            </a:r>
            <a:r>
              <a:rPr lang="en-US" sz="2000" dirty="0" smtClean="0"/>
              <a:t>37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14</a:t>
            </a:r>
            <a:r>
              <a:rPr lang="en-US" sz="2000" dirty="0"/>
              <a:t>,</a:t>
            </a:r>
            <a:r>
              <a:rPr lang="en-US" sz="2000" dirty="0" smtClean="0"/>
              <a:t>15</a:t>
            </a:r>
            <a:r>
              <a:rPr lang="en-US" sz="2000" dirty="0"/>
              <a:t>-</a:t>
            </a:r>
            <a:r>
              <a:rPr lang="en-US" sz="2000" dirty="0" smtClean="0"/>
              <a:t>24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15</a:t>
            </a:r>
            <a:r>
              <a:rPr lang="en-US" sz="2000" dirty="0"/>
              <a:t>,</a:t>
            </a:r>
            <a:r>
              <a:rPr lang="en-US" sz="2000" dirty="0" smtClean="0"/>
              <a:t>1</a:t>
            </a:r>
            <a:r>
              <a:rPr lang="en-US" sz="2000" dirty="0"/>
              <a:t>-</a:t>
            </a:r>
            <a:r>
              <a:rPr lang="en-US" sz="2000" dirty="0" smtClean="0"/>
              <a:t>32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16</a:t>
            </a:r>
            <a:r>
              <a:rPr lang="en-US" sz="2000" dirty="0"/>
              <a:t>,</a:t>
            </a:r>
            <a:r>
              <a:rPr lang="en-US" sz="2000" dirty="0" smtClean="0"/>
              <a:t>1</a:t>
            </a:r>
            <a:r>
              <a:rPr lang="en-US" sz="2000" dirty="0"/>
              <a:t>-</a:t>
            </a:r>
            <a:r>
              <a:rPr lang="en-US" sz="2000" dirty="0" smtClean="0"/>
              <a:t>13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16,19</a:t>
            </a:r>
            <a:r>
              <a:rPr lang="en-US" sz="2000" dirty="0"/>
              <a:t>-</a:t>
            </a:r>
            <a:r>
              <a:rPr lang="en-US" sz="2000" dirty="0" smtClean="0"/>
              <a:t>31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18</a:t>
            </a:r>
            <a:r>
              <a:rPr lang="en-US" sz="2000" dirty="0"/>
              <a:t>,</a:t>
            </a:r>
            <a:r>
              <a:rPr lang="en-US" sz="2000" dirty="0" smtClean="0"/>
              <a:t>1</a:t>
            </a:r>
            <a:r>
              <a:rPr lang="en-US" sz="2000" dirty="0"/>
              <a:t>-</a:t>
            </a:r>
            <a:r>
              <a:rPr lang="en-US" sz="2000" dirty="0" smtClean="0"/>
              <a:t>8.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18,9</a:t>
            </a:r>
            <a:r>
              <a:rPr lang="en-US" sz="2000" dirty="0"/>
              <a:t>-</a:t>
            </a:r>
            <a:r>
              <a:rPr lang="en-US" sz="2000" dirty="0" smtClean="0"/>
              <a:t>14;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19</a:t>
            </a:r>
            <a:r>
              <a:rPr lang="en-US" sz="2000" dirty="0"/>
              <a:t>,</a:t>
            </a:r>
            <a:r>
              <a:rPr lang="en-US" sz="2000" dirty="0" smtClean="0"/>
              <a:t>11</a:t>
            </a:r>
            <a:r>
              <a:rPr lang="en-US" sz="2000" dirty="0"/>
              <a:t>-27. </a:t>
            </a:r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6814756" y="3492775"/>
            <a:ext cx="223683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¿</a:t>
            </a:r>
            <a:r>
              <a:rPr lang="en-US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Cuál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es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b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tu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parábola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favorita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  </a:t>
            </a:r>
          </a:p>
          <a:p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¿</a:t>
            </a:r>
            <a:r>
              <a:rPr lang="en-US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Por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qué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 </a:t>
            </a:r>
            <a:endParaRPr lang="es-E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4808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prólogo del evangelio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Muchos han tratado de relatar ordenadamente los acontecimientos que se cumplieron entre nosotros, tal como nos fueron transmitidos por aquellos que han sido desde el comienzo testigos oculares y servidores de la Palabra. Por eso, después de informarme cuidadosamente de todo desde los orígenes, yo también he decidido escribir para ti, excelentísimo Teófilo, un relato ordenado, a fin de que conozcas bien la solidez de las enseñanzas que has recibido.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>
          <a:xfrm>
            <a:off x="4399878" y="2223845"/>
            <a:ext cx="3657600" cy="3678797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/>
              <a:t>Ha habido otros escritos sobre Jesús antes</a:t>
            </a:r>
          </a:p>
          <a:p>
            <a:r>
              <a:rPr lang="es-ES" dirty="0" smtClean="0"/>
              <a:t>Lucas no es un  testigo ocular</a:t>
            </a:r>
          </a:p>
          <a:p>
            <a:r>
              <a:rPr lang="es-ES" dirty="0" smtClean="0"/>
              <a:t>Ha investigado cuidadosamente otras fuentes, ¿cuáles?</a:t>
            </a:r>
          </a:p>
          <a:p>
            <a:r>
              <a:rPr lang="es-ES" dirty="0" smtClean="0"/>
              <a:t>¿Quién es Teófilo?</a:t>
            </a:r>
          </a:p>
          <a:p>
            <a:r>
              <a:rPr lang="es-ES" dirty="0" smtClean="0"/>
              <a:t>Escrito para los que quieren ir más allá de una simple catequesis oral (</a:t>
            </a:r>
            <a:r>
              <a:rPr lang="es-ES_tradnl" dirty="0" err="1"/>
              <a:t>katēchēthēs</a:t>
            </a:r>
            <a:r>
              <a:rPr lang="es-ES_tradnl" dirty="0"/>
              <a:t> </a:t>
            </a:r>
            <a:r>
              <a:rPr lang="es-ES_tradnl" dirty="0" err="1" smtClean="0"/>
              <a:t>lógōn</a:t>
            </a:r>
            <a:r>
              <a:rPr lang="es-ES_tradnl" dirty="0" smtClean="0"/>
              <a:t>)</a:t>
            </a:r>
            <a:endParaRPr lang="es-ES" dirty="0"/>
          </a:p>
          <a:p>
            <a:r>
              <a:rPr lang="es-ES" dirty="0" smtClean="0"/>
              <a:t> El griego más elegante entre los evangelios</a:t>
            </a:r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Lucas 1,1-4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3440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453614"/>
            <a:ext cx="7556313" cy="1116106"/>
          </a:xfrm>
        </p:spPr>
        <p:txBody>
          <a:bodyPr/>
          <a:lstStyle/>
          <a:p>
            <a:r>
              <a:rPr lang="es-ES" dirty="0" smtClean="0"/>
              <a:t>Un evangelio sinóptico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es-ES_tradnl" sz="2400" dirty="0" smtClean="0"/>
              <a:t>Relatos de la infancia</a:t>
            </a:r>
            <a:endParaRPr lang="es-ES" sz="2400" dirty="0"/>
          </a:p>
          <a:p>
            <a:pPr lvl="0"/>
            <a:r>
              <a:rPr lang="es-ES_tradnl" sz="2400" dirty="0" smtClean="0"/>
              <a:t>Dichos de Jesús tomados que Q que integra sobre todo en la sección del Viaje a Jerusalén (9,51-19,28)</a:t>
            </a:r>
          </a:p>
          <a:p>
            <a:pPr lvl="0"/>
            <a:r>
              <a:rPr lang="es-ES_tradnl" sz="2400" dirty="0" smtClean="0"/>
              <a:t>Apariciones de Cristo Resucitado</a:t>
            </a:r>
          </a:p>
          <a:p>
            <a:endParaRPr lang="es-ES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-8163" r="-8163"/>
          <a:stretch>
            <a:fillRect/>
          </a:stretch>
        </p:blipFill>
        <p:spPr>
          <a:xfrm>
            <a:off x="4389717" y="2070847"/>
            <a:ext cx="4031949" cy="4055315"/>
          </a:xfrm>
        </p:spPr>
      </p:pic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400" dirty="0" smtClean="0"/>
              <a:t>Lucas añade a Marcos: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34646313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Un evangelio</a:t>
            </a:r>
            <a:br>
              <a:rPr lang="es-ES" dirty="0" smtClean="0"/>
            </a:br>
            <a:r>
              <a:rPr lang="es-ES" dirty="0" smtClean="0"/>
              <a:t>una Segunda Parte</a:t>
            </a:r>
            <a:endParaRPr lang="es-ES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En mi primer Libro, querido Teófilo, me referí a todo lo que hizo y enseñó Jesús, desde el comienzo, hasta el día en que subió al cielo, después de haber dado, por medio del Espíritu Santo, sus últimas instrucciones a los Apóstoles que había elegido. Después de su Pasión, Jesús se manifestó a ellos dándoles numerosas pruebas de que vivía, y durante cuarenta días se le apareció y les habló del Reino de Dios.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10" name="Marcador de contenido 9"/>
          <p:cNvSpPr>
            <a:spLocks noGrp="1"/>
          </p:cNvSpPr>
          <p:nvPr>
            <p:ph sz="quarter" idx="4"/>
          </p:nvPr>
        </p:nvSpPr>
        <p:spPr>
          <a:xfrm>
            <a:off x="4503979" y="2654710"/>
            <a:ext cx="3657600" cy="3034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El evangelio </a:t>
            </a:r>
            <a:b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 termina </a:t>
            </a:r>
            <a:b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 la Ascensión de Jesús, </a:t>
            </a:r>
            <a:b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continúa en </a:t>
            </a:r>
            <a:b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la vida y misión </a:t>
            </a:r>
            <a:b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s-E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 la Iglesia</a:t>
            </a:r>
            <a:endParaRPr lang="es-ES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Hechos 1</a:t>
            </a:r>
            <a:r>
              <a:rPr lang="es-ES" dirty="0"/>
              <a:t>,</a:t>
            </a:r>
            <a:r>
              <a:rPr lang="es-ES" dirty="0" smtClean="0"/>
              <a:t>1-3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96006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¿Somos esa Iglesia?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000" dirty="0"/>
              <a:t>Esta Iglesia, establecida y organizada en este mundo como una sociedad, subsiste en la Iglesia católica, gobernada por el sucesor de Pedro y por los Obispos en comunión con él</a:t>
            </a:r>
            <a:r>
              <a:rPr lang="es-ES" sz="2000" u="sng" dirty="0"/>
              <a:t> </a:t>
            </a:r>
            <a:r>
              <a:rPr lang="es-ES" sz="2000" dirty="0"/>
              <a:t>si bien fuera de su estructura se encuentren muchos elementos de santidad y verdad que, como bienes propios de la Iglesia de Cristo, impelen hacia la unidad católica</a:t>
            </a:r>
            <a:r>
              <a:rPr lang="es-ES" sz="2000" dirty="0" smtClean="0"/>
              <a:t>. </a:t>
            </a:r>
            <a:endParaRPr lang="es-ES" sz="20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 smtClean="0"/>
              <a:t>“Es posible, de acuerdo con la doctrina católica, afirmar correctamente que la Iglesia de Cristo está presente y opera en las iglesias y comunidades eclesiales aún no en plena comunión con la Iglesia Católica, por los elementos de santificación y verdad que están presentes en ellas” (Congregación para la Doctrina de la Fe). </a:t>
            </a:r>
          </a:p>
          <a:p>
            <a:pPr marL="0" indent="0">
              <a:buNone/>
            </a:pP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497541" y="1900238"/>
            <a:ext cx="3657600" cy="322729"/>
          </a:xfrm>
        </p:spPr>
        <p:txBody>
          <a:bodyPr/>
          <a:lstStyle/>
          <a:p>
            <a:r>
              <a:rPr lang="es-ES" dirty="0" smtClean="0"/>
              <a:t>Lumen Gentium 8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4399878" y="1900239"/>
            <a:ext cx="3657600" cy="493338"/>
          </a:xfrm>
        </p:spPr>
        <p:txBody>
          <a:bodyPr/>
          <a:lstStyle/>
          <a:p>
            <a:r>
              <a:rPr lang="es-ES" dirty="0" smtClean="0"/>
              <a:t>También “subsiste”</a:t>
            </a:r>
          </a:p>
          <a:p>
            <a:r>
              <a:rPr lang="es-ES" dirty="0" smtClean="0"/>
              <a:t> en otras iglesias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2209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secciones-nosotros en Hechos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2996135"/>
            <a:ext cx="7556313" cy="3130028"/>
          </a:xfrm>
        </p:spPr>
        <p:txBody>
          <a:bodyPr/>
          <a:lstStyle/>
          <a:p>
            <a:r>
              <a:rPr lang="en-US" sz="2800" dirty="0" smtClean="0"/>
              <a:t>De Troas a </a:t>
            </a:r>
            <a:r>
              <a:rPr lang="en-US" sz="2800" dirty="0" err="1" smtClean="0"/>
              <a:t>Neapolis</a:t>
            </a:r>
            <a:r>
              <a:rPr lang="en-US" sz="2800" dirty="0" smtClean="0"/>
              <a:t>. 16</a:t>
            </a:r>
            <a:r>
              <a:rPr lang="en-US" sz="2800" dirty="0"/>
              <a:t>,</a:t>
            </a:r>
            <a:r>
              <a:rPr lang="en-US" sz="2800" dirty="0" smtClean="0"/>
              <a:t>10</a:t>
            </a:r>
            <a:r>
              <a:rPr lang="en-US" sz="2800" dirty="0"/>
              <a:t>-</a:t>
            </a:r>
            <a:r>
              <a:rPr lang="en-US" sz="2800" dirty="0" smtClean="0"/>
              <a:t>17 </a:t>
            </a:r>
          </a:p>
          <a:p>
            <a:r>
              <a:rPr lang="en-US" sz="2800" dirty="0" smtClean="0"/>
              <a:t>De </a:t>
            </a:r>
            <a:r>
              <a:rPr lang="en-US" sz="2800" dirty="0" err="1" smtClean="0"/>
              <a:t>Filipos</a:t>
            </a:r>
            <a:r>
              <a:rPr lang="en-US" sz="2800" dirty="0" smtClean="0"/>
              <a:t> a </a:t>
            </a:r>
            <a:r>
              <a:rPr lang="en-US" sz="2800" dirty="0" err="1" smtClean="0"/>
              <a:t>Cesarea</a:t>
            </a:r>
            <a:r>
              <a:rPr lang="en-US" sz="2800" dirty="0" smtClean="0"/>
              <a:t> </a:t>
            </a:r>
            <a:r>
              <a:rPr lang="en-US" sz="2800" dirty="0" err="1" smtClean="0"/>
              <a:t>Marítima</a:t>
            </a:r>
            <a:r>
              <a:rPr lang="en-US" sz="2800" dirty="0" smtClean="0"/>
              <a:t>. 20</a:t>
            </a:r>
            <a:r>
              <a:rPr lang="en-US" sz="2800" dirty="0"/>
              <a:t>,</a:t>
            </a:r>
            <a:r>
              <a:rPr lang="en-US" sz="2800" dirty="0" smtClean="0"/>
              <a:t>5</a:t>
            </a:r>
            <a:r>
              <a:rPr lang="en-US" sz="2800" dirty="0"/>
              <a:t>-</a:t>
            </a:r>
            <a:r>
              <a:rPr lang="en-US" sz="2800" dirty="0" smtClean="0"/>
              <a:t>21,18</a:t>
            </a:r>
          </a:p>
          <a:p>
            <a:r>
              <a:rPr lang="en-US" sz="2800" dirty="0" smtClean="0"/>
              <a:t>De </a:t>
            </a:r>
            <a:r>
              <a:rPr lang="en-US" sz="2800" dirty="0" err="1" smtClean="0"/>
              <a:t>Cesarea</a:t>
            </a:r>
            <a:r>
              <a:rPr lang="en-US" sz="2800" dirty="0" smtClean="0"/>
              <a:t> </a:t>
            </a:r>
            <a:r>
              <a:rPr lang="en-US" sz="2800" dirty="0" err="1" smtClean="0"/>
              <a:t>Marítima</a:t>
            </a:r>
            <a:r>
              <a:rPr lang="en-US" sz="2800" dirty="0" smtClean="0"/>
              <a:t> a Italia. 27</a:t>
            </a:r>
            <a:r>
              <a:rPr lang="en-US" sz="2800" dirty="0"/>
              <a:t>,</a:t>
            </a:r>
            <a:r>
              <a:rPr lang="en-US" sz="2800" dirty="0" smtClean="0"/>
              <a:t>1</a:t>
            </a:r>
            <a:r>
              <a:rPr lang="en-US" sz="2800" dirty="0"/>
              <a:t>-</a:t>
            </a:r>
            <a:r>
              <a:rPr lang="en-US" sz="2800" dirty="0" smtClean="0"/>
              <a:t>28,16</a:t>
            </a:r>
            <a:endParaRPr lang="es-ES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870105" y="1266003"/>
            <a:ext cx="55926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El autor </a:t>
            </a:r>
            <a:r>
              <a:rPr lang="es-ES" sz="2400" dirty="0"/>
              <a:t>e</a:t>
            </a:r>
            <a:r>
              <a:rPr lang="es-ES" sz="2400" dirty="0" smtClean="0"/>
              <a:t>s (o se hace pasar por) </a:t>
            </a:r>
            <a:br>
              <a:rPr lang="es-ES" sz="2400" dirty="0" smtClean="0"/>
            </a:br>
            <a:r>
              <a:rPr lang="es-ES" sz="2400" dirty="0" smtClean="0"/>
              <a:t>un compañero de Pablo</a:t>
            </a:r>
            <a:br>
              <a:rPr lang="es-ES" sz="2400" dirty="0" smtClean="0"/>
            </a:br>
            <a:r>
              <a:rPr lang="es-ES" sz="2400" dirty="0" smtClean="0"/>
              <a:t>que participó en algunos de sus viajes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32044905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Un evangelio para gentiles cultos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Los judío se refieren a los no-judíos “</a:t>
            </a:r>
            <a:r>
              <a:rPr lang="es-ES" dirty="0" err="1" smtClean="0"/>
              <a:t>goyim</a:t>
            </a:r>
            <a:r>
              <a:rPr lang="es-ES" dirty="0" smtClean="0"/>
              <a:t>”, literalmente “naciones” (gente de otras naciones), palabra que se traduce literalmente como “gentil”. Un gentil es un “no-judío”</a:t>
            </a:r>
          </a:p>
          <a:p>
            <a:r>
              <a:rPr lang="es-ES" dirty="0" smtClean="0"/>
              <a:t>Lucas participó del proyecto de Pablo de acoger en la Iglesia a los gentiles, sin imponerles costumbres judías (como la circuncisión) </a:t>
            </a:r>
          </a:p>
          <a:p>
            <a:r>
              <a:rPr lang="es-ES" dirty="0" smtClean="0"/>
              <a:t>Según el Prólogo, el evangelio está dirigido especialmente a aquellos que quieren ir más allá del nivel catequético (instrucción oral)</a:t>
            </a:r>
          </a:p>
          <a:p>
            <a:r>
              <a:rPr lang="es-ES" dirty="0" smtClean="0"/>
              <a:t>El griego de Lucas es el mejor entre los evangelios</a:t>
            </a:r>
          </a:p>
          <a:p>
            <a:endParaRPr lang="es-ES" dirty="0" smtClean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420922124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Lucas en las epístolas paulinas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2896374"/>
            <a:ext cx="7556313" cy="3229789"/>
          </a:xfrm>
        </p:spPr>
        <p:txBody>
          <a:bodyPr>
            <a:normAutofit/>
          </a:bodyPr>
          <a:lstStyle/>
          <a:p>
            <a:r>
              <a:rPr lang="es-ES_tradnl" dirty="0" smtClean="0"/>
              <a:t>Pablo menciona a Lucas al final de su Carta a Filemón “</a:t>
            </a:r>
            <a:r>
              <a:rPr lang="es-ES_tradnl" dirty="0" err="1" smtClean="0"/>
              <a:t>Epafras</a:t>
            </a:r>
            <a:r>
              <a:rPr lang="es-ES_tradnl" dirty="0" smtClean="0"/>
              <a:t>, mi compañero de cadenas en Cristo, te saluda, también Marcos, Aristarco, </a:t>
            </a:r>
            <a:r>
              <a:rPr lang="es-ES_tradnl" dirty="0" err="1" smtClean="0"/>
              <a:t>Demas</a:t>
            </a:r>
            <a:r>
              <a:rPr lang="es-ES_tradnl" dirty="0" smtClean="0"/>
              <a:t> y Lucas, mis colaboradores” (vv. 23-24).</a:t>
            </a:r>
          </a:p>
          <a:p>
            <a:r>
              <a:rPr lang="es-ES_tradnl" dirty="0" smtClean="0"/>
              <a:t>En Col 4,7-17, hay una lista de colaboradores de Pablo, entre ellos, Lucas: “Lucas, el querido médico, te manda saludos, así como </a:t>
            </a:r>
            <a:r>
              <a:rPr lang="es-ES_tradnl" dirty="0" err="1" smtClean="0"/>
              <a:t>Demas</a:t>
            </a:r>
            <a:r>
              <a:rPr lang="es-ES_tradnl" dirty="0" smtClean="0"/>
              <a:t>” (v. 14)</a:t>
            </a:r>
          </a:p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80140" y="1470467"/>
            <a:ext cx="5982733" cy="100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969271" y="1221368"/>
            <a:ext cx="63949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Desde el siglo segundo, todas las fuentes conocidas concuerdan en señalar que Lucas escribió el evangelio que lleva su nombre. El manuscrito más antiguo de este evangelio, el Papiro </a:t>
            </a:r>
            <a:r>
              <a:rPr lang="es-ES_tradnl" dirty="0" err="1" smtClean="0"/>
              <a:t>Bodmer</a:t>
            </a:r>
            <a:r>
              <a:rPr lang="es-ES_tradnl" dirty="0" smtClean="0"/>
              <a:t> XIV (</a:t>
            </a:r>
            <a:r>
              <a:rPr lang="es-ES_tradnl" dirty="0" err="1" smtClean="0"/>
              <a:t>ca</a:t>
            </a:r>
            <a:r>
              <a:rPr lang="es-ES_tradnl" dirty="0" smtClean="0"/>
              <a:t>. 200 AD), lleva el título “Evangelio según San Lucas”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140741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Lucas era: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4713879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Un cristiano de segunda o tercera generación, no un testigo ocular.</a:t>
            </a:r>
          </a:p>
          <a:p>
            <a:r>
              <a:rPr lang="es-ES" dirty="0" smtClean="0"/>
              <a:t>Quizás había sido un “Temeroso de Dios” (un gentil que creía en el Dios único de Israel).</a:t>
            </a:r>
          </a:p>
          <a:p>
            <a:r>
              <a:rPr lang="es-ES" dirty="0" smtClean="0"/>
              <a:t>Colaboró con Pablo en su misión de acoger a los gentiles en la comunidad cristiana sin exigirles las costumbres de los judíos</a:t>
            </a:r>
          </a:p>
          <a:p>
            <a:r>
              <a:rPr lang="es-ES" dirty="0" smtClean="0"/>
              <a:t>Especialmente en Hechos, trata de calmar las aprehensiones de las autoridades romanas contra el cristianismo. Trata de hacer atractiva la fe cristiana para los gentiles de cierto nivel cultural</a:t>
            </a:r>
          </a:p>
          <a:p>
            <a:r>
              <a:rPr lang="es-ES" dirty="0" smtClean="0"/>
              <a:t>También muestra a los judíos que la Iglesia es la heredera de las promesas a Israel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67962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vantage">
  <a:themeElements>
    <a:clrScheme name="Artículo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Ventaja.thmx</Template>
  <TotalTime>241</TotalTime>
  <Words>1589</Words>
  <Application>Microsoft Macintosh PowerPoint</Application>
  <PresentationFormat>Presentación en pantalla (4:3)</PresentationFormat>
  <Paragraphs>119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Advantage</vt:lpstr>
      <vt:lpstr>El evangelio  según San Lucas</vt:lpstr>
      <vt:lpstr>El prólogo del evangelio</vt:lpstr>
      <vt:lpstr>Un evangelio sinóptico</vt:lpstr>
      <vt:lpstr>Un evangelio una Segunda Parte</vt:lpstr>
      <vt:lpstr>¿Somos esa Iglesia?</vt:lpstr>
      <vt:lpstr>Las secciones-nosotros en Hechos</vt:lpstr>
      <vt:lpstr>Un evangelio para gentiles cultos</vt:lpstr>
      <vt:lpstr>Lucas en las epístolas paulinas</vt:lpstr>
      <vt:lpstr>Lucas era:</vt:lpstr>
      <vt:lpstr>¿Cuándo y dónde?</vt:lpstr>
      <vt:lpstr>Los énfasis de Lucas</vt:lpstr>
      <vt:lpstr>Los énfasis de Lucas</vt:lpstr>
      <vt:lpstr>Los énfasis de Lucas</vt:lpstr>
      <vt:lpstr>Las mujeres en Lucas</vt:lpstr>
      <vt:lpstr>Las mujeres en Lucas</vt:lpstr>
      <vt:lpstr>Las mujeres en Lucas</vt:lpstr>
      <vt:lpstr>Las mujeres en Lucas</vt:lpstr>
      <vt:lpstr>Seguimos reflexionando:</vt:lpstr>
    </vt:vector>
  </TitlesOfParts>
  <Company>Misioneros Redentoristas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 of Luke</dc:title>
  <dc:creator>Alberto de Mingo Kamiuouchi</dc:creator>
  <cp:lastModifiedBy>Alberto de Mingo Kamiuouchi</cp:lastModifiedBy>
  <cp:revision>28</cp:revision>
  <dcterms:created xsi:type="dcterms:W3CDTF">2015-05-05T07:38:59Z</dcterms:created>
  <dcterms:modified xsi:type="dcterms:W3CDTF">2015-11-11T19:24:23Z</dcterms:modified>
</cp:coreProperties>
</file>