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84" r:id="rId4"/>
    <p:sldId id="283" r:id="rId5"/>
    <p:sldId id="258" r:id="rId6"/>
    <p:sldId id="259" r:id="rId7"/>
    <p:sldId id="273" r:id="rId8"/>
    <p:sldId id="274" r:id="rId9"/>
    <p:sldId id="279" r:id="rId10"/>
    <p:sldId id="275" r:id="rId11"/>
    <p:sldId id="276" r:id="rId12"/>
    <p:sldId id="277" r:id="rId13"/>
    <p:sldId id="278" r:id="rId14"/>
    <p:sldId id="28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8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abril 4, 2018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abril 4,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abril 4,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abril 4,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abril 4,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abril 4,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abril 4,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abril 4,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abril 4,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abril 4, 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abril 4,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abril 4,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La resurrección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Primera Parte:</a:t>
            </a:r>
            <a:br>
              <a:rPr lang="es-ES" dirty="0" smtClean="0"/>
            </a:br>
            <a:r>
              <a:rPr lang="es-ES" b="1" dirty="0" smtClean="0"/>
              <a:t>¿Qué dice el Nuevo Testamento?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423027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95"/>
    </mc:Choice>
    <mc:Fallback xmlns="">
      <p:transition xmlns:p14="http://schemas.microsoft.com/office/powerpoint/2010/main" spd="slow" advTm="579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Marcos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María Magdalena, María la de Santiago y Salomé marchan al sepulcro</a:t>
            </a:r>
          </a:p>
          <a:p>
            <a:r>
              <a:rPr lang="es-ES" dirty="0" smtClean="0"/>
              <a:t>En su interior un joven les anuncia la resurrección</a:t>
            </a:r>
          </a:p>
          <a:p>
            <a:r>
              <a:rPr lang="es-ES" dirty="0" smtClean="0"/>
              <a:t>Huyen corriendo</a:t>
            </a:r>
            <a:endParaRPr lang="es-ES" dirty="0"/>
          </a:p>
        </p:txBody>
      </p:sp>
      <p:pic>
        <p:nvPicPr>
          <p:cNvPr id="5" name="Marcador de contenido 5" descr="tetramorfo.jpg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95425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Mateo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Terremoto y “resurrecciones” del Viernes Santo</a:t>
            </a:r>
          </a:p>
          <a:p>
            <a:r>
              <a:rPr lang="es-ES" dirty="0" smtClean="0"/>
              <a:t>Pilato pone guardias en la tumba</a:t>
            </a:r>
          </a:p>
          <a:p>
            <a:r>
              <a:rPr lang="es-ES" dirty="0" smtClean="0"/>
              <a:t>María Magdalena y la otra María marchan al sepulcro</a:t>
            </a:r>
          </a:p>
          <a:p>
            <a:r>
              <a:rPr lang="es-ES" dirty="0" smtClean="0"/>
              <a:t>Temblor de tierra un ángel del Señor anuncia la resurrección</a:t>
            </a:r>
          </a:p>
          <a:p>
            <a:r>
              <a:rPr lang="es-ES" dirty="0" smtClean="0"/>
              <a:t>Cristo sale al encuentro de las mujeres</a:t>
            </a:r>
          </a:p>
          <a:p>
            <a:r>
              <a:rPr lang="es-ES" dirty="0" smtClean="0"/>
              <a:t>Aparición a los discípulos en Galilea</a:t>
            </a:r>
          </a:p>
        </p:txBody>
      </p:sp>
      <p:pic>
        <p:nvPicPr>
          <p:cNvPr id="5" name="Marcador de contenido 5" descr="tetramorfo.jpg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8706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Lucas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Un grupo de mujeres marcha al sepulcro</a:t>
            </a:r>
          </a:p>
          <a:p>
            <a:r>
              <a:rPr lang="es-ES" dirty="0" smtClean="0"/>
              <a:t>Dos hombres les anuncian la resurrección</a:t>
            </a:r>
          </a:p>
          <a:p>
            <a:r>
              <a:rPr lang="es-ES" dirty="0" smtClean="0"/>
              <a:t>Los discípulos no creen a  las mujeres, pero Pedro descubre la tumba vacía</a:t>
            </a:r>
          </a:p>
          <a:p>
            <a:r>
              <a:rPr lang="es-ES" dirty="0" smtClean="0"/>
              <a:t>Discípulos de Emaús</a:t>
            </a:r>
          </a:p>
          <a:p>
            <a:r>
              <a:rPr lang="es-ES" dirty="0" smtClean="0"/>
              <a:t>Aparición en Jerusalén</a:t>
            </a:r>
          </a:p>
          <a:p>
            <a:r>
              <a:rPr lang="es-ES" dirty="0" smtClean="0"/>
              <a:t>Ascensión</a:t>
            </a:r>
          </a:p>
          <a:p>
            <a:pPr marL="68580" indent="0">
              <a:buNone/>
            </a:pPr>
            <a:endParaRPr lang="es-ES" dirty="0"/>
          </a:p>
        </p:txBody>
      </p:sp>
      <p:pic>
        <p:nvPicPr>
          <p:cNvPr id="5" name="Marcador de contenido 5" descr="tetramorfo.jpg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1440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Juan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María Magdalena marcha al sepulcro</a:t>
            </a:r>
          </a:p>
          <a:p>
            <a:r>
              <a:rPr lang="es-ES" dirty="0" smtClean="0"/>
              <a:t>Descubre la tumba vacía y avisa a Pedro</a:t>
            </a:r>
          </a:p>
          <a:p>
            <a:r>
              <a:rPr lang="es-ES" dirty="0" smtClean="0"/>
              <a:t>Pedro y el Discípulo amado descubren la tumba vacía</a:t>
            </a:r>
          </a:p>
          <a:p>
            <a:r>
              <a:rPr lang="es-ES" dirty="0" smtClean="0"/>
              <a:t>Aparición a María Magdalena</a:t>
            </a:r>
          </a:p>
          <a:p>
            <a:r>
              <a:rPr lang="es-ES" dirty="0" smtClean="0"/>
              <a:t>Aparición a los discípulos ese domingo</a:t>
            </a:r>
          </a:p>
          <a:p>
            <a:r>
              <a:rPr lang="es-ES" dirty="0" smtClean="0"/>
              <a:t>Aparición a los discípulos con Tomás</a:t>
            </a:r>
          </a:p>
          <a:p>
            <a:r>
              <a:rPr lang="es-ES" dirty="0" smtClean="0"/>
              <a:t>Aparición en el Lago de Galilea</a:t>
            </a:r>
            <a:endParaRPr lang="es-ES" dirty="0"/>
          </a:p>
        </p:txBody>
      </p:sp>
      <p:pic>
        <p:nvPicPr>
          <p:cNvPr id="5" name="Marcador de contenido 5" descr="tetramorfo.jpg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4747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Pero convergen en varios puntos: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Algunas mujeres discípulas descubren la tumba vacía en la madrugada del Domingo</a:t>
            </a:r>
          </a:p>
          <a:p>
            <a:r>
              <a:rPr lang="es-ES" dirty="0" smtClean="0"/>
              <a:t>Jesús Resucitado primero se les aparece a ellas</a:t>
            </a:r>
          </a:p>
          <a:p>
            <a:r>
              <a:rPr lang="es-ES" dirty="0" smtClean="0"/>
              <a:t>Luego también a los discípulos varones ese mismo día</a:t>
            </a:r>
          </a:p>
          <a:p>
            <a:r>
              <a:rPr lang="es-ES" dirty="0" smtClean="0"/>
              <a:t>Y en días sucesivos durante algunos días</a:t>
            </a:r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5" name="Marcador de contenido 4" descr="Israel-Jerusalem-Church-of-the-Holy-Sepulchre-Tomb.jpg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96412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4418812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El punto de partida</a:t>
            </a: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Cada uno de los evangelios termina con la resurrección</a:t>
            </a:r>
          </a:p>
          <a:p>
            <a:r>
              <a:rPr lang="es-ES" dirty="0" smtClean="0"/>
              <a:t>Pero la resurrección es en realidad el punto de partida de los evangelios</a:t>
            </a:r>
          </a:p>
          <a:p>
            <a:r>
              <a:rPr lang="es-ES" dirty="0" smtClean="0"/>
              <a:t>Y de todo el Nuevo Testamento</a:t>
            </a:r>
          </a:p>
          <a:p>
            <a:r>
              <a:rPr lang="es-ES" dirty="0" smtClean="0"/>
              <a:t>Y la fe cristiana</a:t>
            </a:r>
            <a:endParaRPr lang="es-ES" dirty="0"/>
          </a:p>
        </p:txBody>
      </p:sp>
      <p:pic>
        <p:nvPicPr>
          <p:cNvPr id="9" name="Marcador de contenido 8" descr="4310018_640px.jpg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5245" r="-15245"/>
          <a:stretch>
            <a:fillRect/>
          </a:stretch>
        </p:blipFill>
        <p:spPr>
          <a:xfrm>
            <a:off x="3871044" y="826173"/>
            <a:ext cx="5129856" cy="5239586"/>
          </a:xfrm>
        </p:spPr>
      </p:pic>
    </p:spTree>
    <p:extLst>
      <p:ext uri="{BB962C8B-B14F-4D97-AF65-F5344CB8AC3E}">
        <p14:creationId xmlns:p14="http://schemas.microsoft.com/office/powerpoint/2010/main" val="123468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7"/>
    </mc:Choice>
    <mc:Fallback xmlns="">
      <p:transition xmlns:p14="http://schemas.microsoft.com/office/powerpoint/2010/main" spd="slow" advTm="36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s-ES" dirty="0"/>
              <a:t>“Si Cristo no ha resucitado, tanto mi anuncio como vuestra fe carecen de sentido” (1Cor 15,14)</a:t>
            </a:r>
          </a:p>
        </p:txBody>
      </p:sp>
      <p:pic>
        <p:nvPicPr>
          <p:cNvPr id="9" name="Marcador de contenido 8" descr="4310018_640px.jpg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5245" r="-15245"/>
          <a:stretch>
            <a:fillRect/>
          </a:stretch>
        </p:blipFill>
        <p:spPr>
          <a:xfrm>
            <a:off x="3871044" y="826173"/>
            <a:ext cx="5129856" cy="5239586"/>
          </a:xfrm>
        </p:spPr>
      </p:pic>
    </p:spTree>
    <p:extLst>
      <p:ext uri="{BB962C8B-B14F-4D97-AF65-F5344CB8AC3E}">
        <p14:creationId xmlns:p14="http://schemas.microsoft.com/office/powerpoint/2010/main" val="20502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51"/>
    </mc:Choice>
    <mc:Fallback xmlns="">
      <p:transition xmlns:p14="http://schemas.microsoft.com/office/powerpoint/2010/main" spd="slow" advTm="235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Cinco Textos</a:t>
            </a:r>
            <a:endParaRPr lang="es-ES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Vamos a examinar de cerca 5 textos</a:t>
            </a:r>
          </a:p>
          <a:p>
            <a:r>
              <a:rPr lang="es-ES" dirty="0" smtClean="0"/>
              <a:t>Los cuatro relatos de la resurrección al final de cada uno de los evangelios</a:t>
            </a:r>
          </a:p>
          <a:p>
            <a:r>
              <a:rPr lang="es-ES" dirty="0" smtClean="0"/>
              <a:t>Y una fórmula de fe que Pablo transmite en la Primera Carta a los Corintios</a:t>
            </a:r>
          </a:p>
          <a:p>
            <a:r>
              <a:rPr lang="es-ES" dirty="0" smtClean="0"/>
              <a:t>Empezamos por éste por ser el texto más antiguo: escrito en los años 50 del siglo I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124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44"/>
    </mc:Choice>
    <mc:Fallback xmlns="">
      <p:transition xmlns:p14="http://schemas.microsoft.com/office/powerpoint/2010/main" spd="slow" advTm="154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dirty="0" smtClean="0"/>
              <a:t>Pablo transmite una Tradición</a:t>
            </a:r>
            <a:endParaRPr lang="es-ES" sz="3600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es-ES_tradnl" dirty="0"/>
              <a:t>Os recuerdo, hermanos, el evangelio que os anuncié, que recibisteis y en el que habéis perseverado. Es el evangelio que os está salvando, si lo retenéis tal y como os lo anuncié; de no ser así habríais creído en vano. Porque yo os transmití, en primer lugar, lo que a mi vez recibí: </a:t>
            </a:r>
            <a:r>
              <a:rPr lang="es-ES_tradnl" i="1" dirty="0">
                <a:solidFill>
                  <a:srgbClr val="FF0000"/>
                </a:solidFill>
              </a:rPr>
              <a:t>que</a:t>
            </a:r>
            <a:r>
              <a:rPr lang="es-ES_tradnl" dirty="0">
                <a:solidFill>
                  <a:srgbClr val="FF0000"/>
                </a:solidFill>
              </a:rPr>
              <a:t> </a:t>
            </a:r>
            <a:r>
              <a:rPr lang="es-ES_tradnl" i="1" dirty="0">
                <a:solidFill>
                  <a:srgbClr val="FF0000"/>
                </a:solidFill>
              </a:rPr>
              <a:t>Cristo murió por nuestros pecados según las Escrituras; fue sepultado y resucitó al tercer día según las Escrituras; se apareció a Pedro y luego a los doce</a:t>
            </a:r>
            <a:r>
              <a:rPr lang="es-ES_tradnl" dirty="0"/>
              <a:t>. Después se apareció a más de quinientos hermanos a la vez, de los que la mayor parte viven todavía, si bien algunos han muerto. Luego se apareció a Santiago, y más tarde a todos los apóstoles. Y después de todos se me apareció a mí, como si de un hijo nacido a destiempo se tratara (1Cor 15,1-8).</a:t>
            </a:r>
          </a:p>
          <a:p>
            <a:pPr marL="6858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3204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fórmula</a:t>
            </a:r>
            <a:endParaRPr lang="es-ES" dirty="0"/>
          </a:p>
        </p:txBody>
      </p:sp>
      <p:sp>
        <p:nvSpPr>
          <p:cNvPr id="7" name="Marcador de contenido 6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2376"/>
              </a:spcBef>
            </a:pPr>
            <a:r>
              <a:rPr lang="es-ES_tradnl" dirty="0"/>
              <a:t>Cristo murió por nuestros </a:t>
            </a:r>
            <a:r>
              <a:rPr lang="es-ES_tradnl" dirty="0" smtClean="0"/>
              <a:t>pecados </a:t>
            </a:r>
            <a:br>
              <a:rPr lang="es-ES_tradnl" dirty="0" smtClean="0"/>
            </a:br>
            <a:r>
              <a:rPr lang="es-ES_tradnl" dirty="0" smtClean="0"/>
              <a:t>según </a:t>
            </a:r>
            <a:r>
              <a:rPr lang="es-ES_tradnl" dirty="0"/>
              <a:t>las Escrituras; </a:t>
            </a:r>
            <a:endParaRPr lang="es-ES_tradnl" dirty="0" smtClean="0"/>
          </a:p>
          <a:p>
            <a:pPr>
              <a:spcBef>
                <a:spcPts val="2376"/>
              </a:spcBef>
            </a:pPr>
            <a:r>
              <a:rPr lang="es-ES_tradnl" dirty="0" smtClean="0"/>
              <a:t>fue </a:t>
            </a:r>
            <a:r>
              <a:rPr lang="es-ES_tradnl" dirty="0"/>
              <a:t>sepultado y resucitó al tercer día, según las Escrituras; </a:t>
            </a:r>
          </a:p>
          <a:p>
            <a:pPr>
              <a:spcBef>
                <a:spcPts val="2376"/>
              </a:spcBef>
            </a:pPr>
            <a:r>
              <a:rPr lang="es-ES_tradnl" dirty="0" smtClean="0"/>
              <a:t>se </a:t>
            </a:r>
            <a:r>
              <a:rPr lang="es-ES_tradnl" dirty="0"/>
              <a:t>apareció a Pedro </a:t>
            </a:r>
            <a:br>
              <a:rPr lang="es-ES_tradnl" dirty="0"/>
            </a:br>
            <a:r>
              <a:rPr lang="es-ES_tradnl" dirty="0" smtClean="0"/>
              <a:t>y </a:t>
            </a:r>
            <a:r>
              <a:rPr lang="es-ES_tradnl" dirty="0"/>
              <a:t>luego a los doce. </a:t>
            </a:r>
          </a:p>
          <a:p>
            <a:endParaRPr lang="es-ES" dirty="0"/>
          </a:p>
        </p:txBody>
      </p:sp>
      <p:pic>
        <p:nvPicPr>
          <p:cNvPr id="11" name="Marcador de contenido 10" descr="San_Pablo_(El_Greco).jpg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422" r="-14422"/>
          <a:stretch>
            <a:fillRect/>
          </a:stretch>
        </p:blipFill>
        <p:spPr>
          <a:xfrm>
            <a:off x="4161754" y="1869745"/>
            <a:ext cx="4141844" cy="4230440"/>
          </a:xfrm>
        </p:spPr>
      </p:pic>
    </p:spTree>
    <p:extLst>
      <p:ext uri="{BB962C8B-B14F-4D97-AF65-F5344CB8AC3E}">
        <p14:creationId xmlns:p14="http://schemas.microsoft.com/office/powerpoint/2010/main" val="3892997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¡Faltan las mujeres!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pPr>
              <a:spcBef>
                <a:spcPts val="2280"/>
              </a:spcBef>
            </a:pPr>
            <a:r>
              <a:rPr lang="es-ES" dirty="0" smtClean="0"/>
              <a:t>En los relatos de las apariciones siempre son ellas las primeras</a:t>
            </a:r>
          </a:p>
          <a:p>
            <a:pPr>
              <a:spcBef>
                <a:spcPts val="2280"/>
              </a:spcBef>
            </a:pPr>
            <a:r>
              <a:rPr lang="es-ES" dirty="0" smtClean="0"/>
              <a:t>Si no están en la formula es porque han sido “censuradas”</a:t>
            </a:r>
          </a:p>
          <a:p>
            <a:pPr>
              <a:spcBef>
                <a:spcPts val="2280"/>
              </a:spcBef>
            </a:pPr>
            <a:r>
              <a:rPr lang="es-ES" dirty="0" smtClean="0"/>
              <a:t>Por lo tanto, la tradición detrás de los relatos es anterior</a:t>
            </a:r>
          </a:p>
          <a:p>
            <a:pPr>
              <a:spcBef>
                <a:spcPts val="2280"/>
              </a:spcBef>
            </a:pPr>
            <a:r>
              <a:rPr lang="es-ES" dirty="0" smtClean="0"/>
              <a:t>Aunque los evangelios escritos sean posteriores a Pablo</a:t>
            </a:r>
          </a:p>
          <a:p>
            <a:pPr>
              <a:spcBef>
                <a:spcPts val="2280"/>
              </a:spcBef>
            </a:pPr>
            <a:r>
              <a:rPr lang="es-ES" dirty="0" smtClean="0"/>
              <a:t>Y la fórmula era considerada “tradicional” ya en los años 50</a:t>
            </a:r>
            <a:endParaRPr lang="es-ES" dirty="0"/>
          </a:p>
        </p:txBody>
      </p:sp>
      <p:pic>
        <p:nvPicPr>
          <p:cNvPr id="5" name="Marcador de contenido 4" descr="acf5f707c1e051e5981342a3856f104b.jpg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12990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¡Faltan las mujeres!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2376"/>
              </a:spcBef>
            </a:pPr>
            <a:r>
              <a:rPr lang="es-ES_tradnl" dirty="0"/>
              <a:t>Que el Resucitado se hubiera aparecido en primer lugar a unas mujeres es algo que nadie se hubiera inventado.</a:t>
            </a:r>
          </a:p>
          <a:p>
            <a:pPr>
              <a:spcBef>
                <a:spcPts val="2376"/>
              </a:spcBef>
            </a:pPr>
            <a:r>
              <a:rPr lang="es-ES_tradnl" dirty="0"/>
              <a:t>Si los evangelios nos lo cuentan, es</a:t>
            </a:r>
            <a:br>
              <a:rPr lang="es-ES_tradnl" dirty="0"/>
            </a:br>
            <a:r>
              <a:rPr lang="es-ES_tradnl" dirty="0"/>
              <a:t> –creemos– </a:t>
            </a:r>
            <a:br>
              <a:rPr lang="es-ES_tradnl" dirty="0"/>
            </a:br>
            <a:r>
              <a:rPr lang="es-ES_tradnl" dirty="0"/>
              <a:t>porque así sucedió. </a:t>
            </a:r>
            <a:endParaRPr lang="es-ES" dirty="0"/>
          </a:p>
          <a:p>
            <a:pPr>
              <a:spcBef>
                <a:spcPts val="2280"/>
              </a:spcBef>
            </a:pPr>
            <a:endParaRPr lang="es-ES" dirty="0"/>
          </a:p>
        </p:txBody>
      </p:sp>
      <p:pic>
        <p:nvPicPr>
          <p:cNvPr id="3" name="Marcador de contenido 2" descr="acf5f707c1e051e5981342a3856f104b.jpg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80759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Los evangelios difieren en sus relatos de las apariciones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Número de las mujeres que fueron al sepulcro</a:t>
            </a:r>
          </a:p>
          <a:p>
            <a:r>
              <a:rPr lang="es-ES" dirty="0" smtClean="0"/>
              <a:t>Número y lugar de las apariciones</a:t>
            </a:r>
          </a:p>
          <a:p>
            <a:r>
              <a:rPr lang="es-ES" dirty="0" smtClean="0"/>
              <a:t>Y otros detalles</a:t>
            </a:r>
          </a:p>
          <a:p>
            <a:r>
              <a:rPr lang="es-ES" dirty="0"/>
              <a:t>Marcos (en su estado actual) no contiene apariciones del </a:t>
            </a:r>
            <a:r>
              <a:rPr lang="es-ES" dirty="0" smtClean="0"/>
              <a:t>Resucitado</a:t>
            </a:r>
            <a:endParaRPr lang="es-ES" dirty="0"/>
          </a:p>
        </p:txBody>
      </p:sp>
      <p:pic>
        <p:nvPicPr>
          <p:cNvPr id="6" name="Marcador de contenido 5" descr="tetramorfo.jpg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02644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371</TotalTime>
  <Words>617</Words>
  <Application>Microsoft Macintosh PowerPoint</Application>
  <PresentationFormat>Presentación en pantalla 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Austin</vt:lpstr>
      <vt:lpstr>La resurrección</vt:lpstr>
      <vt:lpstr>El punto de partida</vt:lpstr>
      <vt:lpstr>Presentación de PowerPoint</vt:lpstr>
      <vt:lpstr>Cinco Textos</vt:lpstr>
      <vt:lpstr>Pablo transmite una Tradición</vt:lpstr>
      <vt:lpstr>La fórmula</vt:lpstr>
      <vt:lpstr>¡Faltan las mujeres!</vt:lpstr>
      <vt:lpstr>¡Faltan las mujeres!</vt:lpstr>
      <vt:lpstr>Los evangelios difieren en sus relatos de las apariciones</vt:lpstr>
      <vt:lpstr>Marcos</vt:lpstr>
      <vt:lpstr>Mateo</vt:lpstr>
      <vt:lpstr>Lucas</vt:lpstr>
      <vt:lpstr>Juan</vt:lpstr>
      <vt:lpstr>Pero convergen en varios puntos: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Alberto Mingo Kaminouchi</dc:creator>
  <cp:lastModifiedBy>Alberto Mingo Kaminouchi</cp:lastModifiedBy>
  <cp:revision>27</cp:revision>
  <dcterms:created xsi:type="dcterms:W3CDTF">2018-03-23T08:14:07Z</dcterms:created>
  <dcterms:modified xsi:type="dcterms:W3CDTF">2018-04-04T11:24:57Z</dcterms:modified>
</cp:coreProperties>
</file>