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83" r:id="rId3"/>
    <p:sldId id="281" r:id="rId4"/>
    <p:sldId id="284" r:id="rId5"/>
    <p:sldId id="285" r:id="rId6"/>
    <p:sldId id="286" r:id="rId7"/>
    <p:sldId id="265" r:id="rId8"/>
    <p:sldId id="288" r:id="rId9"/>
    <p:sldId id="266" r:id="rId10"/>
    <p:sldId id="267" r:id="rId11"/>
    <p:sldId id="290" r:id="rId12"/>
    <p:sldId id="268" r:id="rId13"/>
    <p:sldId id="28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8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_tradnl" smtClean="0"/>
              <a:t>Clic para editar título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abril 4, 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‹Nr.›</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abril 4,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_tradnl" smtClean="0"/>
              <a:t>Clic para editar título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abril 4,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abril 4,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_tradnl" smtClean="0"/>
              <a:t>Clic para editar título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FBB7EAE1-CAAC-4AEF-919E-158692B1E55E}" type="datetime4">
              <a:rPr lang="en-US" smtClean="0"/>
              <a:pPr/>
              <a:t>abril 4,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abril 4,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‹Nr.›</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abril 4,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abril 4, 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abril 4,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abril 4, 2018</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‹Nr.›</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_tradnl" smtClean="0"/>
              <a:t>Clic para editar título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_tradnl" smtClean="0"/>
              <a:t>Clic para editar título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CA861222-2C8B-4501-BE87-6797EC025925}" type="datetime4">
              <a:rPr lang="en-US" smtClean="0"/>
              <a:pPr/>
              <a:t>abril 4, 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abril 4, 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eg"/><Relationship Id="rId3"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La resurrección</a:t>
            </a:r>
            <a:endParaRPr lang="es-ES" dirty="0"/>
          </a:p>
        </p:txBody>
      </p:sp>
      <p:sp>
        <p:nvSpPr>
          <p:cNvPr id="3" name="Subtítulo 2"/>
          <p:cNvSpPr>
            <a:spLocks noGrp="1"/>
          </p:cNvSpPr>
          <p:nvPr>
            <p:ph type="subTitle" idx="1"/>
          </p:nvPr>
        </p:nvSpPr>
        <p:spPr/>
        <p:txBody>
          <a:bodyPr/>
          <a:lstStyle/>
          <a:p>
            <a:r>
              <a:rPr lang="es-ES" dirty="0" smtClean="0"/>
              <a:t>Segunda Parte:</a:t>
            </a:r>
            <a:br>
              <a:rPr lang="es-ES" dirty="0" smtClean="0"/>
            </a:br>
            <a:r>
              <a:rPr lang="es-ES" b="1" dirty="0" smtClean="0"/>
              <a:t>¿Qué pasó realmente?</a:t>
            </a:r>
            <a:endParaRPr lang="es-ES" b="1" dirty="0"/>
          </a:p>
        </p:txBody>
      </p:sp>
    </p:spTree>
    <p:extLst>
      <p:ext uri="{BB962C8B-B14F-4D97-AF65-F5344CB8AC3E}">
        <p14:creationId xmlns:p14="http://schemas.microsoft.com/office/powerpoint/2010/main" val="14230276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N. T. Wright, </a:t>
            </a:r>
            <a:br>
              <a:rPr lang="es-ES" dirty="0" smtClean="0"/>
            </a:br>
            <a:r>
              <a:rPr lang="es-ES" sz="3100" i="1" dirty="0" smtClean="0"/>
              <a:t>La resurrección del Hijo de Dios </a:t>
            </a:r>
            <a:r>
              <a:rPr lang="es-ES" sz="3100" dirty="0" smtClean="0"/>
              <a:t>(2003)</a:t>
            </a:r>
            <a:endParaRPr lang="es-ES" sz="3100" dirty="0"/>
          </a:p>
        </p:txBody>
      </p:sp>
      <p:sp>
        <p:nvSpPr>
          <p:cNvPr id="3" name="Marcador de contenido 2"/>
          <p:cNvSpPr>
            <a:spLocks noGrp="1"/>
          </p:cNvSpPr>
          <p:nvPr>
            <p:ph sz="quarter" idx="13"/>
          </p:nvPr>
        </p:nvSpPr>
        <p:spPr/>
        <p:txBody>
          <a:bodyPr>
            <a:normAutofit fontScale="92500" lnSpcReduction="10000"/>
          </a:bodyPr>
          <a:lstStyle/>
          <a:p>
            <a:pPr marL="68580" indent="0">
              <a:buNone/>
            </a:pPr>
            <a:r>
              <a:rPr lang="es-ES_tradnl" dirty="0" smtClean="0"/>
              <a:t>“La </a:t>
            </a:r>
            <a:r>
              <a:rPr lang="es-ES_tradnl" dirty="0"/>
              <a:t>entera el elaboración de </a:t>
            </a:r>
            <a:r>
              <a:rPr lang="es-ES_tradnl" dirty="0" err="1"/>
              <a:t>Schillebeeckx</a:t>
            </a:r>
            <a:r>
              <a:rPr lang="es-ES_tradnl" dirty="0"/>
              <a:t> es, de hecho, errónea y engañosa, no tanto en el plano de la teología cristiana (esa es otra cuestión totalmente diferente) como en el de una reconstrucción histórica </a:t>
            </a:r>
            <a:r>
              <a:rPr lang="es-ES_tradnl" dirty="0" smtClean="0"/>
              <a:t>verosímil” </a:t>
            </a:r>
            <a:endParaRPr lang="es-ES" dirty="0"/>
          </a:p>
        </p:txBody>
      </p:sp>
      <p:pic>
        <p:nvPicPr>
          <p:cNvPr id="5" name="Marcador de contenido 4" descr="ntwrightpicture.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3069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N. T. Wright, </a:t>
            </a:r>
            <a:br>
              <a:rPr lang="es-ES" dirty="0" smtClean="0"/>
            </a:br>
            <a:r>
              <a:rPr lang="es-ES" sz="3100" i="1" dirty="0" smtClean="0"/>
              <a:t>La resurrección del Hijo de Dios </a:t>
            </a:r>
            <a:r>
              <a:rPr lang="es-ES" sz="3100" dirty="0" smtClean="0"/>
              <a:t>(2003)</a:t>
            </a:r>
            <a:endParaRPr lang="es-ES" sz="3100" dirty="0"/>
          </a:p>
        </p:txBody>
      </p:sp>
      <p:sp>
        <p:nvSpPr>
          <p:cNvPr id="3" name="Marcador de contenido 2"/>
          <p:cNvSpPr>
            <a:spLocks noGrp="1"/>
          </p:cNvSpPr>
          <p:nvPr>
            <p:ph sz="quarter" idx="13"/>
          </p:nvPr>
        </p:nvSpPr>
        <p:spPr/>
        <p:txBody>
          <a:bodyPr>
            <a:normAutofit fontScale="92500" lnSpcReduction="10000"/>
          </a:bodyPr>
          <a:lstStyle/>
          <a:p>
            <a:pPr marL="68580" indent="0">
              <a:buNone/>
            </a:pPr>
            <a:r>
              <a:rPr lang="es-ES_tradnl" dirty="0" smtClean="0"/>
              <a:t>“La </a:t>
            </a:r>
            <a:r>
              <a:rPr lang="es-ES_tradnl" dirty="0"/>
              <a:t>entera el elaboración de </a:t>
            </a:r>
            <a:r>
              <a:rPr lang="es-ES_tradnl" dirty="0" err="1"/>
              <a:t>Schillebeeckx</a:t>
            </a:r>
            <a:r>
              <a:rPr lang="es-ES_tradnl" dirty="0"/>
              <a:t> es, de hecho, errónea y engañosa, no tanto en el plano de la teología cristiana (esa es otra cuestión totalmente diferente) como en el de una reconstrucción histórica </a:t>
            </a:r>
            <a:r>
              <a:rPr lang="es-ES_tradnl" dirty="0" smtClean="0"/>
              <a:t>verosímil” </a:t>
            </a:r>
            <a:endParaRPr lang="es-ES" dirty="0"/>
          </a:p>
        </p:txBody>
      </p:sp>
      <p:pic>
        <p:nvPicPr>
          <p:cNvPr id="6" name="Marcador de contenido 5" descr="41zJDmlMFSL._BO1,204,203,200_.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l="-23109" r="-23109"/>
          <a:stretch>
            <a:fillRect/>
          </a:stretch>
        </p:blipFill>
        <p:spPr>
          <a:xfrm>
            <a:off x="4649003" y="2314070"/>
            <a:ext cx="3419231" cy="3492370"/>
          </a:xfrm>
        </p:spPr>
      </p:pic>
    </p:spTree>
    <p:extLst>
      <p:ext uri="{BB962C8B-B14F-4D97-AF65-F5344CB8AC3E}">
        <p14:creationId xmlns:p14="http://schemas.microsoft.com/office/powerpoint/2010/main" val="2286010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Difícilmente una invención</a:t>
            </a:r>
            <a:endParaRPr lang="es-ES" dirty="0"/>
          </a:p>
        </p:txBody>
      </p:sp>
      <p:sp>
        <p:nvSpPr>
          <p:cNvPr id="3" name="Marcador de contenido 2"/>
          <p:cNvSpPr>
            <a:spLocks noGrp="1"/>
          </p:cNvSpPr>
          <p:nvPr>
            <p:ph sz="quarter" idx="13"/>
          </p:nvPr>
        </p:nvSpPr>
        <p:spPr/>
        <p:txBody>
          <a:bodyPr>
            <a:normAutofit/>
          </a:bodyPr>
          <a:lstStyle/>
          <a:p>
            <a:pPr marL="68580" indent="0">
              <a:buNone/>
            </a:pPr>
            <a:r>
              <a:rPr lang="es-ES_tradnl" dirty="0"/>
              <a:t>Si un grupo de pescadores de Galilea consiguieron inventar y </a:t>
            </a:r>
            <a:r>
              <a:rPr lang="es-ES_tradnl" dirty="0" smtClean="0"/>
              <a:t>dar </a:t>
            </a:r>
            <a:r>
              <a:rPr lang="es-ES_tradnl" dirty="0"/>
              <a:t>credibilidad a algo así, se trataría de un portento </a:t>
            </a:r>
            <a:r>
              <a:rPr lang="es-ES_tradnl" dirty="0" smtClean="0"/>
              <a:t>aún más increíble que la propia Resurrección </a:t>
            </a:r>
            <a:endParaRPr lang="es-ES" dirty="0"/>
          </a:p>
        </p:txBody>
      </p:sp>
      <p:pic>
        <p:nvPicPr>
          <p:cNvPr id="5" name="Marcador de contenido 4" descr="the-apostles-who-were-the-twelve-duccio_di_buoninsegna.jpg"/>
          <p:cNvPicPr>
            <a:picLocks noGrp="1" noChangeAspect="1"/>
          </p:cNvPicPr>
          <p:nvPr>
            <p:ph sz="quarter" idx="14"/>
          </p:nvPr>
        </p:nvPicPr>
        <p:blipFill rotWithShape="1">
          <a:blip r:embed="rId2" cstate="email">
            <a:extLst>
              <a:ext uri="{28A0092B-C50C-407E-A947-70E740481C1C}">
                <a14:useLocalDpi xmlns:a14="http://schemas.microsoft.com/office/drawing/2010/main"/>
              </a:ext>
            </a:extLst>
          </a:blip>
          <a:srcRect/>
          <a:stretch/>
        </p:blipFill>
        <p:spPr>
          <a:xfrm>
            <a:off x="4462272" y="2313432"/>
            <a:ext cx="3840442" cy="3493008"/>
          </a:xfrm>
        </p:spPr>
      </p:pic>
    </p:spTree>
    <p:extLst>
      <p:ext uri="{BB962C8B-B14F-4D97-AF65-F5344CB8AC3E}">
        <p14:creationId xmlns:p14="http://schemas.microsoft.com/office/powerpoint/2010/main" val="5922072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Alegría de un asombro</a:t>
            </a:r>
            <a:endParaRPr lang="es-ES" dirty="0"/>
          </a:p>
        </p:txBody>
      </p:sp>
      <p:sp>
        <p:nvSpPr>
          <p:cNvPr id="3" name="Marcador de contenido 2"/>
          <p:cNvSpPr>
            <a:spLocks noGrp="1"/>
          </p:cNvSpPr>
          <p:nvPr>
            <p:ph sz="quarter" idx="13"/>
          </p:nvPr>
        </p:nvSpPr>
        <p:spPr/>
        <p:txBody>
          <a:bodyPr>
            <a:normAutofit fontScale="92500" lnSpcReduction="20000"/>
          </a:bodyPr>
          <a:lstStyle/>
          <a:p>
            <a:pPr>
              <a:spcBef>
                <a:spcPts val="1128"/>
              </a:spcBef>
            </a:pPr>
            <a:r>
              <a:rPr lang="es-ES" dirty="0" smtClean="0"/>
              <a:t>Si algo tienen en común los relatos de las apariciones es el asombro</a:t>
            </a:r>
          </a:p>
          <a:p>
            <a:pPr>
              <a:spcBef>
                <a:spcPts val="1128"/>
              </a:spcBef>
            </a:pPr>
            <a:r>
              <a:rPr lang="es-ES_tradnl" dirty="0" smtClean="0"/>
              <a:t>Jesús está vivo </a:t>
            </a:r>
            <a:br>
              <a:rPr lang="es-ES_tradnl" dirty="0" smtClean="0"/>
            </a:br>
            <a:r>
              <a:rPr lang="es-ES_tradnl" dirty="0" smtClean="0"/>
              <a:t>–</a:t>
            </a:r>
            <a:r>
              <a:rPr lang="es-ES_tradnl" dirty="0"/>
              <a:t>con una vida nueva, distinta</a:t>
            </a:r>
            <a:r>
              <a:rPr lang="es-ES_tradnl" dirty="0" smtClean="0"/>
              <a:t>–</a:t>
            </a:r>
          </a:p>
          <a:p>
            <a:pPr>
              <a:spcBef>
                <a:spcPts val="1128"/>
              </a:spcBef>
            </a:pPr>
            <a:r>
              <a:rPr lang="es-ES_tradnl" dirty="0" smtClean="0"/>
              <a:t>La </a:t>
            </a:r>
            <a:r>
              <a:rPr lang="es-ES_tradnl" dirty="0"/>
              <a:t>alegría de este anuncio sostiene la entera fe de los cristianos </a:t>
            </a:r>
            <a:endParaRPr lang="es-ES" dirty="0"/>
          </a:p>
        </p:txBody>
      </p:sp>
      <p:pic>
        <p:nvPicPr>
          <p:cNvPr id="5" name="Marcador de contenido 4" descr="April-Fool-SMS-Hindi.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6149803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dirty="0" smtClean="0"/>
              <a:t>Partimos de los puntos de convergencia de los relatos evangélicos:</a:t>
            </a:r>
            <a:endParaRPr lang="es-ES" sz="3200" dirty="0"/>
          </a:p>
        </p:txBody>
      </p:sp>
      <p:sp>
        <p:nvSpPr>
          <p:cNvPr id="3" name="Marcador de contenido 2"/>
          <p:cNvSpPr>
            <a:spLocks noGrp="1"/>
          </p:cNvSpPr>
          <p:nvPr>
            <p:ph sz="quarter" idx="13"/>
          </p:nvPr>
        </p:nvSpPr>
        <p:spPr/>
        <p:txBody>
          <a:bodyPr>
            <a:normAutofit fontScale="85000" lnSpcReduction="20000"/>
          </a:bodyPr>
          <a:lstStyle/>
          <a:p>
            <a:r>
              <a:rPr lang="es-ES" dirty="0" smtClean="0"/>
              <a:t>Algunas mujeres discípulas descubren la tumba vacía en la madrugada del Domingo</a:t>
            </a:r>
          </a:p>
          <a:p>
            <a:r>
              <a:rPr lang="es-ES" dirty="0" smtClean="0"/>
              <a:t>Jesús Resucitado primero se les aparece a ellas</a:t>
            </a:r>
          </a:p>
          <a:p>
            <a:r>
              <a:rPr lang="es-ES" dirty="0" smtClean="0"/>
              <a:t>Luego también a los discípulos varones ese mismo día</a:t>
            </a:r>
          </a:p>
          <a:p>
            <a:r>
              <a:rPr lang="es-ES" dirty="0" smtClean="0"/>
              <a:t>Y en días sucesivos durante algunos días</a:t>
            </a:r>
          </a:p>
          <a:p>
            <a:endParaRPr lang="es-ES" dirty="0" smtClean="0"/>
          </a:p>
          <a:p>
            <a:endParaRPr lang="es-ES" dirty="0"/>
          </a:p>
        </p:txBody>
      </p:sp>
      <p:pic>
        <p:nvPicPr>
          <p:cNvPr id="5" name="Marcador de contenido 4" descr="Israel-Jerusalem-Church-of-the-Holy-Sepulchre-Tomb.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0715215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dsc_0250-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38067" y="0"/>
            <a:ext cx="10078871" cy="6858000"/>
          </a:xfrm>
          <a:prstGeom prst="rect">
            <a:avLst/>
          </a:prstGeom>
        </p:spPr>
      </p:pic>
      <p:sp>
        <p:nvSpPr>
          <p:cNvPr id="6" name="CuadroTexto 5"/>
          <p:cNvSpPr txBox="1"/>
          <p:nvPr/>
        </p:nvSpPr>
        <p:spPr>
          <a:xfrm>
            <a:off x="1032498" y="18273"/>
            <a:ext cx="7081289" cy="369332"/>
          </a:xfrm>
          <a:prstGeom prst="rect">
            <a:avLst/>
          </a:prstGeom>
          <a:noFill/>
        </p:spPr>
        <p:txBody>
          <a:bodyPr wrap="square" rtlCol="0">
            <a:spAutoFit/>
          </a:bodyPr>
          <a:lstStyle/>
          <a:p>
            <a:r>
              <a:rPr lang="es-ES" dirty="0" smtClean="0">
                <a:solidFill>
                  <a:schemeClr val="bg1"/>
                </a:solidFill>
              </a:rPr>
              <a:t>Tumba judía del siglo I para la primera fase del enterramiento</a:t>
            </a:r>
            <a:endParaRPr lang="es-ES" dirty="0">
              <a:solidFill>
                <a:schemeClr val="bg1"/>
              </a:solidFill>
            </a:endParaRPr>
          </a:p>
        </p:txBody>
      </p:sp>
    </p:spTree>
    <p:extLst>
      <p:ext uri="{BB962C8B-B14F-4D97-AF65-F5344CB8AC3E}">
        <p14:creationId xmlns:p14="http://schemas.microsoft.com/office/powerpoint/2010/main" val="29619801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800" dirty="0" smtClean="0"/>
              <a:t>Osarios judíos de época romana descubiertos en 1992, pertenecientes probablemente a la familia de Caifás</a:t>
            </a:r>
            <a:endParaRPr lang="es-ES" sz="2800" dirty="0"/>
          </a:p>
        </p:txBody>
      </p:sp>
      <p:pic>
        <p:nvPicPr>
          <p:cNvPr id="8" name="Marcador de contenido 7" descr="caiaphas-ossuary1.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a:stretch>
            <a:fillRect/>
          </a:stretch>
        </p:blipFill>
        <p:spPr/>
      </p:pic>
      <p:pic>
        <p:nvPicPr>
          <p:cNvPr id="10" name="Marcador de contenido 9" descr="caiaphas-tomb.jpg"/>
          <p:cNvPicPr>
            <a:picLocks noGrp="1" noChangeAspect="1"/>
          </p:cNvPicPr>
          <p:nvPr>
            <p:ph sz="quarter" idx="13"/>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0102018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Tumba vacía</a:t>
            </a:r>
            <a:endParaRPr lang="es-ES" dirty="0"/>
          </a:p>
        </p:txBody>
      </p:sp>
      <p:sp>
        <p:nvSpPr>
          <p:cNvPr id="3" name="Marcador de contenido 2"/>
          <p:cNvSpPr>
            <a:spLocks noGrp="1"/>
          </p:cNvSpPr>
          <p:nvPr>
            <p:ph sz="quarter" idx="13"/>
          </p:nvPr>
        </p:nvSpPr>
        <p:spPr/>
        <p:txBody>
          <a:bodyPr/>
          <a:lstStyle/>
          <a:p>
            <a:r>
              <a:rPr lang="es-ES" dirty="0" smtClean="0"/>
              <a:t>Algunas mujeres acudieron al sepulcro de Jesús para completar los ritos funerarios</a:t>
            </a:r>
          </a:p>
          <a:p>
            <a:r>
              <a:rPr lang="es-ES" dirty="0" smtClean="0"/>
              <a:t>Y descubrieron que la tumba estaba vacía</a:t>
            </a:r>
            <a:endParaRPr lang="es-ES" dirty="0"/>
          </a:p>
        </p:txBody>
      </p:sp>
      <p:pic>
        <p:nvPicPr>
          <p:cNvPr id="5" name="Marcador de contenido 4" descr="1973.24_manana-pascua.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l="-12931" r="-12931"/>
          <a:stretch>
            <a:fillRect/>
          </a:stretch>
        </p:blipFill>
        <p:spPr>
          <a:xfrm>
            <a:off x="4088206" y="2190176"/>
            <a:ext cx="4097476" cy="4185122"/>
          </a:xfrm>
        </p:spPr>
      </p:pic>
    </p:spTree>
    <p:extLst>
      <p:ext uri="{BB962C8B-B14F-4D97-AF65-F5344CB8AC3E}">
        <p14:creationId xmlns:p14="http://schemas.microsoft.com/office/powerpoint/2010/main" val="14745601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Apariciones del Resucitado</a:t>
            </a:r>
            <a:endParaRPr lang="es-ES" dirty="0"/>
          </a:p>
        </p:txBody>
      </p:sp>
      <p:sp>
        <p:nvSpPr>
          <p:cNvPr id="3" name="Marcador de contenido 2"/>
          <p:cNvSpPr>
            <a:spLocks noGrp="1"/>
          </p:cNvSpPr>
          <p:nvPr>
            <p:ph idx="1"/>
          </p:nvPr>
        </p:nvSpPr>
        <p:spPr/>
        <p:txBody>
          <a:bodyPr/>
          <a:lstStyle/>
          <a:p>
            <a:r>
              <a:rPr lang="es-ES" dirty="0" smtClean="0"/>
              <a:t>Las mujeres y luego los varones (entre ellos Pedro y los Doce) tienen encuentros con un personaje misterioso que tiene un aspecto distinto del Jesús que conocieron</a:t>
            </a:r>
          </a:p>
          <a:p>
            <a:r>
              <a:rPr lang="es-ES" dirty="0" smtClean="0"/>
              <a:t>Pero que inmediatamente “reconocen” como Jesús</a:t>
            </a:r>
            <a:endParaRPr lang="es-ES" dirty="0"/>
          </a:p>
        </p:txBody>
      </p:sp>
    </p:spTree>
    <p:extLst>
      <p:ext uri="{BB962C8B-B14F-4D97-AF65-F5344CB8AC3E}">
        <p14:creationId xmlns:p14="http://schemas.microsoft.com/office/powerpoint/2010/main" val="28799079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Jesús Resucitado sigue siendo el mismo hombre que fue</a:t>
            </a:r>
            <a:endParaRPr lang="es-ES" dirty="0"/>
          </a:p>
        </p:txBody>
      </p:sp>
      <p:sp>
        <p:nvSpPr>
          <p:cNvPr id="3" name="Marcador de contenido 2"/>
          <p:cNvSpPr>
            <a:spLocks noGrp="1"/>
          </p:cNvSpPr>
          <p:nvPr>
            <p:ph sz="quarter" idx="13"/>
          </p:nvPr>
        </p:nvSpPr>
        <p:spPr/>
        <p:txBody>
          <a:bodyPr>
            <a:normAutofit fontScale="77500" lnSpcReduction="20000"/>
          </a:bodyPr>
          <a:lstStyle/>
          <a:p>
            <a:r>
              <a:rPr lang="es-ES" dirty="0" smtClean="0"/>
              <a:t>Las apariciones del resucitado traspiran una extraña normalidad</a:t>
            </a:r>
          </a:p>
          <a:p>
            <a:r>
              <a:rPr lang="es-ES" dirty="0" smtClean="0"/>
              <a:t>Jesús lleva las heridas de la Pasión (</a:t>
            </a:r>
            <a:r>
              <a:rPr lang="es-ES" dirty="0" err="1" smtClean="0"/>
              <a:t>Jn</a:t>
            </a:r>
            <a:r>
              <a:rPr lang="es-ES" dirty="0" smtClean="0"/>
              <a:t> 20,24-29)</a:t>
            </a:r>
          </a:p>
          <a:p>
            <a:r>
              <a:rPr lang="es-ES" dirty="0" smtClean="0"/>
              <a:t>Come delante de los discípulos para mostrarles que no es un fantasma (</a:t>
            </a:r>
            <a:r>
              <a:rPr lang="es-ES" dirty="0" err="1" smtClean="0"/>
              <a:t>Lc</a:t>
            </a:r>
            <a:r>
              <a:rPr lang="es-ES" dirty="0" smtClean="0"/>
              <a:t> 24,36-49)</a:t>
            </a:r>
          </a:p>
          <a:p>
            <a:r>
              <a:rPr lang="es-ES" dirty="0" smtClean="0"/>
              <a:t>“Estoy con vosotros hasta el final de este mundo” (Mt 28,20)</a:t>
            </a:r>
            <a:endParaRPr lang="es-ES" dirty="0"/>
          </a:p>
        </p:txBody>
      </p:sp>
      <p:pic>
        <p:nvPicPr>
          <p:cNvPr id="5" name="Marcador de contenido 4" descr="La_incredulidad_de_Santo_Tomás_(Stom).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114083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490" y="1027664"/>
            <a:ext cx="7024744" cy="1651568"/>
          </a:xfrm>
        </p:spPr>
        <p:txBody>
          <a:bodyPr>
            <a:normAutofit/>
          </a:bodyPr>
          <a:lstStyle/>
          <a:p>
            <a:r>
              <a:rPr lang="es-ES" sz="3200" dirty="0" smtClean="0"/>
              <a:t>¿Son los relatos de las apariciones del Resucitado una “creación” de los discípulos de Jesús? </a:t>
            </a:r>
            <a:endParaRPr lang="es-ES" sz="3200" dirty="0"/>
          </a:p>
        </p:txBody>
      </p:sp>
      <p:sp>
        <p:nvSpPr>
          <p:cNvPr id="3" name="Marcador de contenido 2"/>
          <p:cNvSpPr>
            <a:spLocks noGrp="1"/>
          </p:cNvSpPr>
          <p:nvPr>
            <p:ph idx="1"/>
          </p:nvPr>
        </p:nvSpPr>
        <p:spPr>
          <a:xfrm>
            <a:off x="1043492" y="3040789"/>
            <a:ext cx="6777317" cy="2791840"/>
          </a:xfrm>
        </p:spPr>
        <p:txBody>
          <a:bodyPr/>
          <a:lstStyle/>
          <a:p>
            <a:r>
              <a:rPr lang="es-ES" dirty="0" smtClean="0"/>
              <a:t>A partir de la Ilustración (siglo XVIII) una serie de pensadores han negado que la Resurrección sea un acontecimiento histórico, sino una manera de reflejar una experiencia interior que tuvieron los discípulos</a:t>
            </a:r>
            <a:endParaRPr lang="es-ES" dirty="0"/>
          </a:p>
        </p:txBody>
      </p:sp>
    </p:spTree>
    <p:extLst>
      <p:ext uri="{BB962C8B-B14F-4D97-AF65-F5344CB8AC3E}">
        <p14:creationId xmlns:p14="http://schemas.microsoft.com/office/powerpoint/2010/main" val="32366899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Edward</a:t>
            </a:r>
            <a:r>
              <a:rPr lang="es-ES" dirty="0" smtClean="0"/>
              <a:t> </a:t>
            </a:r>
            <a:r>
              <a:rPr lang="es-ES" dirty="0" err="1" smtClean="0"/>
              <a:t>Schillebeeckx</a:t>
            </a:r>
            <a:r>
              <a:rPr lang="es-ES" dirty="0"/>
              <a:t>,</a:t>
            </a:r>
            <a:r>
              <a:rPr lang="es-ES" dirty="0" smtClean="0"/>
              <a:t> </a:t>
            </a:r>
            <a:br>
              <a:rPr lang="es-ES" dirty="0" smtClean="0"/>
            </a:br>
            <a:r>
              <a:rPr lang="es-ES" sz="3100" i="1" dirty="0" smtClean="0"/>
              <a:t>Jesús, historia de un viviente </a:t>
            </a:r>
            <a:r>
              <a:rPr lang="es-ES" sz="3100" dirty="0" smtClean="0"/>
              <a:t>(1974)</a:t>
            </a:r>
            <a:r>
              <a:rPr lang="es-ES" sz="3600" dirty="0" smtClean="0"/>
              <a:t> </a:t>
            </a:r>
            <a:endParaRPr lang="es-ES" sz="3100" dirty="0"/>
          </a:p>
        </p:txBody>
      </p:sp>
      <p:sp>
        <p:nvSpPr>
          <p:cNvPr id="4" name="Marcador de contenido 3"/>
          <p:cNvSpPr>
            <a:spLocks noGrp="1"/>
          </p:cNvSpPr>
          <p:nvPr>
            <p:ph sz="quarter" idx="13"/>
          </p:nvPr>
        </p:nvSpPr>
        <p:spPr/>
        <p:txBody>
          <a:bodyPr>
            <a:normAutofit fontScale="92500" lnSpcReduction="10000"/>
          </a:bodyPr>
          <a:lstStyle/>
          <a:p>
            <a:r>
              <a:rPr lang="es-ES_tradnl" sz="1800" dirty="0" smtClean="0"/>
              <a:t>Lo que realmente pasó </a:t>
            </a:r>
            <a:r>
              <a:rPr lang="es-ES_tradnl" sz="1800" dirty="0"/>
              <a:t>tras la muerte de Cristo fue que sus discípulos tuvieron una experiencia interior de gracia y </a:t>
            </a:r>
            <a:r>
              <a:rPr lang="es-ES_tradnl" sz="1800" dirty="0" smtClean="0"/>
              <a:t>conversión</a:t>
            </a:r>
          </a:p>
          <a:p>
            <a:r>
              <a:rPr lang="es-ES_tradnl" sz="1800" dirty="0" smtClean="0"/>
              <a:t>Pedro y los demás se sintieron perdonados, emergió un consenso: </a:t>
            </a:r>
            <a:br>
              <a:rPr lang="es-ES_tradnl" sz="1800" dirty="0" smtClean="0"/>
            </a:br>
            <a:r>
              <a:rPr lang="es-ES_tradnl" sz="1800" dirty="0" smtClean="0"/>
              <a:t>¡Está vivo!</a:t>
            </a:r>
          </a:p>
          <a:p>
            <a:r>
              <a:rPr lang="es-ES_tradnl" sz="1800" dirty="0" smtClean="0"/>
              <a:t>Expresaron esta fe con “miope e ingenuo realismo” en relatos de apariciones</a:t>
            </a:r>
          </a:p>
          <a:p>
            <a:pPr marL="68580" indent="0">
              <a:buNone/>
            </a:pPr>
            <a:endParaRPr lang="es-ES" dirty="0"/>
          </a:p>
        </p:txBody>
      </p:sp>
      <p:pic>
        <p:nvPicPr>
          <p:cNvPr id="6" name="Marcador de contenido 5" descr="download.jpg"/>
          <p:cNvPicPr>
            <a:picLocks noGrp="1" noChangeAspect="1"/>
          </p:cNvPicPr>
          <p:nvPr>
            <p:ph sz="quarter" idx="14"/>
          </p:nvPr>
        </p:nvPicPr>
        <p:blipFill>
          <a:blip r:embed="rId2" cstate="email">
            <a:extLst>
              <a:ext uri="{28A0092B-C50C-407E-A947-70E740481C1C}">
                <a14:useLocalDpi xmlns:a14="http://schemas.microsoft.com/office/drawing/2010/main"/>
              </a:ext>
            </a:extLst>
          </a:blip>
          <a:srcRect l="-15579" r="-15579"/>
          <a:stretch>
            <a:fillRect/>
          </a:stretch>
        </p:blipFill>
        <p:spPr>
          <a:xfrm>
            <a:off x="4252876" y="2170664"/>
            <a:ext cx="3815358" cy="3898608"/>
          </a:xfrm>
        </p:spPr>
      </p:pic>
    </p:spTree>
    <p:extLst>
      <p:ext uri="{BB962C8B-B14F-4D97-AF65-F5344CB8AC3E}">
        <p14:creationId xmlns:p14="http://schemas.microsoft.com/office/powerpoint/2010/main" val="154578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317</TotalTime>
  <Words>441</Words>
  <Application>Microsoft Macintosh PowerPoint</Application>
  <PresentationFormat>Presentación en pantalla (4:3)</PresentationFormat>
  <Paragraphs>36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La resurrección</vt:lpstr>
      <vt:lpstr>Partimos de los puntos de convergencia de los relatos evangélicos:</vt:lpstr>
      <vt:lpstr>Presentación de PowerPoint</vt:lpstr>
      <vt:lpstr>Osarios judíos de época romana descubiertos en 1992, pertenecientes probablemente a la familia de Caifás</vt:lpstr>
      <vt:lpstr>La Tumba vacía</vt:lpstr>
      <vt:lpstr>Apariciones del Resucitado</vt:lpstr>
      <vt:lpstr>Jesús Resucitado sigue siendo el mismo hombre que fue</vt:lpstr>
      <vt:lpstr>¿Son los relatos de las apariciones del Resucitado una “creación” de los discípulos de Jesús? </vt:lpstr>
      <vt:lpstr>Edward Schillebeeckx,  Jesús, historia de un viviente (1974) </vt:lpstr>
      <vt:lpstr>N. T. Wright,  La resurrección del Hijo de Dios (2003)</vt:lpstr>
      <vt:lpstr>N. T. Wright,  La resurrección del Hijo de Dios (2003)</vt:lpstr>
      <vt:lpstr>Difícilmente una invención</vt:lpstr>
      <vt:lpstr>Alegría de un asombro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Alberto Mingo Kaminouchi</dc:creator>
  <cp:lastModifiedBy>Alberto Mingo Kaminouchi</cp:lastModifiedBy>
  <cp:revision>24</cp:revision>
  <dcterms:created xsi:type="dcterms:W3CDTF">2018-03-23T08:14:07Z</dcterms:created>
  <dcterms:modified xsi:type="dcterms:W3CDTF">2018-04-04T11:25:16Z</dcterms:modified>
</cp:coreProperties>
</file>