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62" r:id="rId4"/>
    <p:sldId id="263" r:id="rId5"/>
    <p:sldId id="264" r:id="rId6"/>
    <p:sldId id="270" r:id="rId7"/>
    <p:sldId id="283" r:id="rId8"/>
    <p:sldId id="284" r:id="rId9"/>
    <p:sldId id="285" r:id="rId10"/>
    <p:sldId id="282" r:id="rId11"/>
    <p:sldId id="286" r:id="rId12"/>
    <p:sldId id="287" r:id="rId13"/>
    <p:sldId id="289" r:id="rId14"/>
    <p:sldId id="290" r:id="rId15"/>
    <p:sldId id="28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abril 4,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abril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resurrección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Tercera Parte:</a:t>
            </a:r>
          </a:p>
          <a:p>
            <a:r>
              <a:rPr lang="es-ES" b="1" dirty="0" smtClean="0"/>
              <a:t>Las consecuencias</a:t>
            </a:r>
          </a:p>
        </p:txBody>
      </p:sp>
    </p:spTree>
    <p:extLst>
      <p:ext uri="{BB962C8B-B14F-4D97-AF65-F5344CB8AC3E}">
        <p14:creationId xmlns:p14="http://schemas.microsoft.com/office/powerpoint/2010/main" val="142302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resurrección en el arte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Occidente</a:t>
            </a:r>
            <a:endParaRPr lang="es-ES" dirty="0"/>
          </a:p>
        </p:txBody>
      </p:sp>
      <p:pic>
        <p:nvPicPr>
          <p:cNvPr id="7" name="Marcador de contenido 6" descr="Resurrection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Oriente</a:t>
            </a:r>
            <a:endParaRPr lang="es-ES" dirty="0"/>
          </a:p>
        </p:txBody>
      </p:sp>
      <p:pic>
        <p:nvPicPr>
          <p:cNvPr id="9" name="Marcador de contenido 2" descr="M3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02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hora_Anastasi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455" y="1027664"/>
            <a:ext cx="7444779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2. Una </a:t>
            </a:r>
            <a:r>
              <a:rPr lang="es-ES_tradnl" dirty="0"/>
              <a:t>decantación de la comprensión de </a:t>
            </a:r>
            <a:r>
              <a:rPr lang="es-ES_tradnl" dirty="0" smtClean="0"/>
              <a:t>quién fue Jesús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Antes de su muerte, las ideas que los discípulos tenían acerca de Jesús eran, en el mejor de los casos, </a:t>
            </a:r>
            <a:r>
              <a:rPr lang="es-ES_tradnl" dirty="0" smtClean="0"/>
              <a:t>borrosas</a:t>
            </a:r>
          </a:p>
          <a:p>
            <a:r>
              <a:rPr lang="es-ES_tradnl" dirty="0" smtClean="0"/>
              <a:t>Tras la Resurrección proclaman con claridad y valor que Jesús es Mesías e Hijo de Dios </a:t>
            </a:r>
            <a:endParaRPr lang="es-ES" dirty="0"/>
          </a:p>
        </p:txBody>
      </p:sp>
      <p:pic>
        <p:nvPicPr>
          <p:cNvPr id="5" name="Marcador de contenido 4" descr="cama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876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1612918_4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8146" y="1990157"/>
            <a:ext cx="4121589" cy="420975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2a. Jesús es el Cristo/Mesías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Jesús no es solo un profeta que anunció el Reino de Dios</a:t>
            </a:r>
          </a:p>
          <a:p>
            <a:r>
              <a:rPr lang="es-ES" dirty="0" smtClean="0"/>
              <a:t>Es el Rey mismo que ha venido a inaugurarlo sobre la tierra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698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56314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2b. Jesús es el Hijo de Dios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42416" y="2313431"/>
            <a:ext cx="3419856" cy="358629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Jesús hizo lo que solo Dios podía hacer</a:t>
            </a:r>
          </a:p>
          <a:p>
            <a:r>
              <a:rPr lang="es-ES" dirty="0" smtClean="0"/>
              <a:t>Pero es una persona distinta de Dios</a:t>
            </a:r>
          </a:p>
          <a:p>
            <a:r>
              <a:rPr lang="es-ES" dirty="0" smtClean="0"/>
              <a:t>La metáfora “Hijo” da cuenta de esta igualdad/diferencia</a:t>
            </a:r>
          </a:p>
        </p:txBody>
      </p:sp>
      <p:pic>
        <p:nvPicPr>
          <p:cNvPr id="5" name="Marcador de contenido 4" descr="324ccb5bb992496371cc88f4068fcbbd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366" r="-39366"/>
          <a:stretch>
            <a:fillRect/>
          </a:stretch>
        </p:blipFill>
        <p:spPr>
          <a:xfrm>
            <a:off x="3832861" y="1027664"/>
            <a:ext cx="5097837" cy="5206882"/>
          </a:xfrm>
        </p:spPr>
      </p:pic>
    </p:spTree>
    <p:extLst>
      <p:ext uri="{BB962C8B-B14F-4D97-AF65-F5344CB8AC3E}">
        <p14:creationId xmlns:p14="http://schemas.microsoft.com/office/powerpoint/2010/main" val="144840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579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3. El origen de la Iglesia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54877" y="1685636"/>
            <a:ext cx="3707395" cy="4120804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Los discípulos </a:t>
            </a:r>
            <a:r>
              <a:rPr lang="es-ES_tradnl" sz="1800" dirty="0"/>
              <a:t>comprendieron que, si </a:t>
            </a:r>
            <a:r>
              <a:rPr lang="es-ES_tradnl" sz="1800" dirty="0" smtClean="0"/>
              <a:t>Cristo había resucitado, </a:t>
            </a:r>
            <a:r>
              <a:rPr lang="es-ES_tradnl" sz="1800" dirty="0"/>
              <a:t>no podían seguir viviendo como </a:t>
            </a:r>
            <a:r>
              <a:rPr lang="es-ES_tradnl" sz="1800" dirty="0" smtClean="0"/>
              <a:t>antes.</a:t>
            </a:r>
          </a:p>
          <a:p>
            <a:r>
              <a:rPr lang="es-ES_tradnl" sz="1800" dirty="0" smtClean="0"/>
              <a:t>Tuvieron experiencia de una nueva presencia de Dios: El Espíritu </a:t>
            </a:r>
            <a:r>
              <a:rPr lang="es-ES_tradnl" sz="1800" dirty="0" err="1" smtClean="0"/>
              <a:t>Sanrto</a:t>
            </a:r>
            <a:endParaRPr lang="es-ES_tradnl" sz="1800" dirty="0" smtClean="0"/>
          </a:p>
          <a:p>
            <a:r>
              <a:rPr lang="es-ES_tradnl" sz="1800" dirty="0" smtClean="0"/>
              <a:t>Se </a:t>
            </a:r>
            <a:r>
              <a:rPr lang="es-ES_tradnl" sz="1800" dirty="0"/>
              <a:t>comprometieron </a:t>
            </a:r>
            <a:r>
              <a:rPr lang="es-ES_tradnl" sz="1800" dirty="0" smtClean="0"/>
              <a:t>a reunirse semanalmente entorno a una cena</a:t>
            </a:r>
          </a:p>
          <a:p>
            <a:r>
              <a:rPr lang="es-ES_tradnl" sz="1800" dirty="0"/>
              <a:t>Aquellas reuniones fueron transformando vidas. </a:t>
            </a:r>
            <a:endParaRPr lang="es-ES_tradnl" sz="1800" dirty="0" smtClean="0"/>
          </a:p>
          <a:p>
            <a:r>
              <a:rPr lang="es-ES_tradnl" sz="1800" dirty="0"/>
              <a:t>Surgieron comunidades coaligadas en red: la Iglesia. </a:t>
            </a:r>
            <a:endParaRPr lang="es-ES" sz="1800" dirty="0"/>
          </a:p>
          <a:p>
            <a:endParaRPr lang="es-ES_tradnl" sz="1800" dirty="0"/>
          </a:p>
          <a:p>
            <a:endParaRPr lang="es-ES_tradnl" sz="1800" dirty="0" smtClean="0"/>
          </a:p>
        </p:txBody>
      </p:sp>
      <p:pic>
        <p:nvPicPr>
          <p:cNvPr id="5" name="Marcador de contenido 4" descr="aaeae1a9285feb67785a9499736dadb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37" b="-13837"/>
          <a:stretch>
            <a:fillRect/>
          </a:stretch>
        </p:blipFill>
        <p:spPr>
          <a:xfrm>
            <a:off x="4462272" y="1812637"/>
            <a:ext cx="3910163" cy="3993803"/>
          </a:xfrm>
        </p:spPr>
      </p:pic>
    </p:spTree>
    <p:extLst>
      <p:ext uri="{BB962C8B-B14F-4D97-AF65-F5344CB8AC3E}">
        <p14:creationId xmlns:p14="http://schemas.microsoft.com/office/powerpoint/2010/main" val="206169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revolución ha empezado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54877" y="2313432"/>
            <a:ext cx="3707395" cy="3493008"/>
          </a:xfrm>
        </p:spPr>
        <p:txBody>
          <a:bodyPr>
            <a:noAutofit/>
          </a:bodyPr>
          <a:lstStyle/>
          <a:p>
            <a:r>
              <a:rPr lang="es-ES_tradnl" sz="2000" dirty="0"/>
              <a:t>Afirmar hoy que Cristo ha resucitado es cruzar una línea peligrosa, </a:t>
            </a:r>
            <a:r>
              <a:rPr lang="es-ES_tradnl" sz="2000" dirty="0" smtClean="0"/>
              <a:t>un </a:t>
            </a:r>
            <a:r>
              <a:rPr lang="es-ES_tradnl" sz="2000" dirty="0"/>
              <a:t>gesto revolucionario, pues sacude los cimientos de una sociedad instalada en el materialismo</a:t>
            </a:r>
            <a:r>
              <a:rPr lang="es-ES_tradnl" sz="2000" dirty="0" smtClean="0"/>
              <a:t>.</a:t>
            </a:r>
          </a:p>
          <a:p>
            <a:r>
              <a:rPr lang="es-ES_tradnl" sz="2000" dirty="0" smtClean="0"/>
              <a:t> </a:t>
            </a:r>
            <a:r>
              <a:rPr lang="es-ES_tradnl" sz="2000" dirty="0"/>
              <a:t>Si Dios ha puesto ya la primera piedra de su Reino resucitando a Jesús, entonces este mundo no es el lugar que pensábamos que era</a:t>
            </a:r>
            <a:r>
              <a:rPr lang="es-ES_tradnl" sz="2000" dirty="0" smtClean="0"/>
              <a:t>.</a:t>
            </a:r>
          </a:p>
        </p:txBody>
      </p:sp>
      <p:pic>
        <p:nvPicPr>
          <p:cNvPr id="7" name="Marcador de contenido 6" descr="1200px-Anastasis_at_Chora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152" y="2313432"/>
            <a:ext cx="3923164" cy="4007082"/>
          </a:xfrm>
        </p:spPr>
      </p:pic>
    </p:spTree>
    <p:extLst>
      <p:ext uri="{BB962C8B-B14F-4D97-AF65-F5344CB8AC3E}">
        <p14:creationId xmlns:p14="http://schemas.microsoft.com/office/powerpoint/2010/main" val="13599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revolución ha empezado</a:t>
            </a:r>
            <a:endParaRPr lang="es-ES" dirty="0"/>
          </a:p>
        </p:txBody>
      </p:sp>
      <p:pic>
        <p:nvPicPr>
          <p:cNvPr id="7" name="Marcador de contenido 6" descr="unity.gif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2" r="21742"/>
          <a:stretch>
            <a:fillRect/>
          </a:stretch>
        </p:blipFill>
        <p:spPr/>
      </p:pic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_tradnl" dirty="0"/>
              <a:t>Hay cosas mejores que hacer con la propia vida que conseguir dinero y gastarlo. </a:t>
            </a:r>
          </a:p>
          <a:p>
            <a:r>
              <a:rPr lang="es-ES_tradnl" dirty="0"/>
              <a:t>Celebrar la presencia del Resucitado en la comunidad que se reúne a compartir en su nombre y colaborar con Dios en la sanación de este </a:t>
            </a:r>
            <a:r>
              <a:rPr lang="es-ES_tradnl" dirty="0" smtClean="0"/>
              <a:t>mundo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844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Resurrección corporal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176"/>
              </a:spcBef>
            </a:pPr>
            <a:r>
              <a:rPr lang="es-ES" dirty="0" smtClean="0"/>
              <a:t>Cristo Resucitado tiene un cuerpo transformado</a:t>
            </a:r>
          </a:p>
          <a:p>
            <a:pPr>
              <a:spcBef>
                <a:spcPts val="1176"/>
              </a:spcBef>
            </a:pPr>
            <a:r>
              <a:rPr lang="es-ES" dirty="0" smtClean="0"/>
              <a:t>Pero no obstante un cuerpo</a:t>
            </a:r>
          </a:p>
          <a:p>
            <a:pPr>
              <a:spcBef>
                <a:spcPts val="1176"/>
              </a:spcBef>
            </a:pPr>
            <a:r>
              <a:rPr lang="es-ES" dirty="0" smtClean="0"/>
              <a:t>¿Por qué es tan importante la corporalidad del Resucitado?</a:t>
            </a:r>
          </a:p>
        </p:txBody>
      </p:sp>
      <p:pic>
        <p:nvPicPr>
          <p:cNvPr id="5" name="Marcador de contenido 4" descr="6352784013_3cee80299c_b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562" y="2313432"/>
            <a:ext cx="3956181" cy="3899076"/>
          </a:xfrm>
        </p:spPr>
      </p:pic>
    </p:spTree>
    <p:extLst>
      <p:ext uri="{BB962C8B-B14F-4D97-AF65-F5344CB8AC3E}">
        <p14:creationId xmlns:p14="http://schemas.microsoft.com/office/powerpoint/2010/main" val="311635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Dios creó un mundo bueno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s-ES_tradnl" dirty="0"/>
              <a:t>“Y creó Dios al ser humano a su imagen y semejanza; a imagen de Dios los creó; hombre y mujer los creó […] Vio entonces Dios todo lo que había hecho, y todo era muy bueno” (</a:t>
            </a:r>
            <a:r>
              <a:rPr lang="es-ES_tradnl" dirty="0" err="1"/>
              <a:t>Gn</a:t>
            </a:r>
            <a:r>
              <a:rPr lang="es-ES_tradnl" dirty="0"/>
              <a:t> 1,27.31) </a:t>
            </a:r>
            <a:endParaRPr lang="es-ES" dirty="0"/>
          </a:p>
        </p:txBody>
      </p:sp>
      <p:pic>
        <p:nvPicPr>
          <p:cNvPr id="5" name="Marcador de contenido 4" descr="Lucas_Cranach_d.Ä._-_Adam_und_Eva_(Magdeburg)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62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Reparar el mundo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/>
              <a:t>Para alcanzar nuestra plenitud, los humanos no necesitamos escapar del mundo, sino todo lo contrario; Dios nos invita a comprometernos en la sanación de las heridas de la Tierra. </a:t>
            </a:r>
            <a:endParaRPr lang="es-ES_tradnl" dirty="0" smtClean="0"/>
          </a:p>
          <a:p>
            <a:r>
              <a:rPr lang="es-ES_tradnl" dirty="0"/>
              <a:t>R</a:t>
            </a:r>
            <a:r>
              <a:rPr lang="es-ES_tradnl" dirty="0" smtClean="0"/>
              <a:t>ezamos: “</a:t>
            </a:r>
            <a:r>
              <a:rPr lang="es-ES_tradnl" dirty="0"/>
              <a:t>Venga a nosotros tu Reino” </a:t>
            </a:r>
            <a:r>
              <a:rPr lang="es-ES_tradnl" dirty="0" smtClean="0"/>
              <a:t>y </a:t>
            </a:r>
            <a:r>
              <a:rPr lang="es-ES_tradnl" dirty="0"/>
              <a:t>no: “sácanos de aquí y llévanos al cielo” </a:t>
            </a:r>
            <a:endParaRPr lang="es-ES" dirty="0"/>
          </a:p>
        </p:txBody>
      </p:sp>
      <p:pic>
        <p:nvPicPr>
          <p:cNvPr id="5" name="Marcador de contenido 4" descr="JrmO10143530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64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Resurrección corporal no es inmortalidad del alma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Los evangelios no afirman que el alma de Cristo, liberado de la cárcel de su cuerpo, ha ingresado en un universo paralelo desconectado de éste, </a:t>
            </a:r>
            <a:endParaRPr lang="es-ES_tradnl" dirty="0" smtClean="0"/>
          </a:p>
          <a:p>
            <a:r>
              <a:rPr lang="es-ES_tradnl" dirty="0" smtClean="0"/>
              <a:t>sino </a:t>
            </a:r>
            <a:r>
              <a:rPr lang="es-ES_tradnl" dirty="0"/>
              <a:t>que en él se ha realizado de forma concreta el futuro definitivo de la aventura humana. </a:t>
            </a:r>
            <a:endParaRPr lang="es-ES_tradnl" dirty="0" smtClean="0"/>
          </a:p>
          <a:p>
            <a:r>
              <a:rPr lang="es-ES_tradnl" dirty="0" smtClean="0"/>
              <a:t>El Reino de Dios se ha realizado en una parcela de nuestro mundo: su cuerpo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852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resurrección no es una evidencia: requiere fe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Pablo predicó la resurrección de Cristo en Atenas</a:t>
            </a:r>
          </a:p>
          <a:p>
            <a:r>
              <a:rPr lang="es-ES_tradnl" dirty="0"/>
              <a:t>“Al oír aquello de ‘resurrección de entre los muertos’, unos se echaron a reír, otros dijeron: ‘Ya te oiremos otra vez sobre esto’”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(Hechos </a:t>
            </a:r>
            <a:r>
              <a:rPr lang="es-ES_tradnl" dirty="0"/>
              <a:t>17,32). </a:t>
            </a:r>
          </a:p>
          <a:p>
            <a:endParaRPr lang="es-ES" dirty="0"/>
          </a:p>
        </p:txBody>
      </p:sp>
      <p:pic>
        <p:nvPicPr>
          <p:cNvPr id="7" name="Marcador de contenido 6" descr="afina908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01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resurrección es un acontecimiento histórico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 el sentido de que es algo que sucedió realmente</a:t>
            </a:r>
          </a:p>
          <a:p>
            <a:r>
              <a:rPr lang="es-ES" dirty="0" smtClean="0"/>
              <a:t>Pero no en el sentido de que pueda ser demostrado más allá de toda duda a cualquier persona racional</a:t>
            </a:r>
          </a:p>
          <a:p>
            <a:r>
              <a:rPr lang="es-ES" dirty="0" smtClean="0"/>
              <a:t>Es razonable que muchas personas inteligentes y honestas rechacen creer en algo tan extravagantemente extraordinario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28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Tres consecuencias de la Resurrección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/>
              <a:t>Fe en que nosotros también resucitaremos</a:t>
            </a:r>
          </a:p>
          <a:p>
            <a:r>
              <a:rPr lang="es-ES" sz="3200" dirty="0" smtClean="0"/>
              <a:t>Clarificación de la identidad de Jesús</a:t>
            </a:r>
          </a:p>
          <a:p>
            <a:r>
              <a:rPr lang="es-ES" sz="3200" dirty="0" smtClean="0"/>
              <a:t>Cambio de vida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75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1. También nosotros resucitaremos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“</a:t>
            </a:r>
            <a:r>
              <a:rPr lang="es-ES_tradnl" dirty="0"/>
              <a:t>Dios que resucitó al Señor, también nos resucitará a nosotros con su poder” (1Cor 6,14). </a:t>
            </a:r>
            <a:endParaRPr lang="es-ES_tradnl" dirty="0" smtClean="0"/>
          </a:p>
          <a:p>
            <a:r>
              <a:rPr lang="es-ES_tradnl" dirty="0" smtClean="0"/>
              <a:t>Y </a:t>
            </a:r>
            <a:r>
              <a:rPr lang="es-ES_tradnl" dirty="0"/>
              <a:t>es que Jesús ha muerto y resucitado no solo para sí mismo, sino “como primicia (</a:t>
            </a:r>
            <a:r>
              <a:rPr lang="es-ES_tradnl" i="1" dirty="0" err="1"/>
              <a:t>aparjé</a:t>
            </a:r>
            <a:r>
              <a:rPr lang="es-ES_tradnl" dirty="0"/>
              <a:t>) de los que duermen el sueño de la muerte” </a:t>
            </a:r>
            <a:r>
              <a:rPr lang="es-ES_tradnl" dirty="0" smtClean="0"/>
              <a:t>(1Cor 15,20)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576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297</TotalTime>
  <Words>679</Words>
  <Application>Microsoft Macintosh PowerPoint</Application>
  <PresentationFormat>Presentación en pantalla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Austin</vt:lpstr>
      <vt:lpstr>La resurrección</vt:lpstr>
      <vt:lpstr>Resurrección corporal</vt:lpstr>
      <vt:lpstr>Dios creó un mundo bueno</vt:lpstr>
      <vt:lpstr>Reparar el mundo</vt:lpstr>
      <vt:lpstr>Resurrección corporal no es inmortalidad del alma</vt:lpstr>
      <vt:lpstr>La resurrección no es una evidencia: requiere fe</vt:lpstr>
      <vt:lpstr>La resurrección es un acontecimiento histórico</vt:lpstr>
      <vt:lpstr>Tres consecuencias de la Resurrección</vt:lpstr>
      <vt:lpstr>1. También nosotros resucitaremos</vt:lpstr>
      <vt:lpstr>La resurrección en el arte</vt:lpstr>
      <vt:lpstr>Presentación de PowerPoint</vt:lpstr>
      <vt:lpstr>2. Una decantación de la comprensión de quién fue Jesús </vt:lpstr>
      <vt:lpstr>2a. Jesús es el Cristo/Mesías</vt:lpstr>
      <vt:lpstr>2b. Jesús es el Hijo de Dios</vt:lpstr>
      <vt:lpstr>3. El origen de la Iglesia</vt:lpstr>
      <vt:lpstr>La revolución ha empezado</vt:lpstr>
      <vt:lpstr>La revolución ha empezado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Mingo Kaminouchi</dc:creator>
  <cp:lastModifiedBy>Alberto Mingo Kaminouchi</cp:lastModifiedBy>
  <cp:revision>22</cp:revision>
  <dcterms:created xsi:type="dcterms:W3CDTF">2018-03-23T08:14:07Z</dcterms:created>
  <dcterms:modified xsi:type="dcterms:W3CDTF">2018-04-04T11:25:42Z</dcterms:modified>
</cp:coreProperties>
</file>