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38"/>
  </p:notesMasterIdLst>
  <p:sldIdLst>
    <p:sldId id="256" r:id="rId2"/>
    <p:sldId id="257" r:id="rId3"/>
    <p:sldId id="260" r:id="rId4"/>
    <p:sldId id="304" r:id="rId5"/>
    <p:sldId id="259" r:id="rId6"/>
    <p:sldId id="258" r:id="rId7"/>
    <p:sldId id="303" r:id="rId8"/>
    <p:sldId id="279" r:id="rId9"/>
    <p:sldId id="280" r:id="rId10"/>
    <p:sldId id="284" r:id="rId11"/>
    <p:sldId id="302" r:id="rId12"/>
    <p:sldId id="300" r:id="rId13"/>
    <p:sldId id="301" r:id="rId14"/>
    <p:sldId id="282" r:id="rId15"/>
    <p:sldId id="287" r:id="rId16"/>
    <p:sldId id="288" r:id="rId17"/>
    <p:sldId id="289" r:id="rId18"/>
    <p:sldId id="290" r:id="rId19"/>
    <p:sldId id="292" r:id="rId20"/>
    <p:sldId id="294" r:id="rId21"/>
    <p:sldId id="285" r:id="rId22"/>
    <p:sldId id="283" r:id="rId23"/>
    <p:sldId id="299" r:id="rId24"/>
    <p:sldId id="297" r:id="rId25"/>
    <p:sldId id="295" r:id="rId26"/>
    <p:sldId id="286" r:id="rId27"/>
    <p:sldId id="261" r:id="rId28"/>
    <p:sldId id="270" r:id="rId29"/>
    <p:sldId id="267" r:id="rId30"/>
    <p:sldId id="266" r:id="rId31"/>
    <p:sldId id="272" r:id="rId32"/>
    <p:sldId id="263" r:id="rId33"/>
    <p:sldId id="298" r:id="rId34"/>
    <p:sldId id="307" r:id="rId35"/>
    <p:sldId id="296" r:id="rId36"/>
    <p:sldId id="306" r:id="rId3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85" d="100"/>
          <a:sy n="85" d="100"/>
        </p:scale>
        <p:origin x="-672" y="-152"/>
      </p:cViewPr>
      <p:guideLst>
        <p:guide orient="horz" pos="2463"/>
        <p:guide pos="3216"/>
      </p:guideLst>
    </p:cSldViewPr>
  </p:slideViewPr>
  <p:notesTextViewPr>
    <p:cViewPr>
      <p:scale>
        <a:sx n="100" d="100"/>
        <a:sy n="100" d="100"/>
      </p:scale>
      <p:origin x="0" y="0"/>
    </p:cViewPr>
  </p:notesTextViewPr>
  <p:sorterViewPr>
    <p:cViewPr>
      <p:scale>
        <a:sx n="115" d="100"/>
        <a:sy n="115" d="100"/>
      </p:scale>
      <p:origin x="0" y="22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0A691-66E8-824C-A36D-8C0B07FF2196}" type="doc">
      <dgm:prSet loTypeId="urn:microsoft.com/office/officeart/2005/8/layout/hChevron3" loCatId="" qsTypeId="urn:microsoft.com/office/officeart/2005/8/quickstyle/simple4" qsCatId="simple" csTypeId="urn:microsoft.com/office/officeart/2005/8/colors/accent1_2" csCatId="accent1" phldr="1"/>
      <dgm:spPr/>
    </dgm:pt>
    <dgm:pt modelId="{1698305E-FFA2-EA4F-A28E-41DA4B92342B}">
      <dgm:prSet phldrT="[Texto]"/>
      <dgm:spPr/>
      <dgm:t>
        <a:bodyPr/>
        <a:lstStyle/>
        <a:p>
          <a:r>
            <a:rPr lang="it-IT" dirty="0" err="1" smtClean="0"/>
            <a:t>Historia</a:t>
          </a:r>
          <a:endParaRPr lang="it-IT" dirty="0"/>
        </a:p>
      </dgm:t>
    </dgm:pt>
    <dgm:pt modelId="{7A62CC31-5D7A-7A47-AB07-594440542588}" type="parTrans" cxnId="{C1393E2F-089E-F942-9EC7-50327F5B3289}">
      <dgm:prSet/>
      <dgm:spPr/>
      <dgm:t>
        <a:bodyPr/>
        <a:lstStyle/>
        <a:p>
          <a:endParaRPr lang="it-IT"/>
        </a:p>
      </dgm:t>
    </dgm:pt>
    <dgm:pt modelId="{EB21FD4B-9D54-324F-BB2E-9BD6B5A06EBB}" type="sibTrans" cxnId="{C1393E2F-089E-F942-9EC7-50327F5B3289}">
      <dgm:prSet/>
      <dgm:spPr/>
      <dgm:t>
        <a:bodyPr/>
        <a:lstStyle/>
        <a:p>
          <a:endParaRPr lang="it-IT"/>
        </a:p>
      </dgm:t>
    </dgm:pt>
    <dgm:pt modelId="{97A45261-810A-B24E-B8FE-DC515ABD8A98}">
      <dgm:prSet phldrT="[Texto]"/>
      <dgm:spPr/>
      <dgm:t>
        <a:bodyPr/>
        <a:lstStyle/>
        <a:p>
          <a:r>
            <a:rPr lang="it-IT" dirty="0" smtClean="0"/>
            <a:t>de la </a:t>
          </a:r>
          <a:endParaRPr lang="it-IT" dirty="0"/>
        </a:p>
      </dgm:t>
    </dgm:pt>
    <dgm:pt modelId="{144BC77E-935D-584C-BD74-04F80AFDAAAD}" type="parTrans" cxnId="{A19823B9-9735-B442-BA45-C711991025B4}">
      <dgm:prSet/>
      <dgm:spPr/>
      <dgm:t>
        <a:bodyPr/>
        <a:lstStyle/>
        <a:p>
          <a:endParaRPr lang="it-IT"/>
        </a:p>
      </dgm:t>
    </dgm:pt>
    <dgm:pt modelId="{E03C682C-32A6-A443-B5E4-09D7FCFB7F40}" type="sibTrans" cxnId="{A19823B9-9735-B442-BA45-C711991025B4}">
      <dgm:prSet/>
      <dgm:spPr/>
      <dgm:t>
        <a:bodyPr/>
        <a:lstStyle/>
        <a:p>
          <a:endParaRPr lang="it-IT"/>
        </a:p>
      </dgm:t>
    </dgm:pt>
    <dgm:pt modelId="{826768DD-CFF7-CD43-BB1B-7BB827253315}">
      <dgm:prSet phldrT="[Texto]"/>
      <dgm:spPr/>
      <dgm:t>
        <a:bodyPr/>
        <a:lstStyle/>
        <a:p>
          <a:r>
            <a:rPr lang="it-IT" dirty="0" err="1" smtClean="0"/>
            <a:t>Salvación</a:t>
          </a:r>
          <a:endParaRPr lang="it-IT" dirty="0"/>
        </a:p>
      </dgm:t>
    </dgm:pt>
    <dgm:pt modelId="{E291EDF9-FD17-0E42-8416-80A3D584083B}" type="parTrans" cxnId="{C6C1B3E8-13D9-1447-8AE3-B7114D461FB0}">
      <dgm:prSet/>
      <dgm:spPr/>
      <dgm:t>
        <a:bodyPr/>
        <a:lstStyle/>
        <a:p>
          <a:endParaRPr lang="it-IT"/>
        </a:p>
      </dgm:t>
    </dgm:pt>
    <dgm:pt modelId="{3B63335F-0592-3E41-85B9-90C96B5AC6B7}" type="sibTrans" cxnId="{C6C1B3E8-13D9-1447-8AE3-B7114D461FB0}">
      <dgm:prSet/>
      <dgm:spPr/>
      <dgm:t>
        <a:bodyPr/>
        <a:lstStyle/>
        <a:p>
          <a:endParaRPr lang="it-IT"/>
        </a:p>
      </dgm:t>
    </dgm:pt>
    <dgm:pt modelId="{1EFB35C2-1D3C-714B-880F-6AF614985569}" type="pres">
      <dgm:prSet presAssocID="{6990A691-66E8-824C-A36D-8C0B07FF2196}" presName="Name0" presStyleCnt="0">
        <dgm:presLayoutVars>
          <dgm:dir/>
          <dgm:resizeHandles val="exact"/>
        </dgm:presLayoutVars>
      </dgm:prSet>
      <dgm:spPr/>
    </dgm:pt>
    <dgm:pt modelId="{160F5A39-E3FA-DE4D-B698-57FBBECA2756}" type="pres">
      <dgm:prSet presAssocID="{1698305E-FFA2-EA4F-A28E-41DA4B92342B}" presName="parTxOnly" presStyleLbl="node1" presStyleIdx="0" presStyleCnt="3">
        <dgm:presLayoutVars>
          <dgm:bulletEnabled val="1"/>
        </dgm:presLayoutVars>
      </dgm:prSet>
      <dgm:spPr/>
      <dgm:t>
        <a:bodyPr/>
        <a:lstStyle/>
        <a:p>
          <a:endParaRPr lang="es-ES"/>
        </a:p>
      </dgm:t>
    </dgm:pt>
    <dgm:pt modelId="{61235504-0B9D-8C48-BF3D-9A9116456A99}" type="pres">
      <dgm:prSet presAssocID="{EB21FD4B-9D54-324F-BB2E-9BD6B5A06EBB}" presName="parSpace" presStyleCnt="0"/>
      <dgm:spPr/>
    </dgm:pt>
    <dgm:pt modelId="{301F6E1F-0B82-0E49-9096-73BB219C9053}" type="pres">
      <dgm:prSet presAssocID="{97A45261-810A-B24E-B8FE-DC515ABD8A98}" presName="parTxOnly" presStyleLbl="node1" presStyleIdx="1" presStyleCnt="3">
        <dgm:presLayoutVars>
          <dgm:bulletEnabled val="1"/>
        </dgm:presLayoutVars>
      </dgm:prSet>
      <dgm:spPr/>
      <dgm:t>
        <a:bodyPr/>
        <a:lstStyle/>
        <a:p>
          <a:endParaRPr lang="it-IT"/>
        </a:p>
      </dgm:t>
    </dgm:pt>
    <dgm:pt modelId="{1682D7FB-86FD-3044-9623-F0E7BDC6FE6E}" type="pres">
      <dgm:prSet presAssocID="{E03C682C-32A6-A443-B5E4-09D7FCFB7F40}" presName="parSpace" presStyleCnt="0"/>
      <dgm:spPr/>
    </dgm:pt>
    <dgm:pt modelId="{1B6D2A04-0E26-9742-A5DC-7D6181FBC965}" type="pres">
      <dgm:prSet presAssocID="{826768DD-CFF7-CD43-BB1B-7BB827253315}" presName="parTxOnly" presStyleLbl="node1" presStyleIdx="2" presStyleCnt="3">
        <dgm:presLayoutVars>
          <dgm:bulletEnabled val="1"/>
        </dgm:presLayoutVars>
      </dgm:prSet>
      <dgm:spPr/>
      <dgm:t>
        <a:bodyPr/>
        <a:lstStyle/>
        <a:p>
          <a:endParaRPr lang="it-IT"/>
        </a:p>
      </dgm:t>
    </dgm:pt>
  </dgm:ptLst>
  <dgm:cxnLst>
    <dgm:cxn modelId="{C1393E2F-089E-F942-9EC7-50327F5B3289}" srcId="{6990A691-66E8-824C-A36D-8C0B07FF2196}" destId="{1698305E-FFA2-EA4F-A28E-41DA4B92342B}" srcOrd="0" destOrd="0" parTransId="{7A62CC31-5D7A-7A47-AB07-594440542588}" sibTransId="{EB21FD4B-9D54-324F-BB2E-9BD6B5A06EBB}"/>
    <dgm:cxn modelId="{B257CBA7-6C01-B14B-95FF-C731FA5A2C32}" type="presOf" srcId="{6990A691-66E8-824C-A36D-8C0B07FF2196}" destId="{1EFB35C2-1D3C-714B-880F-6AF614985569}" srcOrd="0" destOrd="0" presId="urn:microsoft.com/office/officeart/2005/8/layout/hChevron3"/>
    <dgm:cxn modelId="{208A75F1-CFCE-1D44-A75F-334B4A0E5BEB}" type="presOf" srcId="{97A45261-810A-B24E-B8FE-DC515ABD8A98}" destId="{301F6E1F-0B82-0E49-9096-73BB219C9053}" srcOrd="0" destOrd="0" presId="urn:microsoft.com/office/officeart/2005/8/layout/hChevron3"/>
    <dgm:cxn modelId="{E5A8B278-B488-B243-BF13-39A976F665AA}" type="presOf" srcId="{1698305E-FFA2-EA4F-A28E-41DA4B92342B}" destId="{160F5A39-E3FA-DE4D-B698-57FBBECA2756}" srcOrd="0" destOrd="0" presId="urn:microsoft.com/office/officeart/2005/8/layout/hChevron3"/>
    <dgm:cxn modelId="{95679052-08B8-764C-A92F-508FB6845643}" type="presOf" srcId="{826768DD-CFF7-CD43-BB1B-7BB827253315}" destId="{1B6D2A04-0E26-9742-A5DC-7D6181FBC965}" srcOrd="0" destOrd="0" presId="urn:microsoft.com/office/officeart/2005/8/layout/hChevron3"/>
    <dgm:cxn modelId="{C6C1B3E8-13D9-1447-8AE3-B7114D461FB0}" srcId="{6990A691-66E8-824C-A36D-8C0B07FF2196}" destId="{826768DD-CFF7-CD43-BB1B-7BB827253315}" srcOrd="2" destOrd="0" parTransId="{E291EDF9-FD17-0E42-8416-80A3D584083B}" sibTransId="{3B63335F-0592-3E41-85B9-90C96B5AC6B7}"/>
    <dgm:cxn modelId="{A19823B9-9735-B442-BA45-C711991025B4}" srcId="{6990A691-66E8-824C-A36D-8C0B07FF2196}" destId="{97A45261-810A-B24E-B8FE-DC515ABD8A98}" srcOrd="1" destOrd="0" parTransId="{144BC77E-935D-584C-BD74-04F80AFDAAAD}" sibTransId="{E03C682C-32A6-A443-B5E4-09D7FCFB7F40}"/>
    <dgm:cxn modelId="{4BCB1926-6AFA-F04D-BC91-33368BB99011}" type="presParOf" srcId="{1EFB35C2-1D3C-714B-880F-6AF614985569}" destId="{160F5A39-E3FA-DE4D-B698-57FBBECA2756}" srcOrd="0" destOrd="0" presId="urn:microsoft.com/office/officeart/2005/8/layout/hChevron3"/>
    <dgm:cxn modelId="{1B798BC7-8705-804F-BCF8-7CBB427FE0FC}" type="presParOf" srcId="{1EFB35C2-1D3C-714B-880F-6AF614985569}" destId="{61235504-0B9D-8C48-BF3D-9A9116456A99}" srcOrd="1" destOrd="0" presId="urn:microsoft.com/office/officeart/2005/8/layout/hChevron3"/>
    <dgm:cxn modelId="{61895F0C-2AAD-AD4E-B093-8C1B8E09FEA8}" type="presParOf" srcId="{1EFB35C2-1D3C-714B-880F-6AF614985569}" destId="{301F6E1F-0B82-0E49-9096-73BB219C9053}" srcOrd="2" destOrd="0" presId="urn:microsoft.com/office/officeart/2005/8/layout/hChevron3"/>
    <dgm:cxn modelId="{F9C3EF8D-D1FC-3A4E-BED0-B7DD2425D886}" type="presParOf" srcId="{1EFB35C2-1D3C-714B-880F-6AF614985569}" destId="{1682D7FB-86FD-3044-9623-F0E7BDC6FE6E}" srcOrd="3" destOrd="0" presId="urn:microsoft.com/office/officeart/2005/8/layout/hChevron3"/>
    <dgm:cxn modelId="{07E47378-96B5-0946-AD25-0ADDA051C9E5}" type="presParOf" srcId="{1EFB35C2-1D3C-714B-880F-6AF614985569}" destId="{1B6D2A04-0E26-9742-A5DC-7D6181FBC96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F5A39-E3FA-DE4D-B698-57FBBECA2756}">
      <dsp:nvSpPr>
        <dsp:cNvPr id="0" name=""/>
        <dsp:cNvSpPr/>
      </dsp:nvSpPr>
      <dsp:spPr>
        <a:xfrm>
          <a:off x="2678" y="1563489"/>
          <a:ext cx="2342554" cy="937021"/>
        </a:xfrm>
        <a:prstGeom prst="homePlate">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it-IT" sz="2400" kern="1200" dirty="0" err="1" smtClean="0"/>
            <a:t>Historia</a:t>
          </a:r>
          <a:endParaRPr lang="it-IT" sz="2400" kern="1200" dirty="0"/>
        </a:p>
      </dsp:txBody>
      <dsp:txXfrm>
        <a:off x="2678" y="1563489"/>
        <a:ext cx="2108299" cy="937021"/>
      </dsp:txXfrm>
    </dsp:sp>
    <dsp:sp modelId="{301F6E1F-0B82-0E49-9096-73BB219C9053}">
      <dsp:nvSpPr>
        <dsp:cNvPr id="0" name=""/>
        <dsp:cNvSpPr/>
      </dsp:nvSpPr>
      <dsp:spPr>
        <a:xfrm>
          <a:off x="1876722" y="1563489"/>
          <a:ext cx="2342554" cy="937021"/>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it-IT" sz="2400" kern="1200" dirty="0" smtClean="0"/>
            <a:t>de la </a:t>
          </a:r>
          <a:endParaRPr lang="it-IT" sz="2400" kern="1200" dirty="0"/>
        </a:p>
      </dsp:txBody>
      <dsp:txXfrm>
        <a:off x="2345233" y="1563489"/>
        <a:ext cx="1405533" cy="937021"/>
      </dsp:txXfrm>
    </dsp:sp>
    <dsp:sp modelId="{1B6D2A04-0E26-9742-A5DC-7D6181FBC965}">
      <dsp:nvSpPr>
        <dsp:cNvPr id="0" name=""/>
        <dsp:cNvSpPr/>
      </dsp:nvSpPr>
      <dsp:spPr>
        <a:xfrm>
          <a:off x="3750766" y="1563489"/>
          <a:ext cx="2342554" cy="937021"/>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it-IT" sz="2400" kern="1200" dirty="0" err="1" smtClean="0"/>
            <a:t>Salvación</a:t>
          </a:r>
          <a:endParaRPr lang="it-IT" sz="2400" kern="1200" dirty="0"/>
        </a:p>
      </dsp:txBody>
      <dsp:txXfrm>
        <a:off x="4219277" y="1563489"/>
        <a:ext cx="1405533" cy="93702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1EAFC6-669E-2642-946B-B4DA9990CE50}" type="datetimeFigureOut">
              <a:rPr lang="es-ES" smtClean="0"/>
              <a:t>8/10/18</a:t>
            </a:fld>
            <a:endParaRPr lang="it-IT"/>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it-IT"/>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39C43-F446-BF44-B3D8-4C06E13A611D}" type="slidenum">
              <a:rPr lang="it-IT" smtClean="0"/>
              <a:t>‹Nr.›</a:t>
            </a:fld>
            <a:endParaRPr lang="it-IT"/>
          </a:p>
        </p:txBody>
      </p:sp>
    </p:spTree>
    <p:extLst>
      <p:ext uri="{BB962C8B-B14F-4D97-AF65-F5344CB8AC3E}">
        <p14:creationId xmlns:p14="http://schemas.microsoft.com/office/powerpoint/2010/main" val="3412238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it-IT" dirty="0" smtClean="0"/>
              <a:t>La </a:t>
            </a:r>
            <a:r>
              <a:rPr lang="it-IT" dirty="0" err="1" smtClean="0"/>
              <a:t>Biblia</a:t>
            </a:r>
            <a:r>
              <a:rPr lang="it-IT" baseline="0" dirty="0" smtClean="0"/>
              <a:t> </a:t>
            </a:r>
            <a:r>
              <a:rPr lang="mr-IN" baseline="0" dirty="0" smtClean="0"/>
              <a:t>–</a:t>
            </a:r>
            <a:r>
              <a:rPr lang="it-IT" baseline="0" dirty="0" err="1" smtClean="0"/>
              <a:t>limitémonos</a:t>
            </a:r>
            <a:r>
              <a:rPr lang="it-IT" baseline="0" dirty="0" smtClean="0"/>
              <a:t> </a:t>
            </a:r>
            <a:r>
              <a:rPr lang="it-IT" baseline="0" dirty="0" err="1" smtClean="0"/>
              <a:t>ahora</a:t>
            </a:r>
            <a:r>
              <a:rPr lang="it-IT" baseline="0" dirty="0" smtClean="0"/>
              <a:t> al AT– contiene una gran </a:t>
            </a:r>
            <a:r>
              <a:rPr lang="it-IT" baseline="0" dirty="0" err="1" smtClean="0"/>
              <a:t>variedad</a:t>
            </a:r>
            <a:r>
              <a:rPr lang="it-IT" baseline="0" dirty="0" smtClean="0"/>
              <a:t> de </a:t>
            </a:r>
            <a:r>
              <a:rPr lang="it-IT" baseline="0" dirty="0" err="1" smtClean="0"/>
              <a:t>textos</a:t>
            </a:r>
            <a:r>
              <a:rPr lang="it-IT" baseline="0" dirty="0" smtClean="0"/>
              <a:t>, de </a:t>
            </a:r>
            <a:r>
              <a:rPr lang="it-IT" baseline="0" dirty="0" err="1" smtClean="0"/>
              <a:t>autores</a:t>
            </a:r>
            <a:r>
              <a:rPr lang="it-IT" baseline="0" dirty="0" smtClean="0"/>
              <a:t>, </a:t>
            </a:r>
            <a:r>
              <a:rPr lang="it-IT" baseline="0" dirty="0" err="1" smtClean="0"/>
              <a:t>èpocas</a:t>
            </a:r>
            <a:r>
              <a:rPr lang="it-IT" baseline="0" dirty="0" smtClean="0"/>
              <a:t> y </a:t>
            </a:r>
            <a:r>
              <a:rPr lang="it-IT" baseline="0" dirty="0" err="1" smtClean="0"/>
              <a:t>géneros</a:t>
            </a:r>
            <a:r>
              <a:rPr lang="it-IT" baseline="0" dirty="0" smtClean="0"/>
              <a:t> </a:t>
            </a:r>
            <a:r>
              <a:rPr lang="it-IT" baseline="0" dirty="0" err="1" smtClean="0"/>
              <a:t>literarios</a:t>
            </a:r>
            <a:r>
              <a:rPr lang="it-IT" baseline="0" dirty="0" smtClean="0"/>
              <a:t> </a:t>
            </a:r>
            <a:r>
              <a:rPr lang="it-IT" baseline="0" dirty="0" err="1" smtClean="0"/>
              <a:t>diversos</a:t>
            </a:r>
            <a:endParaRPr lang="it-IT" dirty="0"/>
          </a:p>
        </p:txBody>
      </p:sp>
      <p:sp>
        <p:nvSpPr>
          <p:cNvPr id="4" name="Marcador de número de diapositiva 3"/>
          <p:cNvSpPr>
            <a:spLocks noGrp="1"/>
          </p:cNvSpPr>
          <p:nvPr>
            <p:ph type="sldNum" sz="quarter" idx="10"/>
          </p:nvPr>
        </p:nvSpPr>
        <p:spPr/>
        <p:txBody>
          <a:bodyPr/>
          <a:lstStyle/>
          <a:p>
            <a:fld id="{FBC39C43-F446-BF44-B3D8-4C06E13A611D}" type="slidenum">
              <a:rPr lang="it-IT" smtClean="0"/>
              <a:t>2</a:t>
            </a:fld>
            <a:endParaRPr lang="it-IT"/>
          </a:p>
        </p:txBody>
      </p:sp>
    </p:spTree>
    <p:extLst>
      <p:ext uri="{BB962C8B-B14F-4D97-AF65-F5344CB8AC3E}">
        <p14:creationId xmlns:p14="http://schemas.microsoft.com/office/powerpoint/2010/main" val="85571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it-IT" dirty="0" smtClean="0"/>
              <a:t>La </a:t>
            </a:r>
            <a:r>
              <a:rPr lang="it-IT" dirty="0" err="1" smtClean="0"/>
              <a:t>Biblia</a:t>
            </a:r>
            <a:r>
              <a:rPr lang="it-IT" baseline="0" dirty="0" smtClean="0"/>
              <a:t> </a:t>
            </a:r>
            <a:r>
              <a:rPr lang="mr-IN" baseline="0" dirty="0" smtClean="0"/>
              <a:t>–</a:t>
            </a:r>
            <a:r>
              <a:rPr lang="it-IT" baseline="0" dirty="0" err="1" smtClean="0"/>
              <a:t>limitémonos</a:t>
            </a:r>
            <a:r>
              <a:rPr lang="it-IT" baseline="0" dirty="0" smtClean="0"/>
              <a:t> </a:t>
            </a:r>
            <a:r>
              <a:rPr lang="it-IT" baseline="0" dirty="0" err="1" smtClean="0"/>
              <a:t>ahora</a:t>
            </a:r>
            <a:r>
              <a:rPr lang="it-IT" baseline="0" dirty="0" smtClean="0"/>
              <a:t> al AT– contiene una gran </a:t>
            </a:r>
            <a:r>
              <a:rPr lang="it-IT" baseline="0" dirty="0" err="1" smtClean="0"/>
              <a:t>variedad</a:t>
            </a:r>
            <a:r>
              <a:rPr lang="it-IT" baseline="0" dirty="0" smtClean="0"/>
              <a:t> de </a:t>
            </a:r>
            <a:r>
              <a:rPr lang="it-IT" baseline="0" dirty="0" err="1" smtClean="0"/>
              <a:t>textos</a:t>
            </a:r>
            <a:r>
              <a:rPr lang="it-IT" baseline="0" dirty="0" smtClean="0"/>
              <a:t>, de </a:t>
            </a:r>
            <a:r>
              <a:rPr lang="it-IT" baseline="0" dirty="0" err="1" smtClean="0"/>
              <a:t>autores</a:t>
            </a:r>
            <a:r>
              <a:rPr lang="it-IT" baseline="0" dirty="0" smtClean="0"/>
              <a:t>, </a:t>
            </a:r>
            <a:r>
              <a:rPr lang="it-IT" baseline="0" dirty="0" err="1" smtClean="0"/>
              <a:t>èpocas</a:t>
            </a:r>
            <a:r>
              <a:rPr lang="it-IT" baseline="0" dirty="0" smtClean="0"/>
              <a:t> y </a:t>
            </a:r>
            <a:r>
              <a:rPr lang="it-IT" baseline="0" dirty="0" err="1" smtClean="0"/>
              <a:t>géneros</a:t>
            </a:r>
            <a:r>
              <a:rPr lang="it-IT" baseline="0" dirty="0" smtClean="0"/>
              <a:t> </a:t>
            </a:r>
            <a:r>
              <a:rPr lang="it-IT" baseline="0" dirty="0" err="1" smtClean="0"/>
              <a:t>literarios</a:t>
            </a:r>
            <a:r>
              <a:rPr lang="it-IT" baseline="0" dirty="0" smtClean="0"/>
              <a:t> </a:t>
            </a:r>
            <a:r>
              <a:rPr lang="it-IT" baseline="0" dirty="0" err="1" smtClean="0"/>
              <a:t>diversos</a:t>
            </a:r>
            <a:endParaRPr lang="it-IT" dirty="0"/>
          </a:p>
        </p:txBody>
      </p:sp>
      <p:sp>
        <p:nvSpPr>
          <p:cNvPr id="4" name="Marcador de número de diapositiva 3"/>
          <p:cNvSpPr>
            <a:spLocks noGrp="1"/>
          </p:cNvSpPr>
          <p:nvPr>
            <p:ph type="sldNum" sz="quarter" idx="10"/>
          </p:nvPr>
        </p:nvSpPr>
        <p:spPr/>
        <p:txBody>
          <a:bodyPr/>
          <a:lstStyle/>
          <a:p>
            <a:fld id="{FBC39C43-F446-BF44-B3D8-4C06E13A611D}" type="slidenum">
              <a:rPr lang="it-IT" smtClean="0"/>
              <a:t>5</a:t>
            </a:fld>
            <a:endParaRPr lang="it-IT"/>
          </a:p>
        </p:txBody>
      </p:sp>
    </p:spTree>
    <p:extLst>
      <p:ext uri="{BB962C8B-B14F-4D97-AF65-F5344CB8AC3E}">
        <p14:creationId xmlns:p14="http://schemas.microsoft.com/office/powerpoint/2010/main" val="85571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palabra clave</a:t>
            </a:r>
            <a:r>
              <a:rPr lang="es-ES" baseline="0" dirty="0" smtClean="0"/>
              <a:t> es “Dios”</a:t>
            </a:r>
            <a:endParaRPr lang="es-ES" dirty="0"/>
          </a:p>
        </p:txBody>
      </p:sp>
      <p:sp>
        <p:nvSpPr>
          <p:cNvPr id="4" name="Marcador de número de diapositiva 3"/>
          <p:cNvSpPr>
            <a:spLocks noGrp="1"/>
          </p:cNvSpPr>
          <p:nvPr>
            <p:ph type="sldNum" sz="quarter" idx="10"/>
          </p:nvPr>
        </p:nvSpPr>
        <p:spPr/>
        <p:txBody>
          <a:bodyPr/>
          <a:lstStyle/>
          <a:p>
            <a:fld id="{FBC39C43-F446-BF44-B3D8-4C06E13A611D}" type="slidenum">
              <a:rPr lang="it-IT" smtClean="0"/>
              <a:t>6</a:t>
            </a:fld>
            <a:endParaRPr lang="it-IT"/>
          </a:p>
        </p:txBody>
      </p:sp>
    </p:spTree>
    <p:extLst>
      <p:ext uri="{BB962C8B-B14F-4D97-AF65-F5344CB8AC3E}">
        <p14:creationId xmlns:p14="http://schemas.microsoft.com/office/powerpoint/2010/main" val="381477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s-ES_tradnl" smtClean="0"/>
              <a:t>Clic para editar título</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573741" y="6122894"/>
            <a:ext cx="2133600" cy="259317"/>
          </a:xfrm>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a:xfrm>
            <a:off x="5638800" y="6122894"/>
            <a:ext cx="2895600" cy="257810"/>
          </a:xfrm>
        </p:spPr>
        <p:txBody>
          <a:bodyPr/>
          <a:lstStyle/>
          <a:p>
            <a:endParaRPr lang="it-IT"/>
          </a:p>
        </p:txBody>
      </p:sp>
      <p:sp>
        <p:nvSpPr>
          <p:cNvPr id="6" name="Slide Number Placeholder 5"/>
          <p:cNvSpPr>
            <a:spLocks noGrp="1"/>
          </p:cNvSpPr>
          <p:nvPr>
            <p:ph type="sldNum" sz="quarter" idx="12"/>
          </p:nvPr>
        </p:nvSpPr>
        <p:spPr>
          <a:xfrm>
            <a:off x="4191000" y="6122894"/>
            <a:ext cx="762000" cy="271463"/>
          </a:xfrm>
        </p:spPr>
        <p:txBody>
          <a:bodyPr/>
          <a:lstStyle/>
          <a:p>
            <a:fld id="{7C7E8B1E-2BD8-BD46-BF6E-AA8C3C793988}" type="slidenum">
              <a:rPr lang="it-IT" smtClean="0"/>
              <a:t>‹Nr.›</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s-ES_tradnl" smtClean="0"/>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BFB1E2-0889-B241-9E3F-0386595AD565}" type="datetimeFigureOut">
              <a:rPr lang="es-ES" smtClean="0"/>
              <a:t>8/10/18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7E8B1E-2BD8-BD46-BF6E-AA8C3C793988}" type="slidenum">
              <a:rPr lang="it-IT" smtClean="0"/>
              <a:t>‹Nr.›</a:t>
            </a:fld>
            <a:endParaRPr lang="it-IT"/>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BFB1E2-0889-B241-9E3F-0386595AD565}" type="datetimeFigureOut">
              <a:rPr lang="es-ES" smtClean="0"/>
              <a:t>8/10/18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s-ES_tradnl" smtClean="0"/>
              <a:t>Clic para editar título</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BFB1E2-0889-B241-9E3F-0386595AD565}" type="datetimeFigureOut">
              <a:rPr lang="es-ES" smtClean="0"/>
              <a:t>8/10/18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s-ES_tradnl" smtClean="0"/>
              <a:t>Clic para editar título</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s-ES_tradnl" smtClean="0"/>
              <a:t>Clic para editar título</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569259" y="6122894"/>
            <a:ext cx="2133600" cy="259317"/>
          </a:xfrm>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a:xfrm>
            <a:off x="5638800" y="6124401"/>
            <a:ext cx="2895600" cy="257810"/>
          </a:xfrm>
        </p:spPr>
        <p:txBody>
          <a:bodyPr/>
          <a:lstStyle/>
          <a:p>
            <a:endParaRPr lang="it-IT"/>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s-ES_tradnl" smtClean="0"/>
              <a:t>Clic para editar título</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19BFB1E2-0889-B241-9E3F-0386595AD565}" type="datetimeFigureOut">
              <a:rPr lang="es-ES" smtClean="0"/>
              <a:t>8/10/18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19BFB1E2-0889-B241-9E3F-0386595AD565}" type="datetimeFigureOut">
              <a:rPr lang="es-ES" smtClean="0"/>
              <a:t>8/10/18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19BFB1E2-0889-B241-9E3F-0386595AD565}" type="datetimeFigureOut">
              <a:rPr lang="es-ES" smtClean="0"/>
              <a:t>8/10/18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19BFB1E2-0889-B241-9E3F-0386595AD565}" type="datetimeFigureOut">
              <a:rPr lang="es-ES" smtClean="0"/>
              <a:t>8/10/18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19BFB1E2-0889-B241-9E3F-0386595AD565}" type="datetimeFigureOut">
              <a:rPr lang="es-ES" smtClean="0"/>
              <a:t>8/10/18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s-ES_tradnl" smtClean="0"/>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BFB1E2-0889-B241-9E3F-0386595AD565}" type="datetimeFigureOut">
              <a:rPr lang="es-ES" smtClean="0"/>
              <a:t>8/10/18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7E8B1E-2BD8-BD46-BF6E-AA8C3C793988}" type="slidenum">
              <a:rPr lang="it-IT" smtClean="0"/>
              <a:t>‹Nr.›</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s-ES_tradnl" smtClean="0"/>
              <a:t>Clic para editar título</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9BFB1E2-0889-B241-9E3F-0386595AD565}" type="datetimeFigureOut">
              <a:rPr lang="es-ES" smtClean="0"/>
              <a:t>8/10/18</a:t>
            </a:fld>
            <a:endParaRPr lang="it-IT"/>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it-IT"/>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C7E8B1E-2BD8-BD46-BF6E-AA8C3C793988}" type="slidenum">
              <a:rPr lang="it-IT" smtClean="0"/>
              <a:t>‹Nr.›</a:t>
            </a:fld>
            <a:endParaRPr lang="it-IT"/>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it-IT" dirty="0" smtClean="0"/>
              <a:t>La </a:t>
            </a:r>
            <a:r>
              <a:rPr lang="it-IT" dirty="0" err="1" smtClean="0"/>
              <a:t>unidad</a:t>
            </a:r>
            <a:r>
              <a:rPr lang="it-IT" dirty="0" smtClean="0"/>
              <a:t> de la </a:t>
            </a:r>
            <a:r>
              <a:rPr lang="it-IT" dirty="0" err="1" smtClean="0"/>
              <a:t>Biblia</a:t>
            </a:r>
            <a:endParaRPr lang="it-IT" dirty="0"/>
          </a:p>
        </p:txBody>
      </p:sp>
      <p:sp>
        <p:nvSpPr>
          <p:cNvPr id="3" name="Subtítulo 2"/>
          <p:cNvSpPr>
            <a:spLocks noGrp="1"/>
          </p:cNvSpPr>
          <p:nvPr>
            <p:ph type="subTitle" idx="1"/>
          </p:nvPr>
        </p:nvSpPr>
        <p:spPr/>
        <p:txBody>
          <a:bodyPr/>
          <a:lstStyle/>
          <a:p>
            <a:r>
              <a:rPr lang="it-IT" dirty="0" err="1" smtClean="0"/>
              <a:t>Curso</a:t>
            </a:r>
            <a:r>
              <a:rPr lang="it-IT" dirty="0" smtClean="0"/>
              <a:t> de </a:t>
            </a:r>
            <a:r>
              <a:rPr lang="it-IT" dirty="0" err="1" smtClean="0"/>
              <a:t>Biblia</a:t>
            </a:r>
            <a:r>
              <a:rPr lang="it-IT" dirty="0" smtClean="0"/>
              <a:t>. </a:t>
            </a:r>
            <a:r>
              <a:rPr lang="it-IT" dirty="0" err="1" smtClean="0"/>
              <a:t>Sesión</a:t>
            </a:r>
            <a:r>
              <a:rPr lang="it-IT" dirty="0" smtClean="0"/>
              <a:t> 2.</a:t>
            </a:r>
            <a:endParaRPr lang="it-IT" dirty="0"/>
          </a:p>
        </p:txBody>
      </p:sp>
    </p:spTree>
    <p:extLst>
      <p:ext uri="{BB962C8B-B14F-4D97-AF65-F5344CB8AC3E}">
        <p14:creationId xmlns:p14="http://schemas.microsoft.com/office/powerpoint/2010/main" val="27423065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ES" dirty="0" smtClean="0"/>
              <a:t>Dios es Trascendente</a:t>
            </a:r>
            <a:endParaRPr lang="es-ES" dirty="0"/>
          </a:p>
        </p:txBody>
      </p:sp>
      <p:sp>
        <p:nvSpPr>
          <p:cNvPr id="11" name="Marcador de contenido 10"/>
          <p:cNvSpPr>
            <a:spLocks noGrp="1"/>
          </p:cNvSpPr>
          <p:nvPr>
            <p:ph sz="half" idx="1"/>
          </p:nvPr>
        </p:nvSpPr>
        <p:spPr>
          <a:xfrm>
            <a:off x="4648200" y="2276046"/>
            <a:ext cx="4038600" cy="4388616"/>
          </a:xfrm>
        </p:spPr>
        <p:txBody>
          <a:bodyPr>
            <a:normAutofit/>
          </a:bodyPr>
          <a:lstStyle/>
          <a:p>
            <a:r>
              <a:rPr lang="es-ES" dirty="0" smtClean="0"/>
              <a:t>“Dios es ortogonal a la realidad” (X. </a:t>
            </a:r>
            <a:r>
              <a:rPr lang="es-ES" dirty="0" err="1" smtClean="0"/>
              <a:t>Zubiri</a:t>
            </a:r>
            <a:r>
              <a:rPr lang="es-ES" dirty="0" smtClean="0"/>
              <a:t>)</a:t>
            </a:r>
          </a:p>
          <a:p>
            <a:r>
              <a:rPr lang="es-ES" dirty="0" smtClean="0"/>
              <a:t>Dios no ocupa lugar en el mundo (no es rival para el ser humano)</a:t>
            </a:r>
          </a:p>
          <a:p>
            <a:r>
              <a:rPr lang="es-ES" dirty="0" smtClean="0"/>
              <a:t>No puede ser identificado con un poder humano</a:t>
            </a:r>
            <a:endParaRPr lang="es-ES" dirty="0"/>
          </a:p>
        </p:txBody>
      </p:sp>
      <p:sp>
        <p:nvSpPr>
          <p:cNvPr id="12" name="Paralelogramo 11"/>
          <p:cNvSpPr/>
          <p:nvPr/>
        </p:nvSpPr>
        <p:spPr>
          <a:xfrm>
            <a:off x="616096" y="4262868"/>
            <a:ext cx="3541741" cy="729341"/>
          </a:xfrm>
          <a:prstGeom prst="parallelogram">
            <a:avLst>
              <a:gd name="adj" fmla="val 83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4" name="Conector recto de flecha 13"/>
          <p:cNvCxnSpPr/>
          <p:nvPr/>
        </p:nvCxnSpPr>
        <p:spPr>
          <a:xfrm>
            <a:off x="1697408" y="2678440"/>
            <a:ext cx="0" cy="169760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2451812" y="2980236"/>
            <a:ext cx="0" cy="167245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3369669" y="2980236"/>
            <a:ext cx="25147" cy="139580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1929852" y="1873325"/>
            <a:ext cx="1439817" cy="923330"/>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Dios</a:t>
            </a:r>
            <a:endParaRPr lang="es-ES_tradnl"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099582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dirty="0" err="1" smtClean="0"/>
              <a:t>Implicaciones</a:t>
            </a:r>
            <a:r>
              <a:rPr lang="it-IT" dirty="0" smtClean="0"/>
              <a:t> </a:t>
            </a:r>
            <a:r>
              <a:rPr lang="it-IT" dirty="0" err="1" smtClean="0"/>
              <a:t>sobre</a:t>
            </a:r>
            <a:r>
              <a:rPr lang="it-IT" dirty="0" smtClean="0"/>
              <a:t> </a:t>
            </a:r>
            <a:r>
              <a:rPr lang="it-IT" dirty="0" err="1" smtClean="0"/>
              <a:t>el</a:t>
            </a:r>
            <a:r>
              <a:rPr lang="it-IT" dirty="0" smtClean="0"/>
              <a:t> </a:t>
            </a:r>
            <a:r>
              <a:rPr lang="it-IT" dirty="0" err="1" smtClean="0"/>
              <a:t>mundo</a:t>
            </a:r>
            <a:endParaRPr lang="it-IT" dirty="0"/>
          </a:p>
        </p:txBody>
      </p:sp>
      <p:sp>
        <p:nvSpPr>
          <p:cNvPr id="3" name="Marcador de contenido 2"/>
          <p:cNvSpPr>
            <a:spLocks noGrp="1"/>
          </p:cNvSpPr>
          <p:nvPr>
            <p:ph sz="half" idx="1"/>
          </p:nvPr>
        </p:nvSpPr>
        <p:spPr>
          <a:xfrm>
            <a:off x="659263" y="2147888"/>
            <a:ext cx="2373228" cy="3927475"/>
          </a:xfrm>
        </p:spPr>
        <p:txBody>
          <a:bodyPr/>
          <a:lstStyle/>
          <a:p>
            <a:r>
              <a:rPr lang="it-IT" dirty="0" err="1" smtClean="0"/>
              <a:t>El</a:t>
            </a:r>
            <a:r>
              <a:rPr lang="it-IT" dirty="0" smtClean="0"/>
              <a:t> </a:t>
            </a:r>
            <a:r>
              <a:rPr lang="it-IT" dirty="0" err="1" smtClean="0"/>
              <a:t>mundo</a:t>
            </a:r>
            <a:r>
              <a:rPr lang="it-IT" dirty="0"/>
              <a:t> </a:t>
            </a:r>
            <a:r>
              <a:rPr lang="it-IT" dirty="0" smtClean="0"/>
              <a:t>es la </a:t>
            </a:r>
            <a:r>
              <a:rPr lang="it-IT" dirty="0" err="1" smtClean="0"/>
              <a:t>obra</a:t>
            </a:r>
            <a:r>
              <a:rPr lang="it-IT" dirty="0" smtClean="0"/>
              <a:t> de un </a:t>
            </a:r>
            <a:r>
              <a:rPr lang="it-IT" dirty="0" err="1" smtClean="0"/>
              <a:t>Dios</a:t>
            </a:r>
            <a:r>
              <a:rPr lang="it-IT" dirty="0" smtClean="0"/>
              <a:t> </a:t>
            </a:r>
            <a:r>
              <a:rPr lang="it-IT" dirty="0" err="1" smtClean="0"/>
              <a:t>bueno</a:t>
            </a:r>
            <a:endParaRPr lang="it-IT" dirty="0" smtClean="0"/>
          </a:p>
          <a:p>
            <a:r>
              <a:rPr lang="it-IT" dirty="0" err="1" smtClean="0"/>
              <a:t>Vivimos</a:t>
            </a:r>
            <a:r>
              <a:rPr lang="it-IT" dirty="0" smtClean="0"/>
              <a:t> en un </a:t>
            </a:r>
            <a:r>
              <a:rPr lang="it-IT" dirty="0" err="1" smtClean="0"/>
              <a:t>mundo</a:t>
            </a:r>
            <a:r>
              <a:rPr lang="it-IT" dirty="0" smtClean="0"/>
              <a:t> </a:t>
            </a:r>
            <a:r>
              <a:rPr lang="it-IT" dirty="0" err="1" smtClean="0"/>
              <a:t>bueno</a:t>
            </a:r>
            <a:r>
              <a:rPr lang="it-IT" dirty="0" smtClean="0"/>
              <a:t> </a:t>
            </a:r>
            <a:r>
              <a:rPr lang="it-IT" dirty="0" err="1" smtClean="0"/>
              <a:t>obra</a:t>
            </a:r>
            <a:r>
              <a:rPr lang="it-IT" dirty="0" smtClean="0"/>
              <a:t> de un </a:t>
            </a:r>
            <a:r>
              <a:rPr lang="it-IT" dirty="0" err="1" smtClean="0"/>
              <a:t>Dios</a:t>
            </a:r>
            <a:r>
              <a:rPr lang="it-IT" dirty="0" smtClean="0"/>
              <a:t> </a:t>
            </a:r>
            <a:r>
              <a:rPr lang="it-IT" dirty="0" err="1" smtClean="0"/>
              <a:t>bueno</a:t>
            </a:r>
            <a:endParaRPr lang="it-IT" dirty="0" smtClean="0"/>
          </a:p>
          <a:p>
            <a:r>
              <a:rPr lang="it-IT" dirty="0" err="1" smtClean="0"/>
              <a:t>Entonces</a:t>
            </a:r>
            <a:r>
              <a:rPr lang="it-IT" dirty="0" smtClean="0"/>
              <a:t>, ¿por </a:t>
            </a:r>
            <a:r>
              <a:rPr lang="it-IT" dirty="0" err="1" smtClean="0"/>
              <a:t>qué</a:t>
            </a:r>
            <a:r>
              <a:rPr lang="it-IT" dirty="0" smtClean="0"/>
              <a:t> </a:t>
            </a:r>
            <a:r>
              <a:rPr lang="it-IT" dirty="0" err="1" smtClean="0"/>
              <a:t>el</a:t>
            </a:r>
            <a:r>
              <a:rPr lang="it-IT" dirty="0" smtClean="0"/>
              <a:t> mal?</a:t>
            </a:r>
            <a:endParaRPr lang="it-IT" dirty="0"/>
          </a:p>
        </p:txBody>
      </p:sp>
      <p:pic>
        <p:nvPicPr>
          <p:cNvPr id="5" name="Marcador de contenido 4" descr="7871.jpg"/>
          <p:cNvPicPr>
            <a:picLocks noGrp="1" noChangeAspect="1"/>
          </p:cNvPicPr>
          <p:nvPr>
            <p:ph sz="half" idx="2"/>
          </p:nvPr>
        </p:nvPicPr>
        <p:blipFill>
          <a:blip r:embed="rId2">
            <a:extLst>
              <a:ext uri="{28A0092B-C50C-407E-A947-70E740481C1C}">
                <a14:useLocalDpi xmlns:a14="http://schemas.microsoft.com/office/drawing/2010/main" val="0"/>
              </a:ext>
            </a:extLst>
          </a:blip>
          <a:srcRect t="-35241" b="-35241"/>
          <a:stretch>
            <a:fillRect/>
          </a:stretch>
        </p:blipFill>
        <p:spPr>
          <a:xfrm>
            <a:off x="3304455" y="1298733"/>
            <a:ext cx="4941020" cy="5441633"/>
          </a:xfrm>
        </p:spPr>
      </p:pic>
    </p:spTree>
    <p:extLst>
      <p:ext uri="{BB962C8B-B14F-4D97-AF65-F5344CB8AC3E}">
        <p14:creationId xmlns:p14="http://schemas.microsoft.com/office/powerpoint/2010/main" val="2973815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dirty="0" smtClean="0"/>
              <a:t>La </a:t>
            </a:r>
            <a:r>
              <a:rPr lang="it-IT" dirty="0" err="1" smtClean="0"/>
              <a:t>bondad</a:t>
            </a:r>
            <a:r>
              <a:rPr lang="it-IT" dirty="0" smtClean="0"/>
              <a:t> del </a:t>
            </a:r>
            <a:r>
              <a:rPr lang="it-IT" dirty="0" err="1" smtClean="0"/>
              <a:t>Dios</a:t>
            </a:r>
            <a:r>
              <a:rPr lang="it-IT" dirty="0" smtClean="0"/>
              <a:t> </a:t>
            </a:r>
            <a:r>
              <a:rPr lang="it-IT" dirty="0" err="1" smtClean="0"/>
              <a:t>único</a:t>
            </a:r>
            <a:r>
              <a:rPr lang="it-IT" dirty="0" smtClean="0"/>
              <a:t> </a:t>
            </a:r>
            <a:r>
              <a:rPr lang="it-IT" dirty="0" err="1" smtClean="0"/>
              <a:t>hace</a:t>
            </a:r>
            <a:r>
              <a:rPr lang="it-IT" dirty="0" smtClean="0"/>
              <a:t> del mal un problema</a:t>
            </a:r>
            <a:endParaRPr lang="it-IT" dirty="0"/>
          </a:p>
        </p:txBody>
      </p:sp>
      <p:sp>
        <p:nvSpPr>
          <p:cNvPr id="3" name="Marcador de contenido 2"/>
          <p:cNvSpPr>
            <a:spLocks noGrp="1"/>
          </p:cNvSpPr>
          <p:nvPr>
            <p:ph sz="half" idx="1"/>
          </p:nvPr>
        </p:nvSpPr>
        <p:spPr/>
        <p:txBody>
          <a:bodyPr>
            <a:normAutofit lnSpcReduction="10000"/>
          </a:bodyPr>
          <a:lstStyle/>
          <a:p>
            <a:r>
              <a:rPr lang="it-IT" dirty="0" smtClean="0"/>
              <a:t>A </a:t>
            </a:r>
            <a:r>
              <a:rPr lang="it-IT" dirty="0" err="1" smtClean="0"/>
              <a:t>los</a:t>
            </a:r>
            <a:r>
              <a:rPr lang="it-IT" dirty="0" smtClean="0"/>
              <a:t> </a:t>
            </a:r>
            <a:r>
              <a:rPr lang="it-IT" dirty="0" err="1" smtClean="0"/>
              <a:t>politeístas</a:t>
            </a:r>
            <a:r>
              <a:rPr lang="it-IT" dirty="0" smtClean="0"/>
              <a:t> </a:t>
            </a:r>
            <a:r>
              <a:rPr lang="mr-IN" dirty="0" smtClean="0"/>
              <a:t>–</a:t>
            </a:r>
            <a:r>
              <a:rPr lang="it-IT" dirty="0" smtClean="0"/>
              <a:t>o </a:t>
            </a:r>
            <a:r>
              <a:rPr lang="it-IT" dirty="0" err="1" smtClean="0"/>
              <a:t>los</a:t>
            </a:r>
            <a:r>
              <a:rPr lang="it-IT" dirty="0" smtClean="0"/>
              <a:t> </a:t>
            </a:r>
            <a:r>
              <a:rPr lang="it-IT" dirty="0" err="1" smtClean="0"/>
              <a:t>ateos</a:t>
            </a:r>
            <a:r>
              <a:rPr lang="it-IT" dirty="0" smtClean="0"/>
              <a:t>– no </a:t>
            </a:r>
            <a:r>
              <a:rPr lang="it-IT" dirty="0" err="1" smtClean="0"/>
              <a:t>les</a:t>
            </a:r>
            <a:r>
              <a:rPr lang="it-IT" dirty="0" smtClean="0"/>
              <a:t> gusta </a:t>
            </a:r>
            <a:r>
              <a:rPr lang="it-IT" dirty="0" err="1" smtClean="0"/>
              <a:t>sufrir</a:t>
            </a:r>
            <a:r>
              <a:rPr lang="it-IT" dirty="0" smtClean="0"/>
              <a:t>, pero en </a:t>
            </a:r>
            <a:r>
              <a:rPr lang="it-IT" dirty="0" err="1" smtClean="0"/>
              <a:t>ellos</a:t>
            </a:r>
            <a:r>
              <a:rPr lang="it-IT" dirty="0" smtClean="0"/>
              <a:t>, </a:t>
            </a:r>
            <a:r>
              <a:rPr lang="it-IT" dirty="0" err="1" smtClean="0"/>
              <a:t>el</a:t>
            </a:r>
            <a:r>
              <a:rPr lang="it-IT" dirty="0" smtClean="0"/>
              <a:t> mal no crea una </a:t>
            </a:r>
            <a:r>
              <a:rPr lang="it-IT" dirty="0" err="1" smtClean="0"/>
              <a:t>disonancia</a:t>
            </a:r>
            <a:r>
              <a:rPr lang="it-IT" dirty="0" smtClean="0"/>
              <a:t> cognitiva</a:t>
            </a:r>
          </a:p>
          <a:p>
            <a:r>
              <a:rPr lang="it-IT" dirty="0" err="1" smtClean="0"/>
              <a:t>El</a:t>
            </a:r>
            <a:r>
              <a:rPr lang="it-IT" dirty="0" smtClean="0"/>
              <a:t> </a:t>
            </a:r>
            <a:r>
              <a:rPr lang="it-IT" dirty="0" err="1" smtClean="0"/>
              <a:t>sufrimiento</a:t>
            </a:r>
            <a:r>
              <a:rPr lang="it-IT" dirty="0" smtClean="0"/>
              <a:t>, la </a:t>
            </a:r>
            <a:r>
              <a:rPr lang="it-IT" dirty="0" err="1" smtClean="0"/>
              <a:t>injusticia</a:t>
            </a:r>
            <a:r>
              <a:rPr lang="it-IT" dirty="0" smtClean="0"/>
              <a:t> y la </a:t>
            </a:r>
            <a:r>
              <a:rPr lang="it-IT" dirty="0" err="1" smtClean="0"/>
              <a:t>muerte</a:t>
            </a:r>
            <a:r>
              <a:rPr lang="it-IT" dirty="0" smtClean="0"/>
              <a:t>, </a:t>
            </a:r>
            <a:r>
              <a:rPr lang="it-IT" dirty="0" err="1" smtClean="0"/>
              <a:t>forman</a:t>
            </a:r>
            <a:r>
              <a:rPr lang="it-IT" dirty="0" smtClean="0"/>
              <a:t> parte de la </a:t>
            </a:r>
            <a:r>
              <a:rPr lang="it-IT" dirty="0" err="1" smtClean="0"/>
              <a:t>realidad</a:t>
            </a:r>
            <a:r>
              <a:rPr lang="it-IT" dirty="0" smtClean="0"/>
              <a:t>. Sin </a:t>
            </a:r>
            <a:r>
              <a:rPr lang="it-IT" dirty="0" err="1" smtClean="0"/>
              <a:t>más</a:t>
            </a:r>
            <a:r>
              <a:rPr lang="it-IT" dirty="0" smtClean="0"/>
              <a:t>.</a:t>
            </a:r>
          </a:p>
          <a:p>
            <a:r>
              <a:rPr lang="it-IT" dirty="0" smtClean="0"/>
              <a:t>La </a:t>
            </a:r>
            <a:r>
              <a:rPr lang="it-IT" dirty="0" err="1" smtClean="0"/>
              <a:t>existencia</a:t>
            </a:r>
            <a:r>
              <a:rPr lang="it-IT" dirty="0" smtClean="0"/>
              <a:t> de un </a:t>
            </a:r>
            <a:r>
              <a:rPr lang="it-IT" dirty="0" err="1" smtClean="0"/>
              <a:t>Dios</a:t>
            </a:r>
            <a:r>
              <a:rPr lang="it-IT" dirty="0" smtClean="0"/>
              <a:t>, </a:t>
            </a:r>
            <a:r>
              <a:rPr lang="it-IT" dirty="0" err="1" smtClean="0"/>
              <a:t>todopoderoso</a:t>
            </a:r>
            <a:r>
              <a:rPr lang="it-IT" dirty="0" smtClean="0"/>
              <a:t> y </a:t>
            </a:r>
            <a:r>
              <a:rPr lang="it-IT" dirty="0" err="1" smtClean="0"/>
              <a:t>bueno</a:t>
            </a:r>
            <a:r>
              <a:rPr lang="it-IT" dirty="0" smtClean="0"/>
              <a:t>, es lo </a:t>
            </a:r>
            <a:r>
              <a:rPr lang="it-IT" dirty="0" err="1" smtClean="0"/>
              <a:t>que</a:t>
            </a:r>
            <a:r>
              <a:rPr lang="it-IT" dirty="0" smtClean="0"/>
              <a:t> </a:t>
            </a:r>
            <a:r>
              <a:rPr lang="it-IT" dirty="0" err="1" smtClean="0"/>
              <a:t>hace</a:t>
            </a:r>
            <a:r>
              <a:rPr lang="it-IT" dirty="0" smtClean="0"/>
              <a:t> del mal un problema</a:t>
            </a:r>
            <a:endParaRPr lang="it-IT" dirty="0"/>
          </a:p>
        </p:txBody>
      </p:sp>
      <p:sp>
        <p:nvSpPr>
          <p:cNvPr id="4" name="Marcador de contenido 3"/>
          <p:cNvSpPr>
            <a:spLocks noGrp="1"/>
          </p:cNvSpPr>
          <p:nvPr>
            <p:ph sz="half" idx="2"/>
          </p:nvPr>
        </p:nvSpPr>
        <p:spPr/>
        <p:txBody>
          <a:bodyPr>
            <a:normAutofit lnSpcReduction="10000"/>
          </a:bodyPr>
          <a:lstStyle/>
          <a:p>
            <a:r>
              <a:rPr lang="it-IT" dirty="0" smtClean="0"/>
              <a:t>Si </a:t>
            </a:r>
            <a:r>
              <a:rPr lang="it-IT" dirty="0" err="1" smtClean="0"/>
              <a:t>Dios</a:t>
            </a:r>
            <a:r>
              <a:rPr lang="it-IT" dirty="0" smtClean="0"/>
              <a:t> es </a:t>
            </a:r>
            <a:r>
              <a:rPr lang="it-IT" dirty="0" err="1" smtClean="0"/>
              <a:t>todopoderoso</a:t>
            </a:r>
            <a:r>
              <a:rPr lang="it-IT" dirty="0" smtClean="0"/>
              <a:t>, y </a:t>
            </a:r>
            <a:r>
              <a:rPr lang="it-IT" dirty="0" err="1" smtClean="0"/>
              <a:t>existe</a:t>
            </a:r>
            <a:r>
              <a:rPr lang="it-IT" dirty="0" smtClean="0"/>
              <a:t> </a:t>
            </a:r>
            <a:r>
              <a:rPr lang="it-IT" dirty="0" err="1" smtClean="0"/>
              <a:t>el</a:t>
            </a:r>
            <a:r>
              <a:rPr lang="it-IT" dirty="0" smtClean="0"/>
              <a:t> mal, </a:t>
            </a:r>
            <a:r>
              <a:rPr lang="it-IT" dirty="0" err="1" smtClean="0"/>
              <a:t>entonces</a:t>
            </a:r>
            <a:r>
              <a:rPr lang="it-IT" dirty="0" smtClean="0"/>
              <a:t> es </a:t>
            </a:r>
            <a:r>
              <a:rPr lang="it-IT" dirty="0" err="1" smtClean="0"/>
              <a:t>que</a:t>
            </a:r>
            <a:r>
              <a:rPr lang="it-IT" dirty="0" smtClean="0"/>
              <a:t> no </a:t>
            </a:r>
            <a:r>
              <a:rPr lang="it-IT" dirty="0" err="1" smtClean="0"/>
              <a:t>quiere</a:t>
            </a:r>
            <a:r>
              <a:rPr lang="it-IT" dirty="0" smtClean="0"/>
              <a:t> eliminar </a:t>
            </a:r>
            <a:r>
              <a:rPr lang="it-IT" dirty="0" err="1" smtClean="0"/>
              <a:t>el</a:t>
            </a:r>
            <a:r>
              <a:rPr lang="it-IT" dirty="0" smtClean="0"/>
              <a:t> mal: </a:t>
            </a:r>
            <a:r>
              <a:rPr lang="it-IT" dirty="0" err="1" smtClean="0"/>
              <a:t>Dios</a:t>
            </a:r>
            <a:r>
              <a:rPr lang="it-IT" dirty="0" smtClean="0"/>
              <a:t> no es </a:t>
            </a:r>
            <a:r>
              <a:rPr lang="it-IT" dirty="0" err="1" smtClean="0"/>
              <a:t>bueno</a:t>
            </a:r>
            <a:endParaRPr lang="it-IT" dirty="0" smtClean="0"/>
          </a:p>
          <a:p>
            <a:r>
              <a:rPr lang="it-IT" dirty="0" smtClean="0"/>
              <a:t>Si </a:t>
            </a:r>
            <a:r>
              <a:rPr lang="it-IT" dirty="0" err="1" smtClean="0"/>
              <a:t>Dios</a:t>
            </a:r>
            <a:r>
              <a:rPr lang="it-IT" dirty="0" smtClean="0"/>
              <a:t> es </a:t>
            </a:r>
            <a:r>
              <a:rPr lang="it-IT" dirty="0" err="1" smtClean="0"/>
              <a:t>bueno</a:t>
            </a:r>
            <a:r>
              <a:rPr lang="it-IT" dirty="0" smtClean="0"/>
              <a:t>, y </a:t>
            </a:r>
            <a:r>
              <a:rPr lang="it-IT" dirty="0" err="1" smtClean="0"/>
              <a:t>existe</a:t>
            </a:r>
            <a:r>
              <a:rPr lang="it-IT" dirty="0" smtClean="0"/>
              <a:t> </a:t>
            </a:r>
            <a:r>
              <a:rPr lang="it-IT" dirty="0" err="1" smtClean="0"/>
              <a:t>el</a:t>
            </a:r>
            <a:r>
              <a:rPr lang="it-IT" dirty="0" smtClean="0"/>
              <a:t> mal, es </a:t>
            </a:r>
            <a:r>
              <a:rPr lang="it-IT" dirty="0" err="1" smtClean="0"/>
              <a:t>que</a:t>
            </a:r>
            <a:r>
              <a:rPr lang="it-IT" dirty="0" smtClean="0"/>
              <a:t> no </a:t>
            </a:r>
            <a:r>
              <a:rPr lang="it-IT" dirty="0" err="1" smtClean="0"/>
              <a:t>puede</a:t>
            </a:r>
            <a:r>
              <a:rPr lang="it-IT" dirty="0" smtClean="0"/>
              <a:t> eliminar </a:t>
            </a:r>
            <a:r>
              <a:rPr lang="it-IT" dirty="0" err="1" smtClean="0"/>
              <a:t>el</a:t>
            </a:r>
            <a:r>
              <a:rPr lang="it-IT" dirty="0" smtClean="0"/>
              <a:t> mal, </a:t>
            </a:r>
            <a:r>
              <a:rPr lang="it-IT" dirty="0" err="1" smtClean="0"/>
              <a:t>luego</a:t>
            </a:r>
            <a:r>
              <a:rPr lang="it-IT" dirty="0" smtClean="0"/>
              <a:t> no es </a:t>
            </a:r>
            <a:r>
              <a:rPr lang="it-IT" dirty="0" err="1" smtClean="0"/>
              <a:t>todopoderoso</a:t>
            </a:r>
            <a:r>
              <a:rPr lang="it-IT" dirty="0" smtClean="0"/>
              <a:t>.</a:t>
            </a:r>
          </a:p>
          <a:p>
            <a:r>
              <a:rPr lang="it-IT" dirty="0" smtClean="0"/>
              <a:t>No </a:t>
            </a:r>
            <a:r>
              <a:rPr lang="it-IT" dirty="0" err="1" smtClean="0"/>
              <a:t>puede</a:t>
            </a:r>
            <a:r>
              <a:rPr lang="it-IT" dirty="0" smtClean="0"/>
              <a:t> </a:t>
            </a:r>
            <a:r>
              <a:rPr lang="it-IT" dirty="0" err="1" smtClean="0"/>
              <a:t>existir</a:t>
            </a:r>
            <a:r>
              <a:rPr lang="it-IT" dirty="0" smtClean="0"/>
              <a:t> un ser </a:t>
            </a:r>
            <a:r>
              <a:rPr lang="it-IT" dirty="0" err="1" smtClean="0"/>
              <a:t>que</a:t>
            </a:r>
            <a:r>
              <a:rPr lang="it-IT" dirty="0" smtClean="0"/>
              <a:t> </a:t>
            </a:r>
            <a:r>
              <a:rPr lang="it-IT" dirty="0" err="1" smtClean="0"/>
              <a:t>sea</a:t>
            </a:r>
            <a:r>
              <a:rPr lang="it-IT" dirty="0" smtClean="0"/>
              <a:t> al </a:t>
            </a:r>
            <a:r>
              <a:rPr lang="it-IT" dirty="0" err="1" smtClean="0"/>
              <a:t>mismo</a:t>
            </a:r>
            <a:r>
              <a:rPr lang="it-IT" dirty="0" smtClean="0"/>
              <a:t> </a:t>
            </a:r>
            <a:r>
              <a:rPr lang="it-IT" dirty="0" err="1" smtClean="0"/>
              <a:t>tiempo</a:t>
            </a:r>
            <a:r>
              <a:rPr lang="it-IT" dirty="0" smtClean="0"/>
              <a:t> </a:t>
            </a:r>
            <a:r>
              <a:rPr lang="it-IT" dirty="0" err="1" smtClean="0"/>
              <a:t>todopoderoso</a:t>
            </a:r>
            <a:r>
              <a:rPr lang="it-IT" dirty="0" smtClean="0"/>
              <a:t> y </a:t>
            </a:r>
            <a:r>
              <a:rPr lang="it-IT" dirty="0" err="1" smtClean="0"/>
              <a:t>bueno</a:t>
            </a:r>
            <a:r>
              <a:rPr lang="it-IT" dirty="0" smtClean="0"/>
              <a:t>: </a:t>
            </a:r>
            <a:r>
              <a:rPr lang="it-IT" dirty="0" err="1" smtClean="0"/>
              <a:t>Dios</a:t>
            </a:r>
            <a:r>
              <a:rPr lang="it-IT" dirty="0" smtClean="0"/>
              <a:t> no </a:t>
            </a:r>
            <a:r>
              <a:rPr lang="it-IT" dirty="0" err="1" smtClean="0"/>
              <a:t>existe</a:t>
            </a:r>
            <a:endParaRPr lang="it-IT" dirty="0"/>
          </a:p>
        </p:txBody>
      </p:sp>
    </p:spTree>
    <p:extLst>
      <p:ext uri="{BB962C8B-B14F-4D97-AF65-F5344CB8AC3E}">
        <p14:creationId xmlns:p14="http://schemas.microsoft.com/office/powerpoint/2010/main" val="303434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04367" y="1850567"/>
            <a:ext cx="7135287" cy="2585323"/>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respuesta de Dios </a:t>
            </a:r>
            <a:b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mal es la </a:t>
            </a:r>
            <a:b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historia de la salvación </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630078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6827"/>
            <a:ext cx="8229600" cy="919655"/>
          </a:xfrm>
        </p:spPr>
        <p:txBody>
          <a:bodyPr>
            <a:noAutofit/>
          </a:bodyPr>
          <a:lstStyle/>
          <a:p>
            <a:r>
              <a:rPr lang="es-ES" sz="4400" dirty="0" smtClean="0"/>
              <a:t>¿Cuándo surgió el monoteísmo?</a:t>
            </a:r>
            <a:br>
              <a:rPr lang="es-ES" sz="4400" dirty="0" smtClean="0"/>
            </a:br>
            <a:endParaRPr lang="es-ES" sz="4400" dirty="0"/>
          </a:p>
        </p:txBody>
      </p:sp>
      <p:sp>
        <p:nvSpPr>
          <p:cNvPr id="3" name="Marcador de contenido 2"/>
          <p:cNvSpPr>
            <a:spLocks noGrp="1"/>
          </p:cNvSpPr>
          <p:nvPr>
            <p:ph idx="1"/>
          </p:nvPr>
        </p:nvSpPr>
        <p:spPr>
          <a:xfrm>
            <a:off x="457200" y="2200692"/>
            <a:ext cx="8229600" cy="3925472"/>
          </a:xfrm>
        </p:spPr>
        <p:txBody>
          <a:bodyPr>
            <a:normAutofit/>
          </a:bodyPr>
          <a:lstStyle/>
          <a:p>
            <a:pPr marL="0" indent="0" algn="ctr">
              <a:buNone/>
            </a:pPr>
            <a:r>
              <a:rPr lang="es-ES" sz="3200" dirty="0"/>
              <a:t>Antes del Exilio, </a:t>
            </a:r>
            <a:br>
              <a:rPr lang="es-ES" sz="3200" dirty="0"/>
            </a:br>
            <a:r>
              <a:rPr lang="es-ES" sz="3200" dirty="0"/>
              <a:t>el pueblo de Israel</a:t>
            </a:r>
            <a:br>
              <a:rPr lang="es-ES" sz="3200" dirty="0"/>
            </a:br>
            <a:r>
              <a:rPr lang="es-ES" sz="3200" dirty="0"/>
              <a:t>practicaba </a:t>
            </a:r>
            <a:r>
              <a:rPr lang="mr-IN" sz="3200" dirty="0"/>
              <a:t>–</a:t>
            </a:r>
            <a:r>
              <a:rPr lang="es-ES" sz="3200" dirty="0" smtClean="0"/>
              <a:t>idealmente–</a:t>
            </a:r>
            <a:r>
              <a:rPr lang="es-ES" sz="3200" dirty="0"/>
              <a:t/>
            </a:r>
            <a:br>
              <a:rPr lang="es-ES" sz="3200" dirty="0"/>
            </a:br>
            <a:r>
              <a:rPr lang="es-ES" sz="3200" dirty="0"/>
              <a:t>la </a:t>
            </a:r>
            <a:r>
              <a:rPr lang="es-ES" sz="3200" dirty="0" err="1" smtClean="0"/>
              <a:t>monolatría</a:t>
            </a:r>
            <a:r>
              <a:rPr lang="es-ES" sz="3200" dirty="0" smtClean="0"/>
              <a:t>,</a:t>
            </a:r>
            <a:r>
              <a:rPr lang="es-ES" sz="3200" dirty="0"/>
              <a:t/>
            </a:r>
            <a:br>
              <a:rPr lang="es-ES" sz="3200" dirty="0"/>
            </a:br>
            <a:r>
              <a:rPr lang="es-ES" sz="3200" dirty="0"/>
              <a:t>pero no era </a:t>
            </a:r>
            <a:br>
              <a:rPr lang="es-ES" sz="3200" dirty="0"/>
            </a:br>
            <a:r>
              <a:rPr lang="es-ES" sz="3200" dirty="0" smtClean="0"/>
              <a:t>–estrictamente hablando–</a:t>
            </a:r>
            <a:r>
              <a:rPr lang="es-ES" sz="3200" dirty="0"/>
              <a:t/>
            </a:r>
            <a:br>
              <a:rPr lang="es-ES" sz="3200" dirty="0"/>
            </a:br>
            <a:r>
              <a:rPr lang="es-ES" sz="3200" dirty="0"/>
              <a:t>monoteísta </a:t>
            </a:r>
            <a:endParaRPr lang="it-IT" sz="3200" dirty="0"/>
          </a:p>
        </p:txBody>
      </p:sp>
    </p:spTree>
    <p:extLst>
      <p:ext uri="{BB962C8B-B14F-4D97-AF65-F5344CB8AC3E}">
        <p14:creationId xmlns:p14="http://schemas.microsoft.com/office/powerpoint/2010/main" val="2737234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331060978"/>
              </p:ext>
            </p:extLst>
          </p:nvPr>
        </p:nvGraphicFramePr>
        <p:xfrm>
          <a:off x="910933" y="980949"/>
          <a:ext cx="7573473" cy="4389120"/>
        </p:xfrm>
        <a:graphic>
          <a:graphicData uri="http://schemas.openxmlformats.org/drawingml/2006/table">
            <a:tbl>
              <a:tblPr firstRow="1" bandRow="1">
                <a:tableStyleId>{5C22544A-7EE6-4342-B048-85BDC9FD1C3A}</a:tableStyleId>
              </a:tblPr>
              <a:tblGrid>
                <a:gridCol w="3048000"/>
                <a:gridCol w="4525473"/>
              </a:tblGrid>
              <a:tr h="370840">
                <a:tc>
                  <a:txBody>
                    <a:bodyPr/>
                    <a:lstStyle/>
                    <a:p>
                      <a:r>
                        <a:rPr lang="it-IT" sz="2400" dirty="0" err="1" smtClean="0"/>
                        <a:t>Período</a:t>
                      </a:r>
                      <a:r>
                        <a:rPr lang="it-IT" sz="2400" dirty="0" smtClean="0"/>
                        <a:t> </a:t>
                      </a:r>
                      <a:r>
                        <a:rPr lang="it-IT" sz="2400" dirty="0" err="1" smtClean="0"/>
                        <a:t>arqueológico</a:t>
                      </a:r>
                      <a:endParaRPr lang="it-IT" sz="2400" dirty="0"/>
                    </a:p>
                  </a:txBody>
                  <a:tcPr/>
                </a:tc>
                <a:tc>
                  <a:txBody>
                    <a:bodyPr/>
                    <a:lstStyle/>
                    <a:p>
                      <a:r>
                        <a:rPr lang="it-IT" sz="2400" dirty="0" err="1" smtClean="0"/>
                        <a:t>Características</a:t>
                      </a:r>
                      <a:endParaRPr lang="it-IT" sz="2400" dirty="0"/>
                    </a:p>
                  </a:txBody>
                  <a:tcPr/>
                </a:tc>
              </a:tr>
              <a:tr h="370840">
                <a:tc>
                  <a:txBody>
                    <a:bodyPr/>
                    <a:lstStyle/>
                    <a:p>
                      <a:r>
                        <a:rPr lang="it-IT" sz="2400" b="1" dirty="0" err="1" smtClean="0"/>
                        <a:t>Paleolítico</a:t>
                      </a:r>
                      <a:r>
                        <a:rPr lang="it-IT" sz="2400" b="1" dirty="0" smtClean="0"/>
                        <a:t> </a:t>
                      </a:r>
                      <a:br>
                        <a:rPr lang="it-IT" sz="2400" b="1" dirty="0" smtClean="0"/>
                      </a:br>
                      <a:r>
                        <a:rPr lang="it-IT" sz="2400" dirty="0" smtClean="0"/>
                        <a:t>¿300.000</a:t>
                      </a:r>
                      <a:r>
                        <a:rPr lang="it-IT" sz="2400" baseline="0" dirty="0" smtClean="0"/>
                        <a:t> </a:t>
                      </a:r>
                      <a:r>
                        <a:rPr lang="it-IT" sz="2400" baseline="0" dirty="0" err="1" smtClean="0"/>
                        <a:t>años</a:t>
                      </a:r>
                      <a:r>
                        <a:rPr lang="it-IT" sz="2400" baseline="0" dirty="0" smtClean="0"/>
                        <a:t>?</a:t>
                      </a:r>
                      <a:endParaRPr lang="it-IT" sz="2400" dirty="0"/>
                    </a:p>
                  </a:txBody>
                  <a:tcPr/>
                </a:tc>
                <a:tc>
                  <a:txBody>
                    <a:bodyPr/>
                    <a:lstStyle/>
                    <a:p>
                      <a:r>
                        <a:rPr lang="it-IT" sz="2400" dirty="0" err="1" smtClean="0"/>
                        <a:t>Caza</a:t>
                      </a:r>
                      <a:r>
                        <a:rPr lang="it-IT" sz="2400" baseline="0" dirty="0" smtClean="0"/>
                        <a:t> y </a:t>
                      </a:r>
                      <a:r>
                        <a:rPr lang="it-IT" sz="2400" baseline="0" dirty="0" err="1" smtClean="0"/>
                        <a:t>recolección</a:t>
                      </a:r>
                      <a:r>
                        <a:rPr lang="it-IT" sz="2400" baseline="0" dirty="0" smtClean="0"/>
                        <a:t>. Nomadismo.</a:t>
                      </a:r>
                      <a:endParaRPr lang="it-IT" sz="2400" dirty="0"/>
                    </a:p>
                  </a:txBody>
                  <a:tcPr/>
                </a:tc>
              </a:tr>
              <a:tr h="370840">
                <a:tc>
                  <a:txBody>
                    <a:bodyPr/>
                    <a:lstStyle/>
                    <a:p>
                      <a:r>
                        <a:rPr lang="it-IT" sz="2400" b="1" dirty="0" err="1" smtClean="0"/>
                        <a:t>Neolítico</a:t>
                      </a:r>
                      <a:endParaRPr lang="it-IT" sz="2400" b="1" dirty="0" smtClean="0"/>
                    </a:p>
                    <a:p>
                      <a:r>
                        <a:rPr lang="it-IT" sz="2400" dirty="0" smtClean="0"/>
                        <a:t>8.000</a:t>
                      </a:r>
                      <a:r>
                        <a:rPr lang="it-IT" sz="2400" baseline="0" dirty="0" smtClean="0"/>
                        <a:t> a.C.</a:t>
                      </a:r>
                      <a:endParaRPr lang="it-IT" sz="2400" dirty="0"/>
                    </a:p>
                  </a:txBody>
                  <a:tcPr/>
                </a:tc>
                <a:tc>
                  <a:txBody>
                    <a:bodyPr/>
                    <a:lstStyle/>
                    <a:p>
                      <a:r>
                        <a:rPr lang="it-IT" sz="2400" dirty="0" err="1" smtClean="0"/>
                        <a:t>Agricultura</a:t>
                      </a:r>
                      <a:r>
                        <a:rPr lang="it-IT" sz="2400" dirty="0" smtClean="0"/>
                        <a:t> de </a:t>
                      </a:r>
                      <a:r>
                        <a:rPr lang="it-IT" sz="2400" dirty="0" err="1" smtClean="0"/>
                        <a:t>subsistencia</a:t>
                      </a:r>
                      <a:endParaRPr lang="it-IT" sz="2400" dirty="0" smtClean="0"/>
                    </a:p>
                    <a:p>
                      <a:r>
                        <a:rPr lang="it-IT" sz="2400" dirty="0" smtClean="0"/>
                        <a:t>Sedentarismo, </a:t>
                      </a:r>
                      <a:r>
                        <a:rPr lang="it-IT" sz="2400" dirty="0" err="1" smtClean="0"/>
                        <a:t>cerámica</a:t>
                      </a:r>
                      <a:r>
                        <a:rPr lang="it-IT" sz="2400" dirty="0" smtClean="0"/>
                        <a:t>.</a:t>
                      </a:r>
                    </a:p>
                    <a:p>
                      <a:r>
                        <a:rPr lang="it-IT" sz="2400" dirty="0" err="1" smtClean="0"/>
                        <a:t>Sociedades</a:t>
                      </a:r>
                      <a:r>
                        <a:rPr lang="it-IT" sz="2400" baseline="0" dirty="0" smtClean="0"/>
                        <a:t> </a:t>
                      </a:r>
                      <a:r>
                        <a:rPr lang="it-IT" sz="2400" baseline="0" dirty="0" err="1" smtClean="0"/>
                        <a:t>igualitarias</a:t>
                      </a:r>
                      <a:endParaRPr lang="it-IT" sz="2400" dirty="0"/>
                    </a:p>
                  </a:txBody>
                  <a:tcPr/>
                </a:tc>
              </a:tr>
              <a:tr h="370840">
                <a:tc>
                  <a:txBody>
                    <a:bodyPr/>
                    <a:lstStyle/>
                    <a:p>
                      <a:r>
                        <a:rPr lang="it-IT" sz="2400" b="1" dirty="0" err="1" smtClean="0"/>
                        <a:t>Edad</a:t>
                      </a:r>
                      <a:r>
                        <a:rPr lang="it-IT" sz="2400" b="1" dirty="0" smtClean="0"/>
                        <a:t> del Bronce</a:t>
                      </a:r>
                    </a:p>
                    <a:p>
                      <a:r>
                        <a:rPr lang="it-IT" sz="2400" b="0" dirty="0" smtClean="0"/>
                        <a:t>3.000 a.C.</a:t>
                      </a:r>
                      <a:endParaRPr lang="it-IT" sz="2400" b="0" dirty="0"/>
                    </a:p>
                  </a:txBody>
                  <a:tcPr/>
                </a:tc>
                <a:tc>
                  <a:txBody>
                    <a:bodyPr/>
                    <a:lstStyle/>
                    <a:p>
                      <a:r>
                        <a:rPr lang="it-IT" sz="2400" dirty="0" err="1" smtClean="0"/>
                        <a:t>Surgen</a:t>
                      </a:r>
                      <a:r>
                        <a:rPr lang="it-IT" sz="2400" dirty="0" smtClean="0"/>
                        <a:t> </a:t>
                      </a:r>
                      <a:r>
                        <a:rPr lang="it-IT" sz="2400" dirty="0" err="1" smtClean="0"/>
                        <a:t>sociedades</a:t>
                      </a:r>
                      <a:r>
                        <a:rPr lang="it-IT" sz="2400" baseline="0" dirty="0" smtClean="0"/>
                        <a:t> </a:t>
                      </a:r>
                      <a:r>
                        <a:rPr lang="it-IT" sz="2400" baseline="0" dirty="0" err="1" smtClean="0"/>
                        <a:t>complejas</a:t>
                      </a:r>
                      <a:r>
                        <a:rPr lang="it-IT" sz="2400" baseline="0" dirty="0" smtClean="0"/>
                        <a:t> con </a:t>
                      </a:r>
                      <a:r>
                        <a:rPr lang="it-IT" sz="2400" baseline="0" dirty="0" err="1" smtClean="0"/>
                        <a:t>división</a:t>
                      </a:r>
                      <a:r>
                        <a:rPr lang="it-IT" sz="2400" baseline="0" dirty="0" smtClean="0"/>
                        <a:t> del </a:t>
                      </a:r>
                      <a:r>
                        <a:rPr lang="it-IT" sz="2400" baseline="0" dirty="0" err="1" smtClean="0"/>
                        <a:t>trabajo</a:t>
                      </a:r>
                      <a:r>
                        <a:rPr lang="it-IT" sz="2400" baseline="0" dirty="0" smtClean="0"/>
                        <a:t>.</a:t>
                      </a:r>
                    </a:p>
                    <a:p>
                      <a:r>
                        <a:rPr lang="it-IT" sz="2400" baseline="0" dirty="0" err="1" smtClean="0"/>
                        <a:t>Gobiernos</a:t>
                      </a:r>
                      <a:r>
                        <a:rPr lang="it-IT" sz="2400" baseline="0" dirty="0" smtClean="0"/>
                        <a:t> </a:t>
                      </a:r>
                      <a:r>
                        <a:rPr lang="it-IT" sz="2400" baseline="0" dirty="0" err="1" smtClean="0"/>
                        <a:t>centralizados</a:t>
                      </a:r>
                      <a:r>
                        <a:rPr lang="it-IT" sz="2400" baseline="0" dirty="0" smtClean="0"/>
                        <a:t>.</a:t>
                      </a:r>
                    </a:p>
                    <a:p>
                      <a:r>
                        <a:rPr lang="it-IT" sz="2400" baseline="0" dirty="0" err="1" smtClean="0"/>
                        <a:t>Ciudades</a:t>
                      </a:r>
                      <a:r>
                        <a:rPr lang="it-IT" sz="2400" baseline="0" dirty="0" smtClean="0"/>
                        <a:t>.</a:t>
                      </a:r>
                    </a:p>
                    <a:p>
                      <a:r>
                        <a:rPr lang="it-IT" sz="2400" baseline="0" dirty="0" err="1" smtClean="0"/>
                        <a:t>Escritura</a:t>
                      </a:r>
                      <a:r>
                        <a:rPr lang="it-IT" sz="2400" baseline="0" dirty="0" smtClean="0"/>
                        <a:t>, la </a:t>
                      </a:r>
                      <a:r>
                        <a:rPr lang="it-IT" sz="2400" baseline="0" dirty="0" err="1" smtClean="0"/>
                        <a:t>rueda</a:t>
                      </a:r>
                      <a:r>
                        <a:rPr lang="it-IT" sz="2400" baseline="0" dirty="0" smtClean="0"/>
                        <a:t>, bronce</a:t>
                      </a:r>
                    </a:p>
                  </a:txBody>
                  <a:tcPr/>
                </a:tc>
              </a:tr>
            </a:tbl>
          </a:graphicData>
        </a:graphic>
      </p:graphicFrame>
    </p:spTree>
    <p:extLst>
      <p:ext uri="{BB962C8B-B14F-4D97-AF65-F5344CB8AC3E}">
        <p14:creationId xmlns:p14="http://schemas.microsoft.com/office/powerpoint/2010/main" val="28330194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2965"/>
            <a:ext cx="8229600" cy="747595"/>
          </a:xfrm>
        </p:spPr>
        <p:txBody>
          <a:bodyPr>
            <a:normAutofit/>
          </a:bodyPr>
          <a:lstStyle/>
          <a:p>
            <a:r>
              <a:rPr lang="it-IT" sz="4000" dirty="0" err="1" smtClean="0"/>
              <a:t>Colapso</a:t>
            </a:r>
            <a:r>
              <a:rPr lang="it-IT" sz="4000" dirty="0" smtClean="0"/>
              <a:t> de la </a:t>
            </a:r>
            <a:r>
              <a:rPr lang="it-IT" sz="4000" dirty="0" err="1" smtClean="0"/>
              <a:t>civilización</a:t>
            </a:r>
            <a:r>
              <a:rPr lang="it-IT" sz="4000" dirty="0" smtClean="0"/>
              <a:t> del Bronce</a:t>
            </a:r>
            <a:endParaRPr lang="it-IT" sz="4000" dirty="0"/>
          </a:p>
        </p:txBody>
      </p:sp>
      <p:pic>
        <p:nvPicPr>
          <p:cNvPr id="5" name="Marcador de contenido 4" descr="sea-peoples.jpg"/>
          <p:cNvPicPr>
            <a:picLocks noGrp="1" noChangeAspect="1"/>
          </p:cNvPicPr>
          <p:nvPr>
            <p:ph sz="half" idx="2"/>
          </p:nvPr>
        </p:nvPicPr>
        <p:blipFill>
          <a:blip r:embed="rId2">
            <a:extLst>
              <a:ext uri="{28A0092B-C50C-407E-A947-70E740481C1C}">
                <a14:useLocalDpi xmlns:a14="http://schemas.microsoft.com/office/drawing/2010/main" val="0"/>
              </a:ext>
            </a:extLst>
          </a:blip>
          <a:srcRect t="-63200" b="-63200"/>
          <a:stretch>
            <a:fillRect/>
          </a:stretch>
        </p:blipFill>
        <p:spPr>
          <a:xfrm>
            <a:off x="1101580" y="939219"/>
            <a:ext cx="6963354" cy="7803665"/>
          </a:xfrm>
        </p:spPr>
      </p:pic>
      <p:sp>
        <p:nvSpPr>
          <p:cNvPr id="3" name="Marcador de contenido 2"/>
          <p:cNvSpPr>
            <a:spLocks noGrp="1"/>
          </p:cNvSpPr>
          <p:nvPr>
            <p:ph sz="half" idx="1"/>
          </p:nvPr>
        </p:nvSpPr>
        <p:spPr>
          <a:xfrm>
            <a:off x="785628" y="1707930"/>
            <a:ext cx="7501720" cy="1754597"/>
          </a:xfrm>
        </p:spPr>
        <p:txBody>
          <a:bodyPr>
            <a:normAutofit/>
          </a:bodyPr>
          <a:lstStyle/>
          <a:p>
            <a:pPr>
              <a:spcBef>
                <a:spcPts val="800"/>
              </a:spcBef>
            </a:pPr>
            <a:r>
              <a:rPr lang="it-IT" dirty="0" err="1" smtClean="0"/>
              <a:t>Entorno</a:t>
            </a:r>
            <a:r>
              <a:rPr lang="it-IT" dirty="0" smtClean="0"/>
              <a:t> al </a:t>
            </a:r>
            <a:r>
              <a:rPr lang="it-IT" dirty="0" err="1" smtClean="0"/>
              <a:t>año</a:t>
            </a:r>
            <a:r>
              <a:rPr lang="it-IT" dirty="0" smtClean="0"/>
              <a:t> 1200 a.C., la brillante </a:t>
            </a:r>
            <a:r>
              <a:rPr lang="it-IT" dirty="0" err="1" smtClean="0"/>
              <a:t>civilización</a:t>
            </a:r>
            <a:r>
              <a:rPr lang="it-IT" dirty="0" smtClean="0"/>
              <a:t> del Bronce se </a:t>
            </a:r>
            <a:r>
              <a:rPr lang="it-IT" dirty="0" err="1" smtClean="0"/>
              <a:t>colapsa</a:t>
            </a:r>
            <a:r>
              <a:rPr lang="it-IT" dirty="0" smtClean="0"/>
              <a:t> por la </a:t>
            </a:r>
            <a:r>
              <a:rPr lang="it-IT" dirty="0" err="1" smtClean="0"/>
              <a:t>invasión</a:t>
            </a:r>
            <a:r>
              <a:rPr lang="it-IT" dirty="0" smtClean="0"/>
              <a:t> de </a:t>
            </a:r>
            <a:r>
              <a:rPr lang="it-IT" dirty="0" err="1" smtClean="0"/>
              <a:t>los</a:t>
            </a:r>
            <a:r>
              <a:rPr lang="it-IT" dirty="0" smtClean="0"/>
              <a:t> pueblos del mar</a:t>
            </a:r>
          </a:p>
          <a:p>
            <a:pPr>
              <a:spcBef>
                <a:spcPts val="800"/>
              </a:spcBef>
            </a:pPr>
            <a:r>
              <a:rPr lang="it-IT" dirty="0" err="1" smtClean="0"/>
              <a:t>Muchas</a:t>
            </a:r>
            <a:r>
              <a:rPr lang="it-IT" dirty="0" smtClean="0"/>
              <a:t> </a:t>
            </a:r>
            <a:r>
              <a:rPr lang="it-IT" dirty="0" err="1" smtClean="0"/>
              <a:t>ciudades</a:t>
            </a:r>
            <a:r>
              <a:rPr lang="it-IT" dirty="0" smtClean="0"/>
              <a:t> se </a:t>
            </a:r>
            <a:r>
              <a:rPr lang="it-IT" dirty="0" err="1" smtClean="0"/>
              <a:t>abandonan</a:t>
            </a:r>
            <a:r>
              <a:rPr lang="it-IT" dirty="0" smtClean="0"/>
              <a:t>, y en </a:t>
            </a:r>
            <a:r>
              <a:rPr lang="it-IT" dirty="0" err="1" smtClean="0"/>
              <a:t>muchas</a:t>
            </a:r>
            <a:r>
              <a:rPr lang="it-IT" dirty="0" smtClean="0"/>
              <a:t> </a:t>
            </a:r>
            <a:r>
              <a:rPr lang="it-IT" dirty="0" err="1" smtClean="0"/>
              <a:t>regiones</a:t>
            </a:r>
            <a:r>
              <a:rPr lang="it-IT" dirty="0" smtClean="0"/>
              <a:t>, </a:t>
            </a:r>
            <a:r>
              <a:rPr lang="it-IT" dirty="0" err="1" smtClean="0"/>
              <a:t>desaparece</a:t>
            </a:r>
            <a:r>
              <a:rPr lang="it-IT" dirty="0" smtClean="0"/>
              <a:t> </a:t>
            </a:r>
            <a:r>
              <a:rPr lang="it-IT" dirty="0" err="1" smtClean="0"/>
              <a:t>el</a:t>
            </a:r>
            <a:r>
              <a:rPr lang="it-IT" dirty="0" smtClean="0"/>
              <a:t> </a:t>
            </a:r>
            <a:r>
              <a:rPr lang="it-IT" dirty="0" err="1" smtClean="0"/>
              <a:t>comercio</a:t>
            </a:r>
            <a:r>
              <a:rPr lang="it-IT" dirty="0" smtClean="0"/>
              <a:t> y se </a:t>
            </a:r>
            <a:r>
              <a:rPr lang="it-IT" dirty="0" err="1" smtClean="0"/>
              <a:t>pierde</a:t>
            </a:r>
            <a:r>
              <a:rPr lang="it-IT" dirty="0" smtClean="0"/>
              <a:t> la </a:t>
            </a:r>
            <a:r>
              <a:rPr lang="it-IT" dirty="0" err="1" smtClean="0"/>
              <a:t>escritura</a:t>
            </a:r>
            <a:endParaRPr lang="it-IT" dirty="0"/>
          </a:p>
        </p:txBody>
      </p:sp>
    </p:spTree>
    <p:extLst>
      <p:ext uri="{BB962C8B-B14F-4D97-AF65-F5344CB8AC3E}">
        <p14:creationId xmlns:p14="http://schemas.microsoft.com/office/powerpoint/2010/main" val="1907683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Período</a:t>
            </a:r>
            <a:r>
              <a:rPr lang="it-IT" dirty="0" smtClean="0"/>
              <a:t> del </a:t>
            </a:r>
            <a:r>
              <a:rPr lang="it-IT" dirty="0" err="1" smtClean="0"/>
              <a:t>Hierro</a:t>
            </a:r>
            <a:r>
              <a:rPr lang="it-IT" dirty="0" smtClean="0"/>
              <a:t> I</a:t>
            </a:r>
            <a:endParaRPr lang="it-IT" dirty="0"/>
          </a:p>
        </p:txBody>
      </p:sp>
      <p:sp>
        <p:nvSpPr>
          <p:cNvPr id="3" name="Marcador de contenido 2"/>
          <p:cNvSpPr>
            <a:spLocks noGrp="1"/>
          </p:cNvSpPr>
          <p:nvPr>
            <p:ph sz="half" idx="1"/>
          </p:nvPr>
        </p:nvSpPr>
        <p:spPr>
          <a:xfrm>
            <a:off x="457200" y="2147888"/>
            <a:ext cx="4038600" cy="4202365"/>
          </a:xfrm>
        </p:spPr>
        <p:txBody>
          <a:bodyPr>
            <a:normAutofit/>
          </a:bodyPr>
          <a:lstStyle/>
          <a:p>
            <a:r>
              <a:rPr lang="it-IT" dirty="0" err="1" smtClean="0"/>
              <a:t>Tiempo</a:t>
            </a:r>
            <a:r>
              <a:rPr lang="it-IT" dirty="0" smtClean="0"/>
              <a:t> de declive cultural en Oriente Medio</a:t>
            </a:r>
          </a:p>
          <a:p>
            <a:r>
              <a:rPr lang="it-IT" dirty="0" smtClean="0"/>
              <a:t>En </a:t>
            </a:r>
            <a:r>
              <a:rPr lang="it-IT" dirty="0" err="1" smtClean="0"/>
              <a:t>las</a:t>
            </a:r>
            <a:r>
              <a:rPr lang="it-IT" dirty="0" smtClean="0"/>
              <a:t> </a:t>
            </a:r>
            <a:r>
              <a:rPr lang="it-IT" dirty="0" err="1" smtClean="0"/>
              <a:t>zonas</a:t>
            </a:r>
            <a:r>
              <a:rPr lang="it-IT" dirty="0" smtClean="0"/>
              <a:t> </a:t>
            </a:r>
            <a:r>
              <a:rPr lang="it-IT" dirty="0" err="1" smtClean="0"/>
              <a:t>montañosas</a:t>
            </a:r>
            <a:r>
              <a:rPr lang="it-IT" dirty="0" smtClean="0"/>
              <a:t> de Palestina, </a:t>
            </a:r>
            <a:r>
              <a:rPr lang="it-IT" dirty="0" err="1" smtClean="0"/>
              <a:t>aparecen</a:t>
            </a:r>
            <a:r>
              <a:rPr lang="it-IT" dirty="0" smtClean="0"/>
              <a:t> </a:t>
            </a:r>
            <a:r>
              <a:rPr lang="it-IT" dirty="0" err="1" smtClean="0"/>
              <a:t>los</a:t>
            </a:r>
            <a:r>
              <a:rPr lang="it-IT" dirty="0" smtClean="0"/>
              <a:t> </a:t>
            </a:r>
            <a:r>
              <a:rPr lang="it-IT" dirty="0" err="1" smtClean="0"/>
              <a:t>primeros</a:t>
            </a:r>
            <a:r>
              <a:rPr lang="it-IT" dirty="0" smtClean="0"/>
              <a:t> </a:t>
            </a:r>
            <a:r>
              <a:rPr lang="it-IT" dirty="0" err="1" smtClean="0"/>
              <a:t>asentamientos</a:t>
            </a:r>
            <a:r>
              <a:rPr lang="it-IT" dirty="0" smtClean="0"/>
              <a:t> </a:t>
            </a:r>
            <a:r>
              <a:rPr lang="it-IT" dirty="0" err="1" smtClean="0"/>
              <a:t>israelitas</a:t>
            </a:r>
            <a:endParaRPr lang="it-IT" dirty="0" smtClean="0"/>
          </a:p>
          <a:p>
            <a:r>
              <a:rPr lang="it-IT" dirty="0" err="1" smtClean="0"/>
              <a:t>Organización</a:t>
            </a:r>
            <a:r>
              <a:rPr lang="it-IT" dirty="0" smtClean="0"/>
              <a:t> </a:t>
            </a:r>
            <a:r>
              <a:rPr lang="it-IT" dirty="0" err="1" smtClean="0"/>
              <a:t>tribal</a:t>
            </a:r>
            <a:r>
              <a:rPr lang="it-IT" dirty="0" smtClean="0"/>
              <a:t>, no </a:t>
            </a:r>
            <a:r>
              <a:rPr lang="it-IT" dirty="0" err="1" smtClean="0"/>
              <a:t>estatal</a:t>
            </a:r>
            <a:endParaRPr lang="it-IT" dirty="0" smtClean="0"/>
          </a:p>
          <a:p>
            <a:r>
              <a:rPr lang="it-IT" dirty="0" err="1" smtClean="0"/>
              <a:t>Época</a:t>
            </a:r>
            <a:r>
              <a:rPr lang="it-IT" dirty="0" smtClean="0"/>
              <a:t> de </a:t>
            </a:r>
            <a:r>
              <a:rPr lang="it-IT" dirty="0" err="1" smtClean="0"/>
              <a:t>los</a:t>
            </a:r>
            <a:r>
              <a:rPr lang="it-IT" dirty="0" smtClean="0"/>
              <a:t> </a:t>
            </a:r>
            <a:r>
              <a:rPr lang="it-IT" dirty="0" err="1" smtClean="0"/>
              <a:t>Jueces</a:t>
            </a:r>
            <a:endParaRPr lang="it-IT" dirty="0" smtClean="0"/>
          </a:p>
          <a:p>
            <a:endParaRPr lang="it-IT" dirty="0"/>
          </a:p>
        </p:txBody>
      </p:sp>
      <p:pic>
        <p:nvPicPr>
          <p:cNvPr id="7" name="Marcador de contenido 6" descr="bsba140503400l.jpg"/>
          <p:cNvPicPr>
            <a:picLocks noGrp="1" noChangeAspect="1"/>
          </p:cNvPicPr>
          <p:nvPr>
            <p:ph sz="half" idx="2"/>
          </p:nvPr>
        </p:nvPicPr>
        <p:blipFill>
          <a:blip r:embed="rId2">
            <a:extLst>
              <a:ext uri="{28A0092B-C50C-407E-A947-70E740481C1C}">
                <a14:useLocalDpi xmlns:a14="http://schemas.microsoft.com/office/drawing/2010/main" val="0"/>
              </a:ext>
            </a:extLst>
          </a:blip>
          <a:srcRect l="28778" r="28778"/>
          <a:stretch>
            <a:fillRect/>
          </a:stretch>
        </p:blipFill>
        <p:spPr/>
      </p:pic>
    </p:spTree>
    <p:extLst>
      <p:ext uri="{BB962C8B-B14F-4D97-AF65-F5344CB8AC3E}">
        <p14:creationId xmlns:p14="http://schemas.microsoft.com/office/powerpoint/2010/main" val="31081696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Período</a:t>
            </a:r>
            <a:r>
              <a:rPr lang="it-IT" dirty="0" smtClean="0"/>
              <a:t> del </a:t>
            </a:r>
            <a:r>
              <a:rPr lang="it-IT" dirty="0" err="1" smtClean="0"/>
              <a:t>Hierro</a:t>
            </a:r>
            <a:r>
              <a:rPr lang="it-IT" dirty="0" smtClean="0"/>
              <a:t> II</a:t>
            </a:r>
            <a:endParaRPr lang="it-IT" dirty="0"/>
          </a:p>
        </p:txBody>
      </p:sp>
      <p:sp>
        <p:nvSpPr>
          <p:cNvPr id="4" name="Marcador de texto 3"/>
          <p:cNvSpPr>
            <a:spLocks noGrp="1"/>
          </p:cNvSpPr>
          <p:nvPr>
            <p:ph type="body" idx="1"/>
          </p:nvPr>
        </p:nvSpPr>
        <p:spPr/>
        <p:txBody>
          <a:bodyPr/>
          <a:lstStyle/>
          <a:p>
            <a:r>
              <a:rPr lang="it-IT" b="1" dirty="0" err="1"/>
              <a:t>Según</a:t>
            </a:r>
            <a:r>
              <a:rPr lang="it-IT" b="1" dirty="0"/>
              <a:t> la </a:t>
            </a:r>
            <a:r>
              <a:rPr lang="it-IT" b="1" dirty="0" err="1"/>
              <a:t>arqueología</a:t>
            </a:r>
            <a:endParaRPr lang="it-IT" b="1" dirty="0"/>
          </a:p>
          <a:p>
            <a:endParaRPr lang="es-ES" dirty="0"/>
          </a:p>
        </p:txBody>
      </p:sp>
      <p:sp>
        <p:nvSpPr>
          <p:cNvPr id="3" name="Marcador de contenido 2"/>
          <p:cNvSpPr>
            <a:spLocks noGrp="1"/>
          </p:cNvSpPr>
          <p:nvPr>
            <p:ph sz="half" idx="2"/>
          </p:nvPr>
        </p:nvSpPr>
        <p:spPr>
          <a:xfrm>
            <a:off x="632301" y="2237844"/>
            <a:ext cx="3566160" cy="705914"/>
          </a:xfrm>
        </p:spPr>
        <p:txBody>
          <a:bodyPr>
            <a:normAutofit/>
          </a:bodyPr>
          <a:lstStyle/>
          <a:p>
            <a:pPr>
              <a:lnSpc>
                <a:spcPct val="90000"/>
              </a:lnSpc>
            </a:pPr>
            <a:r>
              <a:rPr lang="it-IT" sz="1700" dirty="0" err="1"/>
              <a:t>Ciudades</a:t>
            </a:r>
            <a:r>
              <a:rPr lang="it-IT" sz="1700" dirty="0"/>
              <a:t> </a:t>
            </a:r>
            <a:r>
              <a:rPr lang="it-IT" sz="1700" dirty="0" err="1"/>
              <a:t>amuralladas</a:t>
            </a:r>
            <a:r>
              <a:rPr lang="it-IT" sz="1700" dirty="0"/>
              <a:t>: lo </a:t>
            </a:r>
            <a:r>
              <a:rPr lang="it-IT" sz="1700" dirty="0" err="1"/>
              <a:t>cual</a:t>
            </a:r>
            <a:r>
              <a:rPr lang="it-IT" sz="1700" dirty="0"/>
              <a:t>, implica un </a:t>
            </a:r>
            <a:r>
              <a:rPr lang="it-IT" sz="1700" dirty="0" err="1"/>
              <a:t>Estado</a:t>
            </a:r>
            <a:endParaRPr lang="it-IT" sz="1700" dirty="0"/>
          </a:p>
          <a:p>
            <a:pPr lvl="1"/>
            <a:endParaRPr lang="it-IT" dirty="0" smtClean="0"/>
          </a:p>
        </p:txBody>
      </p:sp>
      <p:sp>
        <p:nvSpPr>
          <p:cNvPr id="6" name="Marcador de texto 5"/>
          <p:cNvSpPr>
            <a:spLocks noGrp="1"/>
          </p:cNvSpPr>
          <p:nvPr>
            <p:ph type="body" sz="quarter" idx="3"/>
          </p:nvPr>
        </p:nvSpPr>
        <p:spPr/>
        <p:txBody>
          <a:bodyPr/>
          <a:lstStyle/>
          <a:p>
            <a:r>
              <a:rPr lang="it-IT" b="1" dirty="0" err="1"/>
              <a:t>Según</a:t>
            </a:r>
            <a:r>
              <a:rPr lang="it-IT" b="1" dirty="0"/>
              <a:t> la </a:t>
            </a:r>
            <a:r>
              <a:rPr lang="it-IT" b="1" dirty="0" err="1"/>
              <a:t>Biblia</a:t>
            </a:r>
            <a:endParaRPr lang="it-IT" b="1" dirty="0"/>
          </a:p>
          <a:p>
            <a:endParaRPr lang="es-ES" dirty="0"/>
          </a:p>
        </p:txBody>
      </p:sp>
      <p:sp>
        <p:nvSpPr>
          <p:cNvPr id="7" name="Marcador de contenido 6"/>
          <p:cNvSpPr>
            <a:spLocks noGrp="1"/>
          </p:cNvSpPr>
          <p:nvPr>
            <p:ph sz="quarter" idx="4"/>
          </p:nvPr>
        </p:nvSpPr>
        <p:spPr/>
        <p:txBody>
          <a:bodyPr>
            <a:normAutofit fontScale="85000" lnSpcReduction="10000"/>
          </a:bodyPr>
          <a:lstStyle/>
          <a:p>
            <a:r>
              <a:rPr lang="it-IT" b="1" dirty="0" err="1"/>
              <a:t>Libros</a:t>
            </a:r>
            <a:r>
              <a:rPr lang="it-IT" b="1" dirty="0"/>
              <a:t> de Samuel: </a:t>
            </a:r>
            <a:r>
              <a:rPr lang="it-IT" dirty="0"/>
              <a:t>Se </a:t>
            </a:r>
            <a:r>
              <a:rPr lang="it-IT" dirty="0" err="1"/>
              <a:t>constituye</a:t>
            </a:r>
            <a:r>
              <a:rPr lang="it-IT" dirty="0"/>
              <a:t> la </a:t>
            </a:r>
            <a:r>
              <a:rPr lang="it-IT" dirty="0" err="1"/>
              <a:t>Monarquía</a:t>
            </a:r>
            <a:r>
              <a:rPr lang="it-IT" dirty="0"/>
              <a:t>; </a:t>
            </a:r>
            <a:r>
              <a:rPr lang="it-IT" dirty="0" err="1"/>
              <a:t>Saúl</a:t>
            </a:r>
            <a:r>
              <a:rPr lang="it-IT" dirty="0"/>
              <a:t> es </a:t>
            </a:r>
            <a:r>
              <a:rPr lang="it-IT" dirty="0" err="1"/>
              <a:t>el</a:t>
            </a:r>
            <a:r>
              <a:rPr lang="it-IT" dirty="0"/>
              <a:t> </a:t>
            </a:r>
            <a:r>
              <a:rPr lang="it-IT" dirty="0" err="1"/>
              <a:t>primer</a:t>
            </a:r>
            <a:r>
              <a:rPr lang="it-IT" dirty="0"/>
              <a:t> </a:t>
            </a:r>
            <a:r>
              <a:rPr lang="it-IT" dirty="0" err="1"/>
              <a:t>rey</a:t>
            </a:r>
            <a:r>
              <a:rPr lang="it-IT" dirty="0"/>
              <a:t>, David le </a:t>
            </a:r>
            <a:r>
              <a:rPr lang="it-IT" dirty="0" err="1"/>
              <a:t>sucede</a:t>
            </a:r>
            <a:endParaRPr lang="it-IT" dirty="0"/>
          </a:p>
          <a:p>
            <a:r>
              <a:rPr lang="it-IT" b="1" dirty="0" err="1"/>
              <a:t>Libros</a:t>
            </a:r>
            <a:r>
              <a:rPr lang="it-IT" b="1" dirty="0"/>
              <a:t> de </a:t>
            </a:r>
            <a:r>
              <a:rPr lang="it-IT" b="1" dirty="0" err="1"/>
              <a:t>los</a:t>
            </a:r>
            <a:r>
              <a:rPr lang="it-IT" b="1" dirty="0"/>
              <a:t> </a:t>
            </a:r>
            <a:r>
              <a:rPr lang="it-IT" b="1" dirty="0" err="1"/>
              <a:t>Reyes</a:t>
            </a:r>
            <a:r>
              <a:rPr lang="it-IT" b="1" dirty="0"/>
              <a:t>: </a:t>
            </a:r>
            <a:r>
              <a:rPr lang="it-IT" dirty="0" err="1"/>
              <a:t>Salomón</a:t>
            </a:r>
            <a:r>
              <a:rPr lang="it-IT" dirty="0"/>
              <a:t> </a:t>
            </a:r>
            <a:r>
              <a:rPr lang="it-IT" dirty="0" err="1"/>
              <a:t>hereda</a:t>
            </a:r>
            <a:r>
              <a:rPr lang="it-IT" dirty="0"/>
              <a:t> </a:t>
            </a:r>
            <a:r>
              <a:rPr lang="it-IT" dirty="0" err="1"/>
              <a:t>el</a:t>
            </a:r>
            <a:r>
              <a:rPr lang="it-IT" dirty="0"/>
              <a:t> trono de su padre David, pero </a:t>
            </a:r>
            <a:r>
              <a:rPr lang="it-IT" dirty="0" err="1"/>
              <a:t>el</a:t>
            </a:r>
            <a:r>
              <a:rPr lang="it-IT" dirty="0"/>
              <a:t> </a:t>
            </a:r>
            <a:r>
              <a:rPr lang="it-IT" dirty="0" err="1"/>
              <a:t>reino</a:t>
            </a:r>
            <a:r>
              <a:rPr lang="it-IT" dirty="0"/>
              <a:t> se divide en </a:t>
            </a:r>
            <a:r>
              <a:rPr lang="it-IT" dirty="0" err="1"/>
              <a:t>dos</a:t>
            </a:r>
            <a:r>
              <a:rPr lang="it-IT" dirty="0"/>
              <a:t> a la </a:t>
            </a:r>
            <a:r>
              <a:rPr lang="it-IT" dirty="0" err="1"/>
              <a:t>muerte</a:t>
            </a:r>
            <a:r>
              <a:rPr lang="it-IT" dirty="0"/>
              <a:t> de </a:t>
            </a:r>
            <a:r>
              <a:rPr lang="it-IT" dirty="0" err="1"/>
              <a:t>Salomón</a:t>
            </a:r>
            <a:r>
              <a:rPr lang="it-IT" dirty="0"/>
              <a:t>. Los </a:t>
            </a:r>
            <a:r>
              <a:rPr lang="it-IT" dirty="0" err="1"/>
              <a:t>reinos</a:t>
            </a:r>
            <a:r>
              <a:rPr lang="it-IT" dirty="0"/>
              <a:t> </a:t>
            </a:r>
            <a:r>
              <a:rPr lang="it-IT" dirty="0" err="1"/>
              <a:t>divididos</a:t>
            </a:r>
            <a:r>
              <a:rPr lang="it-IT" dirty="0"/>
              <a:t> </a:t>
            </a:r>
            <a:r>
              <a:rPr lang="it-IT" dirty="0" err="1"/>
              <a:t>sufren</a:t>
            </a:r>
            <a:r>
              <a:rPr lang="it-IT" dirty="0"/>
              <a:t> una lenta </a:t>
            </a:r>
            <a:r>
              <a:rPr lang="it-IT" dirty="0" err="1"/>
              <a:t>decadencia</a:t>
            </a:r>
            <a:r>
              <a:rPr lang="it-IT" dirty="0"/>
              <a:t> </a:t>
            </a:r>
            <a:r>
              <a:rPr lang="it-IT" dirty="0" err="1"/>
              <a:t>hasta</a:t>
            </a:r>
            <a:r>
              <a:rPr lang="it-IT" dirty="0"/>
              <a:t> </a:t>
            </a:r>
            <a:r>
              <a:rPr lang="it-IT" dirty="0" err="1"/>
              <a:t>que</a:t>
            </a:r>
            <a:r>
              <a:rPr lang="it-IT" dirty="0"/>
              <a:t> </a:t>
            </a:r>
            <a:r>
              <a:rPr lang="it-IT" dirty="0" err="1"/>
              <a:t>el</a:t>
            </a:r>
            <a:r>
              <a:rPr lang="it-IT" dirty="0"/>
              <a:t> Reino del </a:t>
            </a:r>
            <a:r>
              <a:rPr lang="it-IT" dirty="0" err="1"/>
              <a:t>Norte</a:t>
            </a:r>
            <a:r>
              <a:rPr lang="it-IT" dirty="0"/>
              <a:t> (</a:t>
            </a:r>
            <a:r>
              <a:rPr lang="it-IT" dirty="0" err="1"/>
              <a:t>Israel</a:t>
            </a:r>
            <a:r>
              <a:rPr lang="it-IT" dirty="0"/>
              <a:t>) es </a:t>
            </a:r>
            <a:r>
              <a:rPr lang="it-IT" dirty="0" err="1"/>
              <a:t>destruido</a:t>
            </a:r>
            <a:r>
              <a:rPr lang="it-IT" dirty="0"/>
              <a:t> por </a:t>
            </a:r>
            <a:r>
              <a:rPr lang="it-IT" dirty="0" err="1"/>
              <a:t>los</a:t>
            </a:r>
            <a:r>
              <a:rPr lang="it-IT" dirty="0"/>
              <a:t> </a:t>
            </a:r>
            <a:r>
              <a:rPr lang="it-IT" dirty="0" err="1"/>
              <a:t>asirios</a:t>
            </a:r>
            <a:r>
              <a:rPr lang="it-IT" dirty="0"/>
              <a:t> en </a:t>
            </a:r>
            <a:r>
              <a:rPr lang="it-IT" dirty="0" err="1"/>
              <a:t>el</a:t>
            </a:r>
            <a:r>
              <a:rPr lang="it-IT" dirty="0"/>
              <a:t> </a:t>
            </a:r>
            <a:r>
              <a:rPr lang="it-IT" dirty="0" err="1"/>
              <a:t>año</a:t>
            </a:r>
            <a:r>
              <a:rPr lang="it-IT" dirty="0"/>
              <a:t> 722 a.C. y </a:t>
            </a:r>
            <a:r>
              <a:rPr lang="it-IT" dirty="0" err="1"/>
              <a:t>el</a:t>
            </a:r>
            <a:r>
              <a:rPr lang="it-IT" dirty="0"/>
              <a:t> del </a:t>
            </a:r>
            <a:r>
              <a:rPr lang="it-IT" dirty="0" err="1"/>
              <a:t>Sur</a:t>
            </a:r>
            <a:r>
              <a:rPr lang="it-IT" dirty="0"/>
              <a:t> (</a:t>
            </a:r>
            <a:r>
              <a:rPr lang="it-IT" dirty="0" err="1"/>
              <a:t>Judá</a:t>
            </a:r>
            <a:r>
              <a:rPr lang="it-IT" dirty="0"/>
              <a:t>) en </a:t>
            </a:r>
            <a:r>
              <a:rPr lang="it-IT" dirty="0" err="1"/>
              <a:t>el</a:t>
            </a:r>
            <a:r>
              <a:rPr lang="it-IT" dirty="0"/>
              <a:t> 587 a.C. </a:t>
            </a:r>
          </a:p>
          <a:p>
            <a:endParaRPr lang="es-ES" dirty="0"/>
          </a:p>
        </p:txBody>
      </p:sp>
      <p:pic>
        <p:nvPicPr>
          <p:cNvPr id="8" name="Marcador de contenido 4" descr="insget06.jpg"/>
          <p:cNvPicPr>
            <a:picLocks noChangeAspect="1"/>
          </p:cNvPicPr>
          <p:nvPr/>
        </p:nvPicPr>
        <p:blipFill>
          <a:blip r:embed="rId2">
            <a:extLst>
              <a:ext uri="{28A0092B-C50C-407E-A947-70E740481C1C}">
                <a14:useLocalDpi xmlns:a14="http://schemas.microsoft.com/office/drawing/2010/main" val="0"/>
              </a:ext>
            </a:extLst>
          </a:blip>
          <a:srcRect l="15991" r="15991"/>
          <a:stretch>
            <a:fillRect/>
          </a:stretch>
        </p:blipFill>
        <p:spPr>
          <a:xfrm>
            <a:off x="865367" y="2943758"/>
            <a:ext cx="3333094" cy="3256829"/>
          </a:xfrm>
          <a:prstGeom prst="rect">
            <a:avLst/>
          </a:prstGeom>
        </p:spPr>
      </p:pic>
    </p:spTree>
    <p:extLst>
      <p:ext uri="{BB962C8B-B14F-4D97-AF65-F5344CB8AC3E}">
        <p14:creationId xmlns:p14="http://schemas.microsoft.com/office/powerpoint/2010/main" val="14122110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483" y="274638"/>
            <a:ext cx="8706069" cy="1143000"/>
          </a:xfrm>
        </p:spPr>
        <p:txBody>
          <a:bodyPr>
            <a:normAutofit/>
          </a:bodyPr>
          <a:lstStyle/>
          <a:p>
            <a:r>
              <a:rPr lang="it-IT" sz="4000" dirty="0" smtClean="0"/>
              <a:t>La </a:t>
            </a:r>
            <a:r>
              <a:rPr lang="it-IT" sz="4000" dirty="0" err="1" smtClean="0"/>
              <a:t>destrucción</a:t>
            </a:r>
            <a:r>
              <a:rPr lang="it-IT" sz="4000" dirty="0" smtClean="0"/>
              <a:t> de </a:t>
            </a:r>
            <a:r>
              <a:rPr lang="it-IT" sz="4000" dirty="0" err="1" smtClean="0"/>
              <a:t>Jerusalén</a:t>
            </a:r>
            <a:r>
              <a:rPr lang="it-IT" sz="4000" dirty="0" smtClean="0"/>
              <a:t> (587 a.C.)</a:t>
            </a:r>
            <a:endParaRPr lang="it-IT" sz="4000" dirty="0"/>
          </a:p>
        </p:txBody>
      </p:sp>
      <p:sp>
        <p:nvSpPr>
          <p:cNvPr id="3" name="Marcador de contenido 2"/>
          <p:cNvSpPr>
            <a:spLocks noGrp="1"/>
          </p:cNvSpPr>
          <p:nvPr>
            <p:ph idx="1"/>
          </p:nvPr>
        </p:nvSpPr>
        <p:spPr/>
        <p:txBody>
          <a:bodyPr>
            <a:normAutofit fontScale="85000" lnSpcReduction="20000"/>
          </a:bodyPr>
          <a:lstStyle/>
          <a:p>
            <a:pPr marL="0" indent="0">
              <a:buNone/>
            </a:pPr>
            <a:r>
              <a:rPr lang="es-ES" dirty="0"/>
              <a:t>El año noveno del reinado de </a:t>
            </a:r>
            <a:r>
              <a:rPr lang="es-ES" dirty="0" err="1"/>
              <a:t>Sedecías</a:t>
            </a:r>
            <a:r>
              <a:rPr lang="es-ES" dirty="0"/>
              <a:t>, el día diez del mes décimo, </a:t>
            </a:r>
            <a:r>
              <a:rPr lang="es-ES" dirty="0" err="1"/>
              <a:t>Nabudodonosor</a:t>
            </a:r>
            <a:r>
              <a:rPr lang="es-ES" dirty="0"/>
              <a:t>, rey de Babilonia, se presentó con todo su ejército ante Jerusalén y la sitió, levantando alrededor una empalizada. El asedio se prolongó hasta el año undécimo de </a:t>
            </a:r>
            <a:r>
              <a:rPr lang="es-ES" dirty="0" err="1"/>
              <a:t>Sedecías</a:t>
            </a:r>
            <a:r>
              <a:rPr lang="es-ES" dirty="0"/>
              <a:t>. El día nueve del cuarto mes, cuando el hambre se hizo insoportable en la ciudad y la gente no tenía nada que comer, abrieron una brecha en la ciudad; todo el ejército huyó de noche por la puerta entre los dos muros, cerca del jardín real, y escaparon por el camino del </a:t>
            </a:r>
            <a:r>
              <a:rPr lang="es-ES" dirty="0" err="1"/>
              <a:t>Arabá</a:t>
            </a:r>
            <a:r>
              <a:rPr lang="es-ES" dirty="0"/>
              <a:t>, mientras los caldeos [=babilonios] estrechaban el cerco de la ciudad. Pero el ejército caldeo persiguió al rey y le dio alcance en la llanura de Jericó; entonces todas sus tropas se dispersaron. Apresaron al rey </a:t>
            </a:r>
            <a:r>
              <a:rPr lang="es-ES" dirty="0" err="1"/>
              <a:t>Sedecías</a:t>
            </a:r>
            <a:r>
              <a:rPr lang="es-ES" dirty="0"/>
              <a:t> y lo llevaron a </a:t>
            </a:r>
            <a:r>
              <a:rPr lang="es-ES" dirty="0" err="1"/>
              <a:t>Riblá</a:t>
            </a:r>
            <a:r>
              <a:rPr lang="es-ES" dirty="0"/>
              <a:t>, ante el rey de Babilonia, y allí le comunicaron la sentencia. El rey de Babilonia mandó degollar a sus hijos en su presencia y a él le sacó los ojos, lo encadenó y lo llevó cautivo a Babilonia (2Re 25,1-7).</a:t>
            </a:r>
            <a:endParaRPr lang="es-ES_tradnl" dirty="0"/>
          </a:p>
          <a:p>
            <a:pPr marL="0" indent="0">
              <a:buNone/>
            </a:pPr>
            <a:endParaRPr lang="es-ES" dirty="0"/>
          </a:p>
        </p:txBody>
      </p:sp>
    </p:spTree>
    <p:extLst>
      <p:ext uri="{BB962C8B-B14F-4D97-AF65-F5344CB8AC3E}">
        <p14:creationId xmlns:p14="http://schemas.microsoft.com/office/powerpoint/2010/main" val="3645954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mbo 3"/>
          <p:cNvSpPr/>
          <p:nvPr/>
        </p:nvSpPr>
        <p:spPr>
          <a:xfrm>
            <a:off x="2496058" y="2202744"/>
            <a:ext cx="1751620" cy="1226256"/>
          </a:xfrm>
          <a:prstGeom prst="diamon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FF0000"/>
                </a:solidFill>
              </a:rPr>
              <a:t>Poesía</a:t>
            </a:r>
            <a:endParaRPr lang="it-IT" dirty="0">
              <a:solidFill>
                <a:srgbClr val="FF0000"/>
              </a:solidFill>
            </a:endParaRPr>
          </a:p>
        </p:txBody>
      </p:sp>
      <p:sp>
        <p:nvSpPr>
          <p:cNvPr id="5" name="Pentágono regular 4"/>
          <p:cNvSpPr/>
          <p:nvPr/>
        </p:nvSpPr>
        <p:spPr>
          <a:xfrm>
            <a:off x="810124" y="361308"/>
            <a:ext cx="2353738" cy="2069306"/>
          </a:xfrm>
          <a:prstGeom prst="pentagon">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Reflexiones</a:t>
            </a:r>
            <a:r>
              <a:rPr lang="it-IT" dirty="0" smtClean="0"/>
              <a:t/>
            </a:r>
            <a:br>
              <a:rPr lang="it-IT" dirty="0" smtClean="0"/>
            </a:br>
            <a:r>
              <a:rPr lang="it-IT" dirty="0" err="1" smtClean="0"/>
              <a:t>filosóficas</a:t>
            </a:r>
            <a:endParaRPr lang="it-IT" dirty="0"/>
          </a:p>
        </p:txBody>
      </p:sp>
      <p:sp>
        <p:nvSpPr>
          <p:cNvPr id="6" name="Rectángulo 5"/>
          <p:cNvSpPr/>
          <p:nvPr/>
        </p:nvSpPr>
        <p:spPr>
          <a:xfrm>
            <a:off x="4063740" y="525538"/>
            <a:ext cx="2047205" cy="1905076"/>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Crónica</a:t>
            </a:r>
            <a:r>
              <a:rPr lang="it-IT" dirty="0" smtClean="0"/>
              <a:t> </a:t>
            </a:r>
            <a:r>
              <a:rPr lang="it-IT" dirty="0" err="1" smtClean="0"/>
              <a:t>histórica</a:t>
            </a:r>
            <a:endParaRPr lang="it-IT" dirty="0"/>
          </a:p>
        </p:txBody>
      </p:sp>
      <p:sp>
        <p:nvSpPr>
          <p:cNvPr id="7" name="Elipse 6"/>
          <p:cNvSpPr/>
          <p:nvPr/>
        </p:nvSpPr>
        <p:spPr>
          <a:xfrm>
            <a:off x="810124" y="3516313"/>
            <a:ext cx="1937729" cy="193772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Mitos</a:t>
            </a:r>
            <a:r>
              <a:rPr lang="it-IT" dirty="0" smtClean="0"/>
              <a:t> y </a:t>
            </a:r>
            <a:r>
              <a:rPr lang="it-IT" dirty="0" err="1" smtClean="0"/>
              <a:t>leyendas</a:t>
            </a:r>
            <a:endParaRPr lang="it-IT" dirty="0"/>
          </a:p>
        </p:txBody>
      </p:sp>
      <p:sp>
        <p:nvSpPr>
          <p:cNvPr id="8" name="Triángulo isósceles 7"/>
          <p:cNvSpPr/>
          <p:nvPr/>
        </p:nvSpPr>
        <p:spPr>
          <a:xfrm>
            <a:off x="5526367" y="3516313"/>
            <a:ext cx="2167629" cy="1565666"/>
          </a:xfrm>
          <a:prstGeom prs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000000"/>
                </a:solidFill>
              </a:rPr>
              <a:t>Salmos</a:t>
            </a:r>
            <a:endParaRPr lang="it-IT" dirty="0">
              <a:solidFill>
                <a:srgbClr val="000000"/>
              </a:solidFill>
            </a:endParaRPr>
          </a:p>
        </p:txBody>
      </p:sp>
      <p:sp>
        <p:nvSpPr>
          <p:cNvPr id="9" name="Hexágono 8"/>
          <p:cNvSpPr/>
          <p:nvPr/>
        </p:nvSpPr>
        <p:spPr>
          <a:xfrm>
            <a:off x="6382463" y="1799689"/>
            <a:ext cx="2082785" cy="1786693"/>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Oráculos</a:t>
            </a:r>
            <a:r>
              <a:rPr lang="it-IT" dirty="0" smtClean="0"/>
              <a:t> </a:t>
            </a:r>
            <a:r>
              <a:rPr lang="it-IT" dirty="0" err="1" smtClean="0"/>
              <a:t>proféticos</a:t>
            </a:r>
            <a:endParaRPr lang="it-IT" dirty="0"/>
          </a:p>
        </p:txBody>
      </p:sp>
      <p:sp>
        <p:nvSpPr>
          <p:cNvPr id="10" name="Placa 9"/>
          <p:cNvSpPr/>
          <p:nvPr/>
        </p:nvSpPr>
        <p:spPr>
          <a:xfrm>
            <a:off x="4160096" y="3032794"/>
            <a:ext cx="1718776" cy="1313845"/>
          </a:xfrm>
          <a:prstGeom prst="plaqu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800000"/>
                </a:solidFill>
              </a:rPr>
              <a:t>Cuentos</a:t>
            </a:r>
            <a:r>
              <a:rPr lang="it-IT" dirty="0" smtClean="0">
                <a:solidFill>
                  <a:srgbClr val="800000"/>
                </a:solidFill>
              </a:rPr>
              <a:t> y </a:t>
            </a:r>
            <a:r>
              <a:rPr lang="it-IT" dirty="0" err="1" smtClean="0">
                <a:solidFill>
                  <a:srgbClr val="800000"/>
                </a:solidFill>
              </a:rPr>
              <a:t>novelas</a:t>
            </a:r>
            <a:endParaRPr lang="it-IT" dirty="0">
              <a:solidFill>
                <a:srgbClr val="800000"/>
              </a:solidFill>
            </a:endParaRPr>
          </a:p>
        </p:txBody>
      </p:sp>
      <p:sp>
        <p:nvSpPr>
          <p:cNvPr id="12" name="CuadroTexto 11"/>
          <p:cNvSpPr txBox="1"/>
          <p:nvPr/>
        </p:nvSpPr>
        <p:spPr>
          <a:xfrm>
            <a:off x="2895645" y="5081979"/>
            <a:ext cx="5966453" cy="1477328"/>
          </a:xfrm>
          <a:prstGeom prst="rect">
            <a:avLst/>
          </a:prstGeom>
          <a:noFill/>
        </p:spPr>
        <p:txBody>
          <a:bodyPr wrap="square" rtlCol="0">
            <a:spAutoFit/>
          </a:bodyPr>
          <a:lstStyle/>
          <a:p>
            <a:r>
              <a:rPr lang="es-ES_tradnl"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Biblia se compone de una gran variedad de textos</a:t>
            </a:r>
          </a:p>
          <a:p>
            <a:endParaRPr lang="it-IT" dirty="0"/>
          </a:p>
        </p:txBody>
      </p:sp>
    </p:spTree>
    <p:extLst>
      <p:ext uri="{BB962C8B-B14F-4D97-AF65-F5344CB8AC3E}">
        <p14:creationId xmlns:p14="http://schemas.microsoft.com/office/powerpoint/2010/main" val="3599469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1" animBg="1"/>
      <p:bldP spid="8" grpId="2"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exilio babilónico</a:t>
            </a:r>
            <a:endParaRPr lang="es-ES" dirty="0"/>
          </a:p>
        </p:txBody>
      </p:sp>
      <p:sp>
        <p:nvSpPr>
          <p:cNvPr id="3" name="Marcador de contenido 2"/>
          <p:cNvSpPr>
            <a:spLocks noGrp="1"/>
          </p:cNvSpPr>
          <p:nvPr>
            <p:ph idx="1"/>
          </p:nvPr>
        </p:nvSpPr>
        <p:spPr/>
        <p:txBody>
          <a:bodyPr/>
          <a:lstStyle/>
          <a:p>
            <a:r>
              <a:rPr lang="es-ES" dirty="0" smtClean="0"/>
              <a:t>La élite del pueblo judío es deportado a Babilonia: actual Irak</a:t>
            </a:r>
          </a:p>
          <a:p>
            <a:r>
              <a:rPr lang="es-ES" dirty="0" smtClean="0"/>
              <a:t>Lo normal es que hubieran perdido su identidad</a:t>
            </a:r>
          </a:p>
          <a:p>
            <a:r>
              <a:rPr lang="es-ES" dirty="0" smtClean="0"/>
              <a:t>Pero los judíos consiguieron sobrevivir</a:t>
            </a:r>
          </a:p>
          <a:p>
            <a:r>
              <a:rPr lang="es-ES" dirty="0" smtClean="0"/>
              <a:t>E hicieron mucho más que sobrevivir</a:t>
            </a:r>
            <a:endParaRPr lang="es-ES" dirty="0"/>
          </a:p>
        </p:txBody>
      </p:sp>
    </p:spTree>
    <p:extLst>
      <p:ext uri="{BB962C8B-B14F-4D97-AF65-F5344CB8AC3E}">
        <p14:creationId xmlns:p14="http://schemas.microsoft.com/office/powerpoint/2010/main" val="1579110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77248" y="850900"/>
            <a:ext cx="7594086" cy="406400"/>
          </a:xfrm>
        </p:spPr>
        <p:txBody>
          <a:bodyPr>
            <a:noAutofit/>
          </a:bodyPr>
          <a:lstStyle/>
          <a:p>
            <a:r>
              <a:rPr lang="it-IT" sz="2400" dirty="0" smtClean="0"/>
              <a:t>La </a:t>
            </a:r>
            <a:r>
              <a:rPr lang="it-IT" sz="2400" dirty="0" err="1" smtClean="0"/>
              <a:t>confrontación</a:t>
            </a:r>
            <a:r>
              <a:rPr lang="it-IT" sz="2400" dirty="0" smtClean="0"/>
              <a:t> con la </a:t>
            </a:r>
            <a:r>
              <a:rPr lang="it-IT" sz="2400" dirty="0" err="1" smtClean="0"/>
              <a:t>ideología</a:t>
            </a:r>
            <a:r>
              <a:rPr lang="it-IT" sz="2400" dirty="0" smtClean="0"/>
              <a:t> </a:t>
            </a:r>
            <a:r>
              <a:rPr lang="it-IT" sz="2400" dirty="0" err="1" smtClean="0"/>
              <a:t>imperial</a:t>
            </a:r>
            <a:r>
              <a:rPr lang="it-IT" sz="2400" dirty="0" smtClean="0"/>
              <a:t> </a:t>
            </a:r>
            <a:r>
              <a:rPr lang="it-IT" sz="2400" dirty="0" err="1" smtClean="0"/>
              <a:t>babilónica</a:t>
            </a:r>
            <a:r>
              <a:rPr lang="it-IT" sz="2400" dirty="0" smtClean="0"/>
              <a:t> </a:t>
            </a:r>
            <a:r>
              <a:rPr lang="it-IT" sz="2400" dirty="0" err="1" smtClean="0"/>
              <a:t>puso</a:t>
            </a:r>
            <a:r>
              <a:rPr lang="it-IT" sz="2400" dirty="0" smtClean="0"/>
              <a:t> a </a:t>
            </a:r>
            <a:r>
              <a:rPr lang="it-IT" sz="2400" dirty="0" err="1" smtClean="0"/>
              <a:t>los</a:t>
            </a:r>
            <a:r>
              <a:rPr lang="it-IT" sz="2400" dirty="0" smtClean="0"/>
              <a:t> </a:t>
            </a:r>
            <a:r>
              <a:rPr lang="it-IT" sz="2400" dirty="0" err="1" smtClean="0"/>
              <a:t>judíos</a:t>
            </a:r>
            <a:r>
              <a:rPr lang="it-IT" sz="2400" dirty="0" smtClean="0"/>
              <a:t> en una </a:t>
            </a:r>
            <a:r>
              <a:rPr lang="it-IT" sz="2400" dirty="0" err="1" smtClean="0"/>
              <a:t>situación</a:t>
            </a:r>
            <a:r>
              <a:rPr lang="it-IT" sz="2400" dirty="0" smtClean="0"/>
              <a:t> </a:t>
            </a:r>
            <a:r>
              <a:rPr lang="it-IT" sz="2400" dirty="0" err="1" smtClean="0"/>
              <a:t>limíte</a:t>
            </a:r>
            <a:r>
              <a:rPr lang="it-IT" sz="2400" dirty="0"/>
              <a:t>.</a:t>
            </a:r>
            <a:r>
              <a:rPr lang="it-IT" sz="2400" dirty="0" smtClean="0"/>
              <a:t> </a:t>
            </a:r>
            <a:br>
              <a:rPr lang="it-IT" sz="2400" dirty="0" smtClean="0"/>
            </a:br>
            <a:r>
              <a:rPr lang="it-IT" sz="2400" dirty="0" err="1" smtClean="0"/>
              <a:t>Entonces</a:t>
            </a:r>
            <a:r>
              <a:rPr lang="it-IT" sz="2400" dirty="0" smtClean="0"/>
              <a:t>, se dio </a:t>
            </a:r>
            <a:r>
              <a:rPr lang="it-IT" sz="2400" dirty="0" err="1" smtClean="0"/>
              <a:t>el</a:t>
            </a:r>
            <a:r>
              <a:rPr lang="it-IT" sz="2400" dirty="0" smtClean="0"/>
              <a:t> paso </a:t>
            </a:r>
            <a:r>
              <a:rPr lang="it-IT" sz="2400" dirty="0" err="1" smtClean="0"/>
              <a:t>hacia</a:t>
            </a:r>
            <a:r>
              <a:rPr lang="it-IT" sz="2400" dirty="0" smtClean="0"/>
              <a:t> </a:t>
            </a:r>
            <a:r>
              <a:rPr lang="it-IT" sz="2400" dirty="0" err="1" smtClean="0"/>
              <a:t>el</a:t>
            </a:r>
            <a:r>
              <a:rPr lang="it-IT" sz="2400" dirty="0" smtClean="0"/>
              <a:t> </a:t>
            </a:r>
            <a:r>
              <a:rPr lang="it-IT" sz="2400" dirty="0" err="1" smtClean="0"/>
              <a:t>monoteísmo</a:t>
            </a:r>
            <a:endParaRPr lang="it-IT" sz="2400" dirty="0"/>
          </a:p>
        </p:txBody>
      </p:sp>
      <p:pic>
        <p:nvPicPr>
          <p:cNvPr id="8" name="Marcador de contenido 7" descr="babilonia-3-655x368.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24497" r="24497"/>
          <a:stretch>
            <a:fillRect/>
          </a:stretch>
        </p:blipFill>
        <p:spPr>
          <a:xfrm>
            <a:off x="769091" y="2147888"/>
            <a:ext cx="3565525" cy="3927475"/>
          </a:xfrm>
        </p:spPr>
      </p:pic>
      <p:pic>
        <p:nvPicPr>
          <p:cNvPr id="7" name="Marcador de contenido 6" descr="babilonia-1.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24467" r="24467"/>
          <a:stretch>
            <a:fillRect/>
          </a:stretch>
        </p:blipFill>
        <p:spPr>
          <a:xfrm>
            <a:off x="5002372" y="2147888"/>
            <a:ext cx="3565525" cy="3927475"/>
          </a:xfrm>
        </p:spPr>
      </p:pic>
    </p:spTree>
    <p:extLst>
      <p:ext uri="{BB962C8B-B14F-4D97-AF65-F5344CB8AC3E}">
        <p14:creationId xmlns:p14="http://schemas.microsoft.com/office/powerpoint/2010/main" val="9391699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Monolatría</a:t>
            </a:r>
            <a:r>
              <a:rPr lang="es-ES" dirty="0" smtClean="0"/>
              <a:t> y monoteísmo</a:t>
            </a:r>
            <a:endParaRPr lang="es-ES" dirty="0"/>
          </a:p>
        </p:txBody>
      </p:sp>
      <p:sp>
        <p:nvSpPr>
          <p:cNvPr id="3" name="Marcador de texto 2"/>
          <p:cNvSpPr>
            <a:spLocks noGrp="1"/>
          </p:cNvSpPr>
          <p:nvPr>
            <p:ph type="body" idx="1"/>
          </p:nvPr>
        </p:nvSpPr>
        <p:spPr/>
        <p:txBody>
          <a:bodyPr>
            <a:normAutofit/>
          </a:bodyPr>
          <a:lstStyle/>
          <a:p>
            <a:r>
              <a:rPr lang="es-ES" b="1" dirty="0" err="1" smtClean="0"/>
              <a:t>Monolatría</a:t>
            </a:r>
            <a:endParaRPr lang="es-ES" b="1" dirty="0"/>
          </a:p>
        </p:txBody>
      </p:sp>
      <p:sp>
        <p:nvSpPr>
          <p:cNvPr id="4" name="Marcador de contenido 3"/>
          <p:cNvSpPr>
            <a:spLocks noGrp="1"/>
          </p:cNvSpPr>
          <p:nvPr>
            <p:ph sz="half" idx="2"/>
          </p:nvPr>
        </p:nvSpPr>
        <p:spPr/>
        <p:txBody>
          <a:bodyPr/>
          <a:lstStyle/>
          <a:p>
            <a:r>
              <a:rPr lang="es-ES" dirty="0" smtClean="0"/>
              <a:t>Adoración de un único Dios</a:t>
            </a:r>
          </a:p>
          <a:p>
            <a:r>
              <a:rPr lang="es-ES" dirty="0" smtClean="0"/>
              <a:t>Pero no se niega que otros dioses puedan existir</a:t>
            </a:r>
          </a:p>
          <a:p>
            <a:r>
              <a:rPr lang="es-ES" dirty="0" smtClean="0"/>
              <a:t>YHWH ha sido derrotado por </a:t>
            </a:r>
            <a:r>
              <a:rPr lang="es-ES" dirty="0" err="1" smtClean="0"/>
              <a:t>Marduk</a:t>
            </a:r>
            <a:r>
              <a:rPr lang="es-ES" dirty="0" smtClean="0"/>
              <a:t>, dios de Babilonia</a:t>
            </a:r>
            <a:endParaRPr lang="es-ES" dirty="0"/>
          </a:p>
        </p:txBody>
      </p:sp>
      <p:sp>
        <p:nvSpPr>
          <p:cNvPr id="5" name="Marcador de texto 4"/>
          <p:cNvSpPr>
            <a:spLocks noGrp="1"/>
          </p:cNvSpPr>
          <p:nvPr>
            <p:ph type="body" sz="quarter" idx="3"/>
          </p:nvPr>
        </p:nvSpPr>
        <p:spPr/>
        <p:txBody>
          <a:bodyPr>
            <a:normAutofit/>
          </a:bodyPr>
          <a:lstStyle/>
          <a:p>
            <a:r>
              <a:rPr lang="es-ES" b="1" dirty="0" smtClean="0"/>
              <a:t>Monoteísmo</a:t>
            </a:r>
            <a:endParaRPr lang="es-ES" b="1" dirty="0"/>
          </a:p>
        </p:txBody>
      </p:sp>
      <p:sp>
        <p:nvSpPr>
          <p:cNvPr id="6" name="Marcador de contenido 5"/>
          <p:cNvSpPr>
            <a:spLocks noGrp="1"/>
          </p:cNvSpPr>
          <p:nvPr>
            <p:ph sz="quarter" idx="4"/>
          </p:nvPr>
        </p:nvSpPr>
        <p:spPr/>
        <p:txBody>
          <a:bodyPr/>
          <a:lstStyle/>
          <a:p>
            <a:r>
              <a:rPr lang="es-ES" dirty="0" smtClean="0"/>
              <a:t>Solo existe un Dios</a:t>
            </a:r>
          </a:p>
          <a:p>
            <a:r>
              <a:rPr lang="es-ES" dirty="0" smtClean="0"/>
              <a:t>Los demás dioses no son nada</a:t>
            </a:r>
          </a:p>
          <a:p>
            <a:r>
              <a:rPr lang="es-ES" dirty="0" smtClean="0"/>
              <a:t>YHWH ha permitido que cayera Jerusalén. Él es el único Dios</a:t>
            </a:r>
          </a:p>
          <a:p>
            <a:r>
              <a:rPr lang="es-ES" dirty="0" err="1" smtClean="0"/>
              <a:t>Marduk</a:t>
            </a:r>
            <a:r>
              <a:rPr lang="es-ES" dirty="0" smtClean="0"/>
              <a:t> es un trozo de piedra</a:t>
            </a:r>
            <a:endParaRPr lang="es-ES" dirty="0"/>
          </a:p>
        </p:txBody>
      </p:sp>
    </p:spTree>
    <p:extLst>
      <p:ext uri="{BB962C8B-B14F-4D97-AF65-F5344CB8AC3E}">
        <p14:creationId xmlns:p14="http://schemas.microsoft.com/office/powerpoint/2010/main" val="17471968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Dos</a:t>
            </a:r>
            <a:r>
              <a:rPr lang="it-IT" dirty="0" smtClean="0"/>
              <a:t> </a:t>
            </a:r>
            <a:r>
              <a:rPr lang="it-IT" dirty="0" err="1" smtClean="0"/>
              <a:t>nombres</a:t>
            </a:r>
            <a:r>
              <a:rPr lang="it-IT" dirty="0" smtClean="0"/>
              <a:t> para </a:t>
            </a:r>
            <a:r>
              <a:rPr lang="it-IT" dirty="0" err="1" smtClean="0"/>
              <a:t>Dios</a:t>
            </a:r>
            <a:endParaRPr lang="it-IT" dirty="0"/>
          </a:p>
        </p:txBody>
      </p:sp>
      <p:sp>
        <p:nvSpPr>
          <p:cNvPr id="3" name="Marcador de texto 2"/>
          <p:cNvSpPr>
            <a:spLocks noGrp="1"/>
          </p:cNvSpPr>
          <p:nvPr>
            <p:ph type="body" idx="1"/>
          </p:nvPr>
        </p:nvSpPr>
        <p:spPr/>
        <p:txBody>
          <a:bodyPr/>
          <a:lstStyle/>
          <a:p>
            <a:r>
              <a:rPr lang="it-IT" dirty="0" smtClean="0"/>
              <a:t>YHWH</a:t>
            </a:r>
            <a:endParaRPr lang="it-IT" dirty="0"/>
          </a:p>
        </p:txBody>
      </p:sp>
      <p:sp>
        <p:nvSpPr>
          <p:cNvPr id="5" name="Marcador de texto 4"/>
          <p:cNvSpPr>
            <a:spLocks noGrp="1"/>
          </p:cNvSpPr>
          <p:nvPr>
            <p:ph type="body" sz="quarter" idx="3"/>
          </p:nvPr>
        </p:nvSpPr>
        <p:spPr/>
        <p:txBody>
          <a:bodyPr/>
          <a:lstStyle/>
          <a:p>
            <a:r>
              <a:rPr lang="it-IT" dirty="0" err="1" smtClean="0"/>
              <a:t>Elohim</a:t>
            </a:r>
            <a:endParaRPr lang="it-IT" dirty="0"/>
          </a:p>
        </p:txBody>
      </p:sp>
      <p:pic>
        <p:nvPicPr>
          <p:cNvPr id="10" name="Marcador de contenido 9" descr="Elohim_ebraico.jpg"/>
          <p:cNvPicPr>
            <a:picLocks noGrp="1" noChangeAspect="1"/>
          </p:cNvPicPr>
          <p:nvPr>
            <p:ph sz="quarter" idx="4"/>
          </p:nvPr>
        </p:nvPicPr>
        <p:blipFill>
          <a:blip r:embed="rId2">
            <a:extLst>
              <a:ext uri="{28A0092B-C50C-407E-A947-70E740481C1C}">
                <a14:useLocalDpi xmlns:a14="http://schemas.microsoft.com/office/drawing/2010/main" val="0"/>
              </a:ext>
            </a:extLst>
          </a:blip>
          <a:srcRect t="-82491" b="-82491"/>
          <a:stretch>
            <a:fillRect/>
          </a:stretch>
        </p:blipFill>
        <p:spPr>
          <a:xfrm>
            <a:off x="4945539" y="2541493"/>
            <a:ext cx="3566160" cy="3484562"/>
          </a:xfrm>
        </p:spPr>
      </p:pic>
      <p:pic>
        <p:nvPicPr>
          <p:cNvPr id="9" name="Marcador de contenido 8" descr="images.png"/>
          <p:cNvPicPr>
            <a:picLocks noGrp="1" noChangeAspect="1"/>
          </p:cNvPicPr>
          <p:nvPr>
            <p:ph sz="half" idx="2"/>
          </p:nvPr>
        </p:nvPicPr>
        <p:blipFill>
          <a:blip r:embed="rId3">
            <a:extLst>
              <a:ext uri="{28A0092B-C50C-407E-A947-70E740481C1C}">
                <a14:useLocalDpi xmlns:a14="http://schemas.microsoft.com/office/drawing/2010/main" val="0"/>
              </a:ext>
            </a:extLst>
          </a:blip>
          <a:srcRect t="-66917" b="-66917"/>
          <a:stretch>
            <a:fillRect/>
          </a:stretch>
        </p:blipFill>
        <p:spPr>
          <a:xfrm>
            <a:off x="1264821" y="3306511"/>
            <a:ext cx="2419101" cy="2363749"/>
          </a:xfrm>
        </p:spPr>
      </p:pic>
    </p:spTree>
    <p:extLst>
      <p:ext uri="{BB962C8B-B14F-4D97-AF65-F5344CB8AC3E}">
        <p14:creationId xmlns:p14="http://schemas.microsoft.com/office/powerpoint/2010/main" val="14445717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Fin del </a:t>
            </a:r>
            <a:r>
              <a:rPr lang="it-IT" dirty="0" err="1" smtClean="0"/>
              <a:t>Exilio</a:t>
            </a:r>
            <a:endParaRPr lang="it-IT" dirty="0"/>
          </a:p>
        </p:txBody>
      </p:sp>
      <p:sp>
        <p:nvSpPr>
          <p:cNvPr id="3" name="Marcador de contenido 2"/>
          <p:cNvSpPr>
            <a:spLocks noGrp="1"/>
          </p:cNvSpPr>
          <p:nvPr>
            <p:ph idx="1"/>
          </p:nvPr>
        </p:nvSpPr>
        <p:spPr/>
        <p:txBody>
          <a:bodyPr>
            <a:normAutofit lnSpcReduction="10000"/>
          </a:bodyPr>
          <a:lstStyle/>
          <a:p>
            <a:r>
              <a:rPr lang="it-IT" dirty="0" smtClean="0"/>
              <a:t>Los </a:t>
            </a:r>
            <a:r>
              <a:rPr lang="it-IT" dirty="0" err="1"/>
              <a:t>p</a:t>
            </a:r>
            <a:r>
              <a:rPr lang="it-IT" dirty="0" err="1" smtClean="0"/>
              <a:t>ersas</a:t>
            </a:r>
            <a:r>
              <a:rPr lang="it-IT" dirty="0" smtClean="0"/>
              <a:t> </a:t>
            </a:r>
            <a:r>
              <a:rPr lang="it-IT" dirty="0" err="1" smtClean="0"/>
              <a:t>derrotan</a:t>
            </a:r>
            <a:r>
              <a:rPr lang="it-IT" dirty="0" smtClean="0"/>
              <a:t> a </a:t>
            </a:r>
            <a:r>
              <a:rPr lang="it-IT" dirty="0" err="1" smtClean="0"/>
              <a:t>los</a:t>
            </a:r>
            <a:r>
              <a:rPr lang="it-IT" dirty="0" smtClean="0"/>
              <a:t> </a:t>
            </a:r>
            <a:r>
              <a:rPr lang="it-IT" dirty="0" err="1" smtClean="0"/>
              <a:t>babilonios</a:t>
            </a:r>
            <a:r>
              <a:rPr lang="it-IT" dirty="0" smtClean="0"/>
              <a:t> y se </a:t>
            </a:r>
            <a:r>
              <a:rPr lang="it-IT" dirty="0" err="1" smtClean="0"/>
              <a:t>hacen</a:t>
            </a:r>
            <a:r>
              <a:rPr lang="it-IT" dirty="0" smtClean="0"/>
              <a:t> con </a:t>
            </a:r>
            <a:r>
              <a:rPr lang="it-IT" dirty="0" err="1" smtClean="0"/>
              <a:t>el</a:t>
            </a:r>
            <a:r>
              <a:rPr lang="it-IT" dirty="0" smtClean="0"/>
              <a:t> control de Oriente Medio</a:t>
            </a:r>
          </a:p>
          <a:p>
            <a:r>
              <a:rPr lang="it-IT" dirty="0" smtClean="0"/>
              <a:t>Persia </a:t>
            </a:r>
            <a:r>
              <a:rPr lang="it-IT" dirty="0" err="1" smtClean="0"/>
              <a:t>sigue</a:t>
            </a:r>
            <a:r>
              <a:rPr lang="it-IT" dirty="0" smtClean="0"/>
              <a:t> una </a:t>
            </a:r>
            <a:r>
              <a:rPr lang="it-IT" dirty="0" err="1" smtClean="0"/>
              <a:t>política</a:t>
            </a:r>
            <a:r>
              <a:rPr lang="it-IT" dirty="0" smtClean="0"/>
              <a:t> de </a:t>
            </a:r>
            <a:r>
              <a:rPr lang="it-IT" dirty="0" err="1" smtClean="0"/>
              <a:t>favorecer</a:t>
            </a:r>
            <a:r>
              <a:rPr lang="it-IT" dirty="0" smtClean="0"/>
              <a:t> a </a:t>
            </a:r>
            <a:r>
              <a:rPr lang="it-IT" dirty="0" err="1" smtClean="0"/>
              <a:t>las</a:t>
            </a:r>
            <a:r>
              <a:rPr lang="it-IT" dirty="0" smtClean="0"/>
              <a:t> élites </a:t>
            </a:r>
            <a:r>
              <a:rPr lang="it-IT" dirty="0" err="1" smtClean="0"/>
              <a:t>locales</a:t>
            </a:r>
            <a:endParaRPr lang="it-IT" dirty="0" smtClean="0"/>
          </a:p>
          <a:p>
            <a:r>
              <a:rPr lang="it-IT" dirty="0" smtClean="0"/>
              <a:t>Los </a:t>
            </a:r>
            <a:r>
              <a:rPr lang="it-IT" dirty="0" err="1" smtClean="0"/>
              <a:t>judíos</a:t>
            </a:r>
            <a:r>
              <a:rPr lang="it-IT" dirty="0" smtClean="0"/>
              <a:t> </a:t>
            </a:r>
            <a:r>
              <a:rPr lang="it-IT" dirty="0" err="1" smtClean="0"/>
              <a:t>convencen</a:t>
            </a:r>
            <a:r>
              <a:rPr lang="it-IT" dirty="0" smtClean="0"/>
              <a:t> a </a:t>
            </a:r>
            <a:r>
              <a:rPr lang="it-IT" dirty="0" err="1" smtClean="0"/>
              <a:t>los</a:t>
            </a:r>
            <a:r>
              <a:rPr lang="it-IT" dirty="0" smtClean="0"/>
              <a:t> </a:t>
            </a:r>
            <a:r>
              <a:rPr lang="it-IT" dirty="0" err="1" smtClean="0"/>
              <a:t>persas</a:t>
            </a:r>
            <a:r>
              <a:rPr lang="it-IT" dirty="0" smtClean="0"/>
              <a:t> de </a:t>
            </a:r>
            <a:r>
              <a:rPr lang="it-IT" dirty="0" err="1" smtClean="0"/>
              <a:t>que</a:t>
            </a:r>
            <a:r>
              <a:rPr lang="it-IT" dirty="0" smtClean="0"/>
              <a:t> </a:t>
            </a:r>
            <a:r>
              <a:rPr lang="it-IT" dirty="0" err="1" smtClean="0"/>
              <a:t>les</a:t>
            </a:r>
            <a:r>
              <a:rPr lang="it-IT" dirty="0" smtClean="0"/>
              <a:t> </a:t>
            </a:r>
            <a:r>
              <a:rPr lang="it-IT" dirty="0" err="1" smtClean="0"/>
              <a:t>dejen</a:t>
            </a:r>
            <a:r>
              <a:rPr lang="it-IT" dirty="0" smtClean="0"/>
              <a:t> </a:t>
            </a:r>
            <a:r>
              <a:rPr lang="it-IT" dirty="0" err="1" smtClean="0"/>
              <a:t>retornar</a:t>
            </a:r>
            <a:r>
              <a:rPr lang="it-IT" dirty="0" smtClean="0"/>
              <a:t> a su </a:t>
            </a:r>
            <a:r>
              <a:rPr lang="it-IT" dirty="0" err="1" smtClean="0"/>
              <a:t>tierra</a:t>
            </a:r>
            <a:endParaRPr lang="it-IT" dirty="0" smtClean="0"/>
          </a:p>
          <a:p>
            <a:r>
              <a:rPr lang="it-IT" dirty="0" err="1" smtClean="0"/>
              <a:t>El</a:t>
            </a:r>
            <a:r>
              <a:rPr lang="it-IT" dirty="0" smtClean="0"/>
              <a:t> territorio en torno a </a:t>
            </a:r>
            <a:r>
              <a:rPr lang="it-IT" dirty="0" err="1" smtClean="0"/>
              <a:t>Jerusalén</a:t>
            </a:r>
            <a:r>
              <a:rPr lang="it-IT" dirty="0" smtClean="0"/>
              <a:t> se </a:t>
            </a:r>
            <a:r>
              <a:rPr lang="it-IT" dirty="0" err="1" smtClean="0"/>
              <a:t>convierte</a:t>
            </a:r>
            <a:r>
              <a:rPr lang="it-IT" dirty="0" smtClean="0"/>
              <a:t> en Yehud, una provincia de la </a:t>
            </a:r>
            <a:r>
              <a:rPr lang="it-IT" dirty="0" err="1" smtClean="0"/>
              <a:t>satrapía</a:t>
            </a:r>
            <a:r>
              <a:rPr lang="it-IT" dirty="0" smtClean="0"/>
              <a:t> de </a:t>
            </a:r>
            <a:r>
              <a:rPr lang="it-IT" dirty="0" err="1" smtClean="0"/>
              <a:t>Transeufratina</a:t>
            </a:r>
            <a:r>
              <a:rPr lang="it-IT" dirty="0" smtClean="0"/>
              <a:t>. Se </a:t>
            </a:r>
            <a:r>
              <a:rPr lang="it-IT" dirty="0" err="1" smtClean="0"/>
              <a:t>inicia</a:t>
            </a:r>
            <a:r>
              <a:rPr lang="it-IT" dirty="0" smtClean="0"/>
              <a:t> </a:t>
            </a:r>
            <a:r>
              <a:rPr lang="it-IT" dirty="0" err="1" smtClean="0"/>
              <a:t>el</a:t>
            </a:r>
            <a:r>
              <a:rPr lang="it-IT" dirty="0" smtClean="0"/>
              <a:t> periodo persa</a:t>
            </a:r>
            <a:endParaRPr lang="it-IT" dirty="0"/>
          </a:p>
        </p:txBody>
      </p:sp>
    </p:spTree>
    <p:extLst>
      <p:ext uri="{BB962C8B-B14F-4D97-AF65-F5344CB8AC3E}">
        <p14:creationId xmlns:p14="http://schemas.microsoft.com/office/powerpoint/2010/main" val="2168567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El edicto de Ciro (año 538)</a:t>
            </a:r>
            <a:endParaRPr lang="es-ES" dirty="0"/>
          </a:p>
        </p:txBody>
      </p:sp>
      <p:sp>
        <p:nvSpPr>
          <p:cNvPr id="3" name="Marcador de contenido 2"/>
          <p:cNvSpPr>
            <a:spLocks noGrp="1"/>
          </p:cNvSpPr>
          <p:nvPr>
            <p:ph idx="1"/>
          </p:nvPr>
        </p:nvSpPr>
        <p:spPr/>
        <p:txBody>
          <a:bodyPr>
            <a:normAutofit fontScale="92500" lnSpcReduction="20000"/>
          </a:bodyPr>
          <a:lstStyle/>
          <a:p>
            <a:pPr marL="0" indent="0">
              <a:buNone/>
            </a:pPr>
            <a:r>
              <a:rPr lang="es-ES" dirty="0"/>
              <a:t>El año primero de Ciro, rey de Persia, para que se cumpliera la palabra de YHWH anunciada por Jeremías, despertó YHWH el espíritu de Ciro que en todo su reino hizo proclamar de palabra y por escrito el siguiente edicto: Habla Ciro, rey de Persia: YHWH, </a:t>
            </a:r>
            <a:r>
              <a:rPr lang="es-ES" dirty="0" err="1"/>
              <a:t>elohim</a:t>
            </a:r>
            <a:r>
              <a:rPr lang="es-ES" dirty="0"/>
              <a:t> de los cielos, me ha dado todos los reinos de la tierra y me ha encomendado construirle una casa en Jerusalén, que está en Judá. El que de vosotros pertenezca a ese pueblo, que su </a:t>
            </a:r>
            <a:r>
              <a:rPr lang="es-ES" dirty="0" err="1"/>
              <a:t>elohim</a:t>
            </a:r>
            <a:r>
              <a:rPr lang="es-ES" dirty="0"/>
              <a:t> lo acompañe y suba a Jerusalén, que está en Judá, a reconstruir la casa de YHWH, </a:t>
            </a:r>
            <a:r>
              <a:rPr lang="es-ES" dirty="0" err="1"/>
              <a:t>elohim</a:t>
            </a:r>
            <a:r>
              <a:rPr lang="es-ES" dirty="0"/>
              <a:t> de Israel. Y a los que pertenezcan a ese pueblo, vivan donde vivan, ayúdenles sus convecinos con plata, oro, bienes, ganado y otros donativos voluntarios para la casa de </a:t>
            </a:r>
            <a:r>
              <a:rPr lang="es-ES" dirty="0" err="1"/>
              <a:t>elohim</a:t>
            </a:r>
            <a:r>
              <a:rPr lang="es-ES" dirty="0"/>
              <a:t> que está en Jerusalén </a:t>
            </a:r>
            <a:r>
              <a:rPr lang="es-ES" dirty="0" smtClean="0"/>
              <a:t>(</a:t>
            </a:r>
            <a:r>
              <a:rPr lang="es-ES" dirty="0" err="1" smtClean="0"/>
              <a:t>Esd</a:t>
            </a:r>
            <a:r>
              <a:rPr lang="es-ES" dirty="0" smtClean="0"/>
              <a:t> 1,1</a:t>
            </a:r>
            <a:r>
              <a:rPr lang="es-ES" dirty="0"/>
              <a:t>-4).</a:t>
            </a:r>
            <a:endParaRPr lang="es-ES_tradnl" dirty="0"/>
          </a:p>
          <a:p>
            <a:pPr marL="0" indent="0">
              <a:buNone/>
            </a:pPr>
            <a:endParaRPr lang="es-ES" dirty="0"/>
          </a:p>
        </p:txBody>
      </p:sp>
    </p:spTree>
    <p:extLst>
      <p:ext uri="{BB962C8B-B14F-4D97-AF65-F5344CB8AC3E}">
        <p14:creationId xmlns:p14="http://schemas.microsoft.com/office/powerpoint/2010/main" val="3609359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it-IT" dirty="0" smtClean="0"/>
              <a:t>Un </a:t>
            </a:r>
            <a:r>
              <a:rPr lang="it-IT" dirty="0" err="1" smtClean="0"/>
              <a:t>nuevo</a:t>
            </a:r>
            <a:r>
              <a:rPr lang="it-IT" dirty="0" smtClean="0"/>
              <a:t> </a:t>
            </a:r>
            <a:r>
              <a:rPr lang="it-IT" dirty="0" err="1" smtClean="0"/>
              <a:t>propósito</a:t>
            </a:r>
            <a:endParaRPr lang="it-IT" dirty="0"/>
          </a:p>
        </p:txBody>
      </p:sp>
      <p:sp>
        <p:nvSpPr>
          <p:cNvPr id="11" name="Marcador de contenido 10"/>
          <p:cNvSpPr>
            <a:spLocks noGrp="1"/>
          </p:cNvSpPr>
          <p:nvPr>
            <p:ph idx="1"/>
          </p:nvPr>
        </p:nvSpPr>
        <p:spPr/>
        <p:txBody>
          <a:bodyPr/>
          <a:lstStyle/>
          <a:p>
            <a:r>
              <a:rPr lang="it-IT" dirty="0" smtClean="0"/>
              <a:t>La </a:t>
            </a:r>
            <a:r>
              <a:rPr lang="it-IT" dirty="0" err="1" smtClean="0"/>
              <a:t>revelación</a:t>
            </a:r>
            <a:r>
              <a:rPr lang="it-IT" dirty="0" smtClean="0"/>
              <a:t> del </a:t>
            </a:r>
            <a:r>
              <a:rPr lang="it-IT" dirty="0" err="1" smtClean="0"/>
              <a:t>monoteísmo</a:t>
            </a:r>
            <a:r>
              <a:rPr lang="it-IT" dirty="0" smtClean="0"/>
              <a:t> </a:t>
            </a:r>
            <a:r>
              <a:rPr lang="it-IT" dirty="0" err="1" smtClean="0"/>
              <a:t>dotó</a:t>
            </a:r>
            <a:r>
              <a:rPr lang="it-IT" dirty="0" smtClean="0"/>
              <a:t> al pueblo de </a:t>
            </a:r>
            <a:r>
              <a:rPr lang="it-IT" dirty="0" err="1" smtClean="0"/>
              <a:t>Israel</a:t>
            </a:r>
            <a:r>
              <a:rPr lang="it-IT" dirty="0" smtClean="0"/>
              <a:t> de un </a:t>
            </a:r>
            <a:r>
              <a:rPr lang="it-IT" dirty="0" err="1" smtClean="0"/>
              <a:t>nuevo</a:t>
            </a:r>
            <a:r>
              <a:rPr lang="it-IT" dirty="0" smtClean="0"/>
              <a:t> </a:t>
            </a:r>
            <a:r>
              <a:rPr lang="it-IT" dirty="0" err="1" smtClean="0"/>
              <a:t>sentido</a:t>
            </a:r>
            <a:endParaRPr lang="it-IT" dirty="0" smtClean="0"/>
          </a:p>
          <a:p>
            <a:r>
              <a:rPr lang="it-IT" dirty="0" err="1" smtClean="0"/>
              <a:t>Dios</a:t>
            </a:r>
            <a:r>
              <a:rPr lang="it-IT" dirty="0" smtClean="0"/>
              <a:t> es </a:t>
            </a:r>
            <a:r>
              <a:rPr lang="it-IT" dirty="0" err="1" smtClean="0"/>
              <a:t>salvador</a:t>
            </a:r>
            <a:r>
              <a:rPr lang="it-IT" dirty="0" smtClean="0"/>
              <a:t> no solo de un pueblo, sino del </a:t>
            </a:r>
            <a:r>
              <a:rPr lang="it-IT" dirty="0" err="1" smtClean="0"/>
              <a:t>mundo</a:t>
            </a:r>
            <a:r>
              <a:rPr lang="it-IT" dirty="0" smtClean="0"/>
              <a:t>.</a:t>
            </a:r>
          </a:p>
          <a:p>
            <a:r>
              <a:rPr lang="it-IT" dirty="0" err="1" smtClean="0"/>
              <a:t>Israel</a:t>
            </a:r>
            <a:r>
              <a:rPr lang="it-IT" dirty="0" smtClean="0"/>
              <a:t> es </a:t>
            </a:r>
            <a:r>
              <a:rPr lang="it-IT" dirty="0" err="1"/>
              <a:t>e</a:t>
            </a:r>
            <a:r>
              <a:rPr lang="it-IT" dirty="0" err="1" smtClean="0"/>
              <a:t>l</a:t>
            </a:r>
            <a:r>
              <a:rPr lang="it-IT" dirty="0" smtClean="0"/>
              <a:t> pueblo </a:t>
            </a:r>
            <a:r>
              <a:rPr lang="it-IT" dirty="0" err="1" smtClean="0"/>
              <a:t>escogido</a:t>
            </a:r>
            <a:r>
              <a:rPr lang="it-IT" dirty="0" smtClean="0"/>
              <a:t> por </a:t>
            </a:r>
            <a:r>
              <a:rPr lang="it-IT" dirty="0" err="1" smtClean="0"/>
              <a:t>el</a:t>
            </a:r>
            <a:r>
              <a:rPr lang="it-IT" dirty="0" smtClean="0"/>
              <a:t> </a:t>
            </a:r>
            <a:r>
              <a:rPr lang="it-IT" dirty="0" err="1" smtClean="0"/>
              <a:t>único</a:t>
            </a:r>
            <a:r>
              <a:rPr lang="it-IT" dirty="0" smtClean="0"/>
              <a:t> </a:t>
            </a:r>
            <a:r>
              <a:rPr lang="it-IT" dirty="0" err="1" smtClean="0"/>
              <a:t>Dios</a:t>
            </a:r>
            <a:r>
              <a:rPr lang="it-IT" dirty="0" smtClean="0"/>
              <a:t> para restaurar </a:t>
            </a:r>
            <a:r>
              <a:rPr lang="it-IT" dirty="0" err="1" smtClean="0"/>
              <a:t>el</a:t>
            </a:r>
            <a:r>
              <a:rPr lang="it-IT" dirty="0" smtClean="0"/>
              <a:t> </a:t>
            </a:r>
            <a:r>
              <a:rPr lang="it-IT" dirty="0" err="1" smtClean="0"/>
              <a:t>derecho</a:t>
            </a:r>
            <a:r>
              <a:rPr lang="it-IT" dirty="0" smtClean="0"/>
              <a:t> </a:t>
            </a:r>
            <a:r>
              <a:rPr lang="it-IT" dirty="0" err="1" smtClean="0"/>
              <a:t>sobre</a:t>
            </a:r>
            <a:r>
              <a:rPr lang="it-IT" dirty="0" smtClean="0"/>
              <a:t> la </a:t>
            </a:r>
            <a:r>
              <a:rPr lang="it-IT" dirty="0" err="1" smtClean="0"/>
              <a:t>tierra</a:t>
            </a:r>
            <a:endParaRPr lang="it-IT" dirty="0" smtClean="0"/>
          </a:p>
          <a:p>
            <a:r>
              <a:rPr lang="it-IT" dirty="0" smtClean="0"/>
              <a:t>Esta </a:t>
            </a:r>
            <a:r>
              <a:rPr lang="it-IT" dirty="0" err="1" smtClean="0"/>
              <a:t>nueva</a:t>
            </a:r>
            <a:r>
              <a:rPr lang="it-IT" dirty="0" smtClean="0"/>
              <a:t> </a:t>
            </a:r>
            <a:r>
              <a:rPr lang="it-IT" dirty="0" err="1" smtClean="0"/>
              <a:t>identidad</a:t>
            </a:r>
            <a:r>
              <a:rPr lang="it-IT" dirty="0" smtClean="0"/>
              <a:t> </a:t>
            </a:r>
            <a:r>
              <a:rPr lang="it-IT" dirty="0" err="1" smtClean="0"/>
              <a:t>impulsó</a:t>
            </a:r>
            <a:r>
              <a:rPr lang="it-IT" dirty="0" smtClean="0"/>
              <a:t> la </a:t>
            </a:r>
            <a:r>
              <a:rPr lang="it-IT" dirty="0" err="1" smtClean="0"/>
              <a:t>puesta</a:t>
            </a:r>
            <a:r>
              <a:rPr lang="it-IT" dirty="0" smtClean="0"/>
              <a:t> por </a:t>
            </a:r>
            <a:r>
              <a:rPr lang="it-IT" dirty="0" err="1" smtClean="0"/>
              <a:t>escrito</a:t>
            </a:r>
            <a:r>
              <a:rPr lang="it-IT" dirty="0" smtClean="0"/>
              <a:t> de la </a:t>
            </a:r>
            <a:r>
              <a:rPr lang="it-IT" dirty="0" err="1" smtClean="0"/>
              <a:t>Torá</a:t>
            </a:r>
            <a:endParaRPr lang="it-IT" dirty="0"/>
          </a:p>
        </p:txBody>
      </p:sp>
    </p:spTree>
    <p:extLst>
      <p:ext uri="{BB962C8B-B14F-4D97-AF65-F5344CB8AC3E}">
        <p14:creationId xmlns:p14="http://schemas.microsoft.com/office/powerpoint/2010/main" val="42599336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7519" y="446690"/>
            <a:ext cx="8698493" cy="970948"/>
          </a:xfrm>
        </p:spPr>
        <p:txBody>
          <a:bodyPr>
            <a:normAutofit/>
          </a:bodyPr>
          <a:lstStyle/>
          <a:p>
            <a:r>
              <a:rPr lang="it-IT" dirty="0" err="1" smtClean="0"/>
              <a:t>El</a:t>
            </a:r>
            <a:r>
              <a:rPr lang="it-IT" dirty="0" smtClean="0"/>
              <a:t> </a:t>
            </a:r>
            <a:r>
              <a:rPr lang="it-IT" dirty="0" err="1" smtClean="0"/>
              <a:t>argumento</a:t>
            </a:r>
            <a:r>
              <a:rPr lang="it-IT" dirty="0" smtClean="0"/>
              <a:t> de la </a:t>
            </a:r>
            <a:r>
              <a:rPr lang="it-IT" dirty="0" err="1" smtClean="0"/>
              <a:t>Torá</a:t>
            </a:r>
            <a:endParaRPr lang="it-IT" dirty="0"/>
          </a:p>
        </p:txBody>
      </p:sp>
      <p:sp>
        <p:nvSpPr>
          <p:cNvPr id="4" name="Marcador de contenido 3"/>
          <p:cNvSpPr>
            <a:spLocks noGrp="1"/>
          </p:cNvSpPr>
          <p:nvPr>
            <p:ph idx="1"/>
          </p:nvPr>
        </p:nvSpPr>
        <p:spPr>
          <a:xfrm>
            <a:off x="457200" y="1891862"/>
            <a:ext cx="8229600" cy="4414345"/>
          </a:xfrm>
        </p:spPr>
        <p:txBody>
          <a:bodyPr>
            <a:normAutofit fontScale="77500" lnSpcReduction="20000"/>
          </a:bodyPr>
          <a:lstStyle/>
          <a:p>
            <a:pPr>
              <a:spcBef>
                <a:spcPts val="800"/>
              </a:spcBef>
            </a:pPr>
            <a:r>
              <a:rPr lang="it-IT" sz="2800" dirty="0" err="1" smtClean="0"/>
              <a:t>Dios</a:t>
            </a:r>
            <a:r>
              <a:rPr lang="it-IT" sz="2800" dirty="0" smtClean="0"/>
              <a:t> </a:t>
            </a:r>
            <a:r>
              <a:rPr lang="it-IT" sz="2800" dirty="0" err="1" smtClean="0"/>
              <a:t>bueno</a:t>
            </a:r>
            <a:r>
              <a:rPr lang="it-IT" sz="2800" dirty="0" smtClean="0"/>
              <a:t> crea un </a:t>
            </a:r>
            <a:r>
              <a:rPr lang="it-IT" sz="2800" dirty="0" err="1" smtClean="0"/>
              <a:t>mundo</a:t>
            </a:r>
            <a:r>
              <a:rPr lang="it-IT" sz="2800" dirty="0" smtClean="0"/>
              <a:t> </a:t>
            </a:r>
            <a:r>
              <a:rPr lang="it-IT" sz="2800" dirty="0" err="1" smtClean="0"/>
              <a:t>bueno</a:t>
            </a:r>
            <a:r>
              <a:rPr lang="it-IT" sz="2800" dirty="0" smtClean="0"/>
              <a:t> (</a:t>
            </a:r>
            <a:r>
              <a:rPr lang="it-IT" sz="2800" dirty="0" err="1" smtClean="0"/>
              <a:t>Gn</a:t>
            </a:r>
            <a:r>
              <a:rPr lang="it-IT" sz="2800" dirty="0" smtClean="0"/>
              <a:t> 1-2)</a:t>
            </a:r>
          </a:p>
          <a:p>
            <a:pPr>
              <a:spcBef>
                <a:spcPts val="800"/>
              </a:spcBef>
            </a:pPr>
            <a:r>
              <a:rPr lang="it-IT" sz="2800" dirty="0" err="1" smtClean="0"/>
              <a:t>El</a:t>
            </a:r>
            <a:r>
              <a:rPr lang="it-IT" sz="2800" dirty="0" smtClean="0"/>
              <a:t> ser </a:t>
            </a:r>
            <a:r>
              <a:rPr lang="it-IT" sz="2800" dirty="0" err="1" smtClean="0"/>
              <a:t>humano</a:t>
            </a:r>
            <a:r>
              <a:rPr lang="it-IT" sz="2800" dirty="0" smtClean="0"/>
              <a:t> introduce </a:t>
            </a:r>
            <a:r>
              <a:rPr lang="it-IT" sz="2800" dirty="0" err="1" smtClean="0"/>
              <a:t>el</a:t>
            </a:r>
            <a:r>
              <a:rPr lang="it-IT" sz="2800" dirty="0" smtClean="0"/>
              <a:t> mal en </a:t>
            </a:r>
            <a:r>
              <a:rPr lang="it-IT" sz="2800" dirty="0" err="1" smtClean="0"/>
              <a:t>el</a:t>
            </a:r>
            <a:r>
              <a:rPr lang="it-IT" sz="2800" dirty="0" smtClean="0"/>
              <a:t> </a:t>
            </a:r>
            <a:r>
              <a:rPr lang="it-IT" sz="2800" dirty="0" err="1" smtClean="0"/>
              <a:t>mundo</a:t>
            </a:r>
            <a:r>
              <a:rPr lang="it-IT" sz="2800" dirty="0" smtClean="0"/>
              <a:t> (</a:t>
            </a:r>
            <a:r>
              <a:rPr lang="it-IT" sz="2800" dirty="0" err="1" smtClean="0"/>
              <a:t>Gn</a:t>
            </a:r>
            <a:r>
              <a:rPr lang="it-IT" sz="2800" dirty="0" smtClean="0"/>
              <a:t> 3)</a:t>
            </a:r>
          </a:p>
          <a:p>
            <a:pPr>
              <a:spcBef>
                <a:spcPts val="800"/>
              </a:spcBef>
            </a:pPr>
            <a:r>
              <a:rPr lang="it-IT" sz="2800" dirty="0" err="1" smtClean="0"/>
              <a:t>El</a:t>
            </a:r>
            <a:r>
              <a:rPr lang="it-IT" sz="2800" dirty="0" smtClean="0"/>
              <a:t> mal </a:t>
            </a:r>
            <a:r>
              <a:rPr lang="it-IT" sz="2800" dirty="0" err="1" smtClean="0"/>
              <a:t>crece</a:t>
            </a:r>
            <a:r>
              <a:rPr lang="it-IT" sz="2800" dirty="0" smtClean="0"/>
              <a:t> y se </a:t>
            </a:r>
            <a:r>
              <a:rPr lang="it-IT" sz="2800" dirty="0" err="1" smtClean="0"/>
              <a:t>vuelve</a:t>
            </a:r>
            <a:r>
              <a:rPr lang="it-IT" sz="2800" dirty="0" smtClean="0"/>
              <a:t> </a:t>
            </a:r>
            <a:r>
              <a:rPr lang="it-IT" sz="2800" dirty="0" err="1" smtClean="0"/>
              <a:t>incontrolable</a:t>
            </a:r>
            <a:r>
              <a:rPr lang="it-IT" sz="2800" dirty="0" smtClean="0"/>
              <a:t> (</a:t>
            </a:r>
            <a:r>
              <a:rPr lang="it-IT" sz="2800" dirty="0" err="1" smtClean="0"/>
              <a:t>Gn</a:t>
            </a:r>
            <a:r>
              <a:rPr lang="it-IT" sz="2800" dirty="0" smtClean="0"/>
              <a:t> 4-11)</a:t>
            </a:r>
          </a:p>
          <a:p>
            <a:pPr>
              <a:spcBef>
                <a:spcPts val="800"/>
              </a:spcBef>
            </a:pPr>
            <a:r>
              <a:rPr lang="it-IT" sz="2800" dirty="0" err="1" smtClean="0"/>
              <a:t>Dios</a:t>
            </a:r>
            <a:r>
              <a:rPr lang="it-IT" sz="2800" dirty="0" smtClean="0"/>
              <a:t> </a:t>
            </a:r>
            <a:r>
              <a:rPr lang="it-IT" sz="2800" dirty="0" err="1" smtClean="0"/>
              <a:t>elige</a:t>
            </a:r>
            <a:r>
              <a:rPr lang="it-IT" sz="2800" dirty="0" smtClean="0"/>
              <a:t> a </a:t>
            </a:r>
            <a:r>
              <a:rPr lang="it-IT" sz="2800" dirty="0" err="1" smtClean="0"/>
              <a:t>Abrahán</a:t>
            </a:r>
            <a:r>
              <a:rPr lang="it-IT" sz="2800" dirty="0" smtClean="0"/>
              <a:t> (</a:t>
            </a:r>
            <a:r>
              <a:rPr lang="it-IT" sz="2800" dirty="0" err="1" smtClean="0"/>
              <a:t>Gn</a:t>
            </a:r>
            <a:r>
              <a:rPr lang="it-IT" sz="2800" dirty="0" smtClean="0"/>
              <a:t> 12)</a:t>
            </a:r>
          </a:p>
          <a:p>
            <a:pPr>
              <a:spcBef>
                <a:spcPts val="800"/>
              </a:spcBef>
            </a:pPr>
            <a:r>
              <a:rPr lang="it-IT" sz="2800" dirty="0" smtClean="0"/>
              <a:t>Los </a:t>
            </a:r>
            <a:r>
              <a:rPr lang="it-IT" sz="2800" dirty="0" err="1" smtClean="0"/>
              <a:t>hijos</a:t>
            </a:r>
            <a:r>
              <a:rPr lang="it-IT" sz="2800" dirty="0" smtClean="0"/>
              <a:t> de Jacob/</a:t>
            </a:r>
            <a:r>
              <a:rPr lang="it-IT" sz="2800" dirty="0" err="1" smtClean="0"/>
              <a:t>Israel</a:t>
            </a:r>
            <a:r>
              <a:rPr lang="it-IT" sz="2800" dirty="0" smtClean="0"/>
              <a:t>, </a:t>
            </a:r>
            <a:r>
              <a:rPr lang="it-IT" sz="2800" dirty="0" err="1" smtClean="0"/>
              <a:t>nieto</a:t>
            </a:r>
            <a:r>
              <a:rPr lang="it-IT" sz="2800" dirty="0" smtClean="0"/>
              <a:t> de </a:t>
            </a:r>
            <a:r>
              <a:rPr lang="it-IT" sz="2800" dirty="0" err="1" smtClean="0"/>
              <a:t>Abrahán</a:t>
            </a:r>
            <a:r>
              <a:rPr lang="it-IT" sz="2800" dirty="0" smtClean="0"/>
              <a:t> son </a:t>
            </a:r>
            <a:r>
              <a:rPr lang="it-IT" sz="2800" dirty="0" err="1" smtClean="0"/>
              <a:t>los</a:t>
            </a:r>
            <a:r>
              <a:rPr lang="it-IT" sz="2800" dirty="0" smtClean="0"/>
              <a:t> </a:t>
            </a:r>
            <a:r>
              <a:rPr lang="it-IT" sz="2800" dirty="0" err="1" smtClean="0"/>
              <a:t>doce</a:t>
            </a:r>
            <a:r>
              <a:rPr lang="it-IT" sz="2800" dirty="0" smtClean="0"/>
              <a:t> </a:t>
            </a:r>
            <a:r>
              <a:rPr lang="it-IT" sz="2800" dirty="0" err="1" smtClean="0"/>
              <a:t>patriarcas</a:t>
            </a:r>
            <a:r>
              <a:rPr lang="it-IT" sz="2800" dirty="0" smtClean="0"/>
              <a:t> del pueblo de </a:t>
            </a:r>
            <a:r>
              <a:rPr lang="it-IT" sz="2800" dirty="0" err="1" smtClean="0"/>
              <a:t>Israel</a:t>
            </a:r>
            <a:endParaRPr lang="it-IT" sz="2800" dirty="0" smtClean="0"/>
          </a:p>
          <a:p>
            <a:pPr>
              <a:spcBef>
                <a:spcPts val="800"/>
              </a:spcBef>
            </a:pPr>
            <a:r>
              <a:rPr lang="it-IT" sz="2800" dirty="0" err="1" smtClean="0"/>
              <a:t>El</a:t>
            </a:r>
            <a:r>
              <a:rPr lang="it-IT" sz="2800" dirty="0" smtClean="0"/>
              <a:t> pueblo de </a:t>
            </a:r>
            <a:r>
              <a:rPr lang="it-IT" sz="2800" dirty="0" err="1" smtClean="0"/>
              <a:t>Israel</a:t>
            </a:r>
            <a:r>
              <a:rPr lang="it-IT" sz="2800" dirty="0" smtClean="0"/>
              <a:t> </a:t>
            </a:r>
            <a:r>
              <a:rPr lang="it-IT" sz="2800" dirty="0" err="1" smtClean="0"/>
              <a:t>emigran</a:t>
            </a:r>
            <a:r>
              <a:rPr lang="it-IT" sz="2800" dirty="0" smtClean="0"/>
              <a:t> a </a:t>
            </a:r>
            <a:r>
              <a:rPr lang="it-IT" sz="2800" dirty="0" err="1" smtClean="0"/>
              <a:t>Egipto</a:t>
            </a:r>
            <a:r>
              <a:rPr lang="it-IT" sz="2800" dirty="0" smtClean="0"/>
              <a:t> (fin del </a:t>
            </a:r>
            <a:r>
              <a:rPr lang="it-IT" sz="2800" dirty="0" err="1" smtClean="0"/>
              <a:t>Génesis</a:t>
            </a:r>
            <a:r>
              <a:rPr lang="it-IT" sz="2800" dirty="0" smtClean="0"/>
              <a:t>)</a:t>
            </a:r>
          </a:p>
          <a:p>
            <a:pPr>
              <a:spcBef>
                <a:spcPts val="800"/>
              </a:spcBef>
            </a:pPr>
            <a:r>
              <a:rPr lang="it-IT" sz="2800" dirty="0" err="1" smtClean="0"/>
              <a:t>Dios</a:t>
            </a:r>
            <a:r>
              <a:rPr lang="it-IT" sz="2800" dirty="0" smtClean="0"/>
              <a:t> </a:t>
            </a:r>
            <a:r>
              <a:rPr lang="it-IT" sz="2800" dirty="0" err="1" smtClean="0"/>
              <a:t>rescata</a:t>
            </a:r>
            <a:r>
              <a:rPr lang="it-IT" sz="2800" dirty="0" smtClean="0"/>
              <a:t> a su pueblo de la </a:t>
            </a:r>
            <a:r>
              <a:rPr lang="it-IT" sz="2800" dirty="0" err="1" smtClean="0"/>
              <a:t>esclavitud</a:t>
            </a:r>
            <a:r>
              <a:rPr lang="it-IT" sz="2800" dirty="0" smtClean="0"/>
              <a:t> en </a:t>
            </a:r>
            <a:r>
              <a:rPr lang="it-IT" sz="2800" dirty="0" err="1" smtClean="0"/>
              <a:t>Egipto</a:t>
            </a:r>
            <a:r>
              <a:rPr lang="it-IT" sz="2800" dirty="0" smtClean="0"/>
              <a:t> por medio de </a:t>
            </a:r>
            <a:r>
              <a:rPr lang="it-IT" sz="2800" dirty="0" err="1" smtClean="0"/>
              <a:t>Moisés</a:t>
            </a:r>
            <a:r>
              <a:rPr lang="it-IT" sz="2800" dirty="0" smtClean="0"/>
              <a:t> (</a:t>
            </a:r>
            <a:r>
              <a:rPr lang="it-IT" sz="2800" dirty="0" err="1" smtClean="0"/>
              <a:t>Éxodo</a:t>
            </a:r>
            <a:r>
              <a:rPr lang="it-IT" sz="2800" dirty="0" smtClean="0"/>
              <a:t>)</a:t>
            </a:r>
          </a:p>
          <a:p>
            <a:pPr>
              <a:spcBef>
                <a:spcPts val="800"/>
              </a:spcBef>
            </a:pPr>
            <a:r>
              <a:rPr lang="it-IT" sz="2800" dirty="0" err="1" smtClean="0"/>
              <a:t>Dios</a:t>
            </a:r>
            <a:r>
              <a:rPr lang="it-IT" sz="2800" dirty="0"/>
              <a:t> </a:t>
            </a:r>
            <a:r>
              <a:rPr lang="it-IT" sz="2800" dirty="0" err="1" smtClean="0"/>
              <a:t>revela</a:t>
            </a:r>
            <a:r>
              <a:rPr lang="it-IT" sz="2800" dirty="0" smtClean="0"/>
              <a:t> la </a:t>
            </a:r>
            <a:r>
              <a:rPr lang="it-IT" sz="2800" dirty="0" err="1" smtClean="0"/>
              <a:t>leyes</a:t>
            </a:r>
            <a:r>
              <a:rPr lang="it-IT" sz="2800" dirty="0" smtClean="0"/>
              <a:t> por </a:t>
            </a:r>
            <a:r>
              <a:rPr lang="it-IT" sz="2800" dirty="0" err="1" smtClean="0"/>
              <a:t>las</a:t>
            </a:r>
            <a:r>
              <a:rPr lang="it-IT" sz="2800" dirty="0" smtClean="0"/>
              <a:t> </a:t>
            </a:r>
            <a:r>
              <a:rPr lang="it-IT" sz="2800" dirty="0" err="1" smtClean="0"/>
              <a:t>que</a:t>
            </a:r>
            <a:r>
              <a:rPr lang="it-IT" sz="2800" dirty="0" smtClean="0"/>
              <a:t> </a:t>
            </a:r>
            <a:r>
              <a:rPr lang="it-IT" sz="2800" dirty="0" err="1" smtClean="0"/>
              <a:t>el</a:t>
            </a:r>
            <a:r>
              <a:rPr lang="it-IT" sz="2800" dirty="0" smtClean="0"/>
              <a:t> pueblo </a:t>
            </a:r>
            <a:r>
              <a:rPr lang="it-IT" sz="2800" dirty="0" err="1" smtClean="0"/>
              <a:t>deber</a:t>
            </a:r>
            <a:r>
              <a:rPr lang="it-IT" sz="2800" dirty="0" smtClean="0"/>
              <a:t> </a:t>
            </a:r>
            <a:r>
              <a:rPr lang="it-IT" sz="2800" dirty="0" err="1" smtClean="0"/>
              <a:t>regir</a:t>
            </a:r>
            <a:r>
              <a:rPr lang="it-IT" sz="2800" dirty="0" smtClean="0"/>
              <a:t> su </a:t>
            </a:r>
            <a:r>
              <a:rPr lang="it-IT" sz="2800" dirty="0" err="1" smtClean="0"/>
              <a:t>vida</a:t>
            </a:r>
            <a:r>
              <a:rPr lang="it-IT" sz="2800" dirty="0" smtClean="0"/>
              <a:t> (</a:t>
            </a:r>
            <a:r>
              <a:rPr lang="it-IT" sz="2800" dirty="0" err="1" smtClean="0"/>
              <a:t>Éxodo</a:t>
            </a:r>
            <a:r>
              <a:rPr lang="it-IT" sz="2800" dirty="0" smtClean="0"/>
              <a:t>, </a:t>
            </a:r>
            <a:r>
              <a:rPr lang="it-IT" sz="2800" dirty="0" err="1" smtClean="0"/>
              <a:t>Levítico</a:t>
            </a:r>
            <a:r>
              <a:rPr lang="it-IT" sz="2800" dirty="0" smtClean="0"/>
              <a:t>, </a:t>
            </a:r>
            <a:r>
              <a:rPr lang="it-IT" sz="2800" dirty="0" err="1" smtClean="0"/>
              <a:t>Números</a:t>
            </a:r>
            <a:r>
              <a:rPr lang="it-IT" sz="2800" dirty="0" smtClean="0"/>
              <a:t> y Deuteronomio)</a:t>
            </a:r>
          </a:p>
          <a:p>
            <a:pPr>
              <a:spcBef>
                <a:spcPts val="800"/>
              </a:spcBef>
            </a:pPr>
            <a:r>
              <a:rPr lang="it-IT" sz="2800" dirty="0" err="1" smtClean="0"/>
              <a:t>Moisés</a:t>
            </a:r>
            <a:r>
              <a:rPr lang="it-IT" sz="2800" dirty="0" smtClean="0"/>
              <a:t> </a:t>
            </a:r>
            <a:r>
              <a:rPr lang="it-IT" sz="2800" dirty="0" err="1" smtClean="0"/>
              <a:t>muere</a:t>
            </a:r>
            <a:r>
              <a:rPr lang="it-IT" sz="2800" dirty="0" smtClean="0"/>
              <a:t> a la vista de la </a:t>
            </a:r>
            <a:r>
              <a:rPr lang="it-IT" sz="2800" dirty="0" err="1" smtClean="0"/>
              <a:t>Tierra</a:t>
            </a:r>
            <a:r>
              <a:rPr lang="it-IT" sz="2800" dirty="0" smtClean="0"/>
              <a:t> </a:t>
            </a:r>
            <a:r>
              <a:rPr lang="it-IT" sz="2800" dirty="0" err="1" smtClean="0"/>
              <a:t>Prometida</a:t>
            </a:r>
            <a:r>
              <a:rPr lang="it-IT" sz="2800" dirty="0" smtClean="0"/>
              <a:t> (Deuteronomio)</a:t>
            </a:r>
          </a:p>
          <a:p>
            <a:pPr>
              <a:spcBef>
                <a:spcPts val="800"/>
              </a:spcBef>
            </a:pPr>
            <a:endParaRPr lang="it-IT" dirty="0"/>
          </a:p>
        </p:txBody>
      </p:sp>
    </p:spTree>
    <p:extLst>
      <p:ext uri="{BB962C8B-B14F-4D97-AF65-F5344CB8AC3E}">
        <p14:creationId xmlns:p14="http://schemas.microsoft.com/office/powerpoint/2010/main" val="33902027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p:cNvSpPr>
            <a:spLocks noGrp="1"/>
          </p:cNvSpPr>
          <p:nvPr>
            <p:ph type="title"/>
          </p:nvPr>
        </p:nvSpPr>
        <p:spPr/>
        <p:txBody>
          <a:bodyPr>
            <a:noAutofit/>
          </a:bodyPr>
          <a:lstStyle/>
          <a:p>
            <a:r>
              <a:rPr lang="es-ES" sz="3200" dirty="0" smtClean="0"/>
              <a:t>Moisés muere a la vista </a:t>
            </a:r>
            <a:br>
              <a:rPr lang="es-ES" sz="3200" dirty="0" smtClean="0"/>
            </a:br>
            <a:r>
              <a:rPr lang="es-ES" sz="3200" dirty="0" smtClean="0"/>
              <a:t>de la Tierra Prometida</a:t>
            </a:r>
            <a:endParaRPr lang="es-ES" sz="3200" dirty="0"/>
          </a:p>
        </p:txBody>
      </p:sp>
      <p:pic>
        <p:nvPicPr>
          <p:cNvPr id="19" name="Marcador de contenido 18" descr="148536850-1024x1024.jpg"/>
          <p:cNvPicPr>
            <a:picLocks noGrp="1" noChangeAspect="1"/>
          </p:cNvPicPr>
          <p:nvPr>
            <p:ph idx="1"/>
          </p:nvPr>
        </p:nvPicPr>
        <p:blipFill>
          <a:blip r:embed="rId2">
            <a:extLst>
              <a:ext uri="{28A0092B-C50C-407E-A947-70E740481C1C}">
                <a14:useLocalDpi xmlns:a14="http://schemas.microsoft.com/office/drawing/2010/main" val="0"/>
              </a:ext>
            </a:extLst>
          </a:blip>
          <a:srcRect t="10045" b="10045"/>
          <a:stretch>
            <a:fillRect/>
          </a:stretch>
        </p:blipFill>
        <p:spPr/>
      </p:pic>
      <p:sp>
        <p:nvSpPr>
          <p:cNvPr id="20" name="CuadroTexto 19"/>
          <p:cNvSpPr txBox="1"/>
          <p:nvPr/>
        </p:nvSpPr>
        <p:spPr>
          <a:xfrm>
            <a:off x="1376492" y="2436948"/>
            <a:ext cx="5497273" cy="584776"/>
          </a:xfrm>
          <a:prstGeom prst="rect">
            <a:avLst/>
          </a:prstGeom>
          <a:noFill/>
        </p:spPr>
        <p:txBody>
          <a:bodyPr wrap="square" rtlCol="0">
            <a:spAutoFit/>
          </a:bodyPr>
          <a:lstStyle/>
          <a:p>
            <a:r>
              <a:rPr lang="es-ES" sz="3200" dirty="0" smtClean="0">
                <a:solidFill>
                  <a:schemeClr val="bg1"/>
                </a:solidFill>
              </a:rPr>
              <a:t>¿Por qué un final tan extraño?</a:t>
            </a:r>
            <a:endParaRPr lang="es-ES" sz="3200" dirty="0">
              <a:solidFill>
                <a:schemeClr val="bg1"/>
              </a:solidFill>
            </a:endParaRPr>
          </a:p>
        </p:txBody>
      </p:sp>
    </p:spTree>
    <p:extLst>
      <p:ext uri="{BB962C8B-B14F-4D97-AF65-F5344CB8AC3E}">
        <p14:creationId xmlns:p14="http://schemas.microsoft.com/office/powerpoint/2010/main" val="301168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smtClean="0"/>
              <a:t>Algunas de las últimas </a:t>
            </a:r>
            <a:br>
              <a:rPr lang="es-ES" sz="3600" dirty="0" smtClean="0"/>
            </a:br>
            <a:r>
              <a:rPr lang="es-ES" sz="3600" dirty="0" smtClean="0"/>
              <a:t>palabras de Moisés:</a:t>
            </a:r>
            <a:endParaRPr lang="es-ES" sz="3600" dirty="0"/>
          </a:p>
        </p:txBody>
      </p:sp>
      <p:sp>
        <p:nvSpPr>
          <p:cNvPr id="3" name="Marcador de contenido 2"/>
          <p:cNvSpPr>
            <a:spLocks noGrp="1"/>
          </p:cNvSpPr>
          <p:nvPr>
            <p:ph sz="half" idx="1"/>
          </p:nvPr>
        </p:nvSpPr>
        <p:spPr/>
        <p:txBody>
          <a:bodyPr/>
          <a:lstStyle/>
          <a:p>
            <a:pPr marL="0" indent="0">
              <a:buNone/>
            </a:pPr>
            <a:r>
              <a:rPr lang="es-ES" dirty="0" smtClean="0"/>
              <a:t>“Aunque </a:t>
            </a:r>
            <a:r>
              <a:rPr lang="es-ES" dirty="0"/>
              <a:t>estuviesen tus desterrados en el confín de los cielos, de allí te reunirá YHWH tu Dios, allí te irá a buscar. YHWH tu Dios te llevará de nuevo a la tierra que poseyeron tus antepasados y volverás a ocuparla; te hará feliz y te multiplicará más que a tus </a:t>
            </a:r>
            <a:r>
              <a:rPr lang="es-ES" dirty="0" smtClean="0"/>
              <a:t>antepasados” </a:t>
            </a:r>
          </a:p>
          <a:p>
            <a:pPr marL="0" indent="0" algn="r">
              <a:buNone/>
            </a:pPr>
            <a:r>
              <a:rPr lang="es-ES" dirty="0" smtClean="0"/>
              <a:t>(</a:t>
            </a:r>
            <a:r>
              <a:rPr lang="es-ES" dirty="0" err="1"/>
              <a:t>Dt</a:t>
            </a:r>
            <a:r>
              <a:rPr lang="es-ES" dirty="0"/>
              <a:t> 30,4-5).  </a:t>
            </a:r>
            <a:endParaRPr lang="es-ES_tradnl" dirty="0"/>
          </a:p>
          <a:p>
            <a:pPr marL="0" indent="0">
              <a:buNone/>
            </a:pPr>
            <a:endParaRPr lang="es-ES" dirty="0"/>
          </a:p>
        </p:txBody>
      </p:sp>
      <p:pic>
        <p:nvPicPr>
          <p:cNvPr id="5" name="Marcador de contenido 4" descr="250px-'Moses'_by_Michelangelo_JBU160.jpg"/>
          <p:cNvPicPr>
            <a:picLocks noGrp="1" noChangeAspect="1"/>
          </p:cNvPicPr>
          <p:nvPr>
            <p:ph sz="half" idx="2"/>
          </p:nvPr>
        </p:nvPicPr>
        <p:blipFill>
          <a:blip r:embed="rId2">
            <a:extLst>
              <a:ext uri="{28A0092B-C50C-407E-A947-70E740481C1C}">
                <a14:useLocalDpi xmlns:a14="http://schemas.microsoft.com/office/drawing/2010/main" val="0"/>
              </a:ext>
            </a:extLst>
          </a:blip>
          <a:srcRect l="-18100" r="-18100"/>
          <a:stretch>
            <a:fillRect/>
          </a:stretch>
        </p:blipFill>
        <p:spPr>
          <a:xfrm>
            <a:off x="4648198" y="1835868"/>
            <a:ext cx="3965581" cy="4367364"/>
          </a:xfrm>
        </p:spPr>
      </p:pic>
    </p:spTree>
    <p:extLst>
      <p:ext uri="{BB962C8B-B14F-4D97-AF65-F5344CB8AC3E}">
        <p14:creationId xmlns:p14="http://schemas.microsoft.com/office/powerpoint/2010/main" val="1210769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ile-of-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42" y="308767"/>
            <a:ext cx="4619896" cy="3064531"/>
          </a:xfrm>
          <a:prstGeom prst="rect">
            <a:avLst/>
          </a:prstGeom>
        </p:spPr>
      </p:pic>
      <p:grpSp>
        <p:nvGrpSpPr>
          <p:cNvPr id="6" name="Agrupar 5"/>
          <p:cNvGrpSpPr/>
          <p:nvPr/>
        </p:nvGrpSpPr>
        <p:grpSpPr>
          <a:xfrm>
            <a:off x="678752" y="3516314"/>
            <a:ext cx="7624422" cy="2746512"/>
            <a:chOff x="678752" y="3516314"/>
            <a:chExt cx="7624422" cy="2746512"/>
          </a:xfrm>
        </p:grpSpPr>
        <p:pic>
          <p:nvPicPr>
            <p:cNvPr id="3" name="Imagen 2" descr="homelibrary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622" y="3516314"/>
              <a:ext cx="4116552" cy="2746512"/>
            </a:xfrm>
            <a:prstGeom prst="rect">
              <a:avLst/>
            </a:prstGeom>
          </p:spPr>
        </p:pic>
        <p:sp>
          <p:nvSpPr>
            <p:cNvPr id="4" name="CuadroTexto 3"/>
            <p:cNvSpPr txBox="1"/>
            <p:nvPr/>
          </p:nvSpPr>
          <p:spPr>
            <a:xfrm>
              <a:off x="678752" y="3974383"/>
              <a:ext cx="3131248" cy="2062103"/>
            </a:xfrm>
            <a:prstGeom prst="rect">
              <a:avLst/>
            </a:prstGeom>
            <a:noFill/>
          </p:spPr>
          <p:txBody>
            <a:bodyPr wrap="square" rtlCol="0">
              <a:spAutoFit/>
            </a:bodyPr>
            <a:lstStyle/>
            <a:p>
              <a:r>
                <a:rPr lang="it-IT" sz="3200" dirty="0"/>
                <a:t>s</a:t>
              </a:r>
              <a:r>
                <a:rPr lang="it-IT" sz="3200" dirty="0" smtClean="0"/>
                <a:t>ino una biblioteca </a:t>
              </a:r>
              <a:r>
                <a:rPr lang="it-IT" sz="3200" dirty="0" err="1" smtClean="0"/>
                <a:t>cuidadosamente</a:t>
              </a:r>
              <a:r>
                <a:rPr lang="it-IT" sz="3200" dirty="0" smtClean="0"/>
                <a:t> </a:t>
              </a:r>
              <a:r>
                <a:rPr lang="it-IT" sz="3200" dirty="0" err="1" smtClean="0"/>
                <a:t>ordenada</a:t>
              </a:r>
              <a:endParaRPr lang="it-IT" sz="3200" dirty="0"/>
            </a:p>
          </p:txBody>
        </p:sp>
      </p:grpSp>
      <p:sp>
        <p:nvSpPr>
          <p:cNvPr id="5" name="CuadroTexto 4"/>
          <p:cNvSpPr txBox="1"/>
          <p:nvPr/>
        </p:nvSpPr>
        <p:spPr>
          <a:xfrm>
            <a:off x="5205385" y="1018562"/>
            <a:ext cx="3382242" cy="2062103"/>
          </a:xfrm>
          <a:prstGeom prst="rect">
            <a:avLst/>
          </a:prstGeom>
          <a:noFill/>
        </p:spPr>
        <p:txBody>
          <a:bodyPr wrap="square" rtlCol="0">
            <a:spAutoFit/>
          </a:bodyPr>
          <a:lstStyle/>
          <a:p>
            <a:r>
              <a:rPr lang="es-ES" sz="3200" dirty="0" smtClean="0"/>
              <a:t>Pero la Biblia no es una pila desordenada de libros dispares,</a:t>
            </a:r>
            <a:endParaRPr lang="es-ES" sz="3200" dirty="0"/>
          </a:p>
        </p:txBody>
      </p:sp>
    </p:spTree>
    <p:extLst>
      <p:ext uri="{BB962C8B-B14F-4D97-AF65-F5344CB8AC3E}">
        <p14:creationId xmlns:p14="http://schemas.microsoft.com/office/powerpoint/2010/main" val="15661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4000" dirty="0" smtClean="0"/>
              <a:t>El “estreno” de la Torá </a:t>
            </a:r>
            <a:br>
              <a:rPr lang="es-ES" sz="4000" dirty="0" smtClean="0"/>
            </a:br>
            <a:r>
              <a:rPr lang="es-ES" sz="3200" dirty="0" smtClean="0"/>
              <a:t>(año 458 a.C.)</a:t>
            </a:r>
            <a:endParaRPr lang="es-ES" sz="3200" dirty="0"/>
          </a:p>
        </p:txBody>
      </p:sp>
      <p:sp>
        <p:nvSpPr>
          <p:cNvPr id="3" name="Marcador de contenido 2"/>
          <p:cNvSpPr>
            <a:spLocks noGrp="1"/>
          </p:cNvSpPr>
          <p:nvPr>
            <p:ph sz="half" idx="1"/>
          </p:nvPr>
        </p:nvSpPr>
        <p:spPr>
          <a:xfrm>
            <a:off x="4526511" y="1698399"/>
            <a:ext cx="4038600" cy="4525963"/>
          </a:xfrm>
        </p:spPr>
        <p:txBody>
          <a:bodyPr>
            <a:normAutofit fontScale="62500" lnSpcReduction="20000"/>
          </a:bodyPr>
          <a:lstStyle/>
          <a:p>
            <a:pPr marL="0" indent="0">
              <a:buNone/>
            </a:pPr>
            <a:r>
              <a:rPr lang="es-ES" sz="3400" dirty="0" smtClean="0"/>
              <a:t>“[</a:t>
            </a:r>
            <a:r>
              <a:rPr lang="es-ES" sz="3400" dirty="0"/>
              <a:t>Nehemías] pidió a Esdras, el escriba, que trajera el libro de la Torá de Moisés que YHWH había entregado a Israel. Así lo hizo el sacerdote Esdras. El día primero del séptimo mes trajo el libro de la Torá y ante la asamblea compuesta por hombres, mujeres y cuantos tenían uso de razón, lo estuvo leyendo en la plaza de la Puerta de las Aguas desde la mañana hasta el mediodía. Todo el pueblo, hombres, mujeres y cuantos tenían uso de razón, escuchaban con atención la lectura del libro de la Torá” (</a:t>
            </a:r>
            <a:r>
              <a:rPr lang="es-ES" sz="3400" dirty="0" err="1"/>
              <a:t>Neh</a:t>
            </a:r>
            <a:r>
              <a:rPr lang="es-ES" sz="3400" dirty="0"/>
              <a:t> 8,2-3). </a:t>
            </a:r>
            <a:endParaRPr lang="es-ES_tradnl" sz="3400" dirty="0"/>
          </a:p>
        </p:txBody>
      </p:sp>
      <p:pic>
        <p:nvPicPr>
          <p:cNvPr id="6" name="Marcador de contenido 5" descr="Reading law.jpg"/>
          <p:cNvPicPr>
            <a:picLocks noGrp="1" noChangeAspect="1"/>
          </p:cNvPicPr>
          <p:nvPr>
            <p:ph sz="half" idx="2"/>
          </p:nvPr>
        </p:nvPicPr>
        <p:blipFill>
          <a:blip r:embed="rId2">
            <a:extLst>
              <a:ext uri="{28A0092B-C50C-407E-A947-70E740481C1C}">
                <a14:useLocalDpi xmlns:a14="http://schemas.microsoft.com/office/drawing/2010/main" val="0"/>
              </a:ext>
            </a:extLst>
          </a:blip>
          <a:srcRect t="10704" b="10704"/>
          <a:stretch>
            <a:fillRect/>
          </a:stretch>
        </p:blipFill>
        <p:spPr>
          <a:xfrm>
            <a:off x="457200" y="1619089"/>
            <a:ext cx="4038600" cy="4525963"/>
          </a:xfrm>
        </p:spPr>
      </p:pic>
    </p:spTree>
    <p:extLst>
      <p:ext uri="{BB962C8B-B14F-4D97-AF65-F5344CB8AC3E}">
        <p14:creationId xmlns:p14="http://schemas.microsoft.com/office/powerpoint/2010/main" val="38841086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Eso</a:t>
            </a:r>
            <a:r>
              <a:rPr lang="it-IT" dirty="0" smtClean="0"/>
              <a:t> </a:t>
            </a:r>
            <a:r>
              <a:rPr lang="it-IT" dirty="0" err="1" smtClean="0"/>
              <a:t>ya</a:t>
            </a:r>
            <a:r>
              <a:rPr lang="it-IT" dirty="0" smtClean="0"/>
              <a:t> lo </a:t>
            </a:r>
            <a:r>
              <a:rPr lang="it-IT" dirty="0" err="1" smtClean="0"/>
              <a:t>dije</a:t>
            </a:r>
            <a:r>
              <a:rPr lang="it-IT" dirty="0" smtClean="0"/>
              <a:t> </a:t>
            </a:r>
            <a:r>
              <a:rPr lang="it-IT" dirty="0" err="1" smtClean="0"/>
              <a:t>yo</a:t>
            </a:r>
            <a:r>
              <a:rPr lang="mr-IN" dirty="0" smtClean="0"/>
              <a:t>…</a:t>
            </a:r>
            <a:endParaRPr lang="it-IT" dirty="0"/>
          </a:p>
        </p:txBody>
      </p:sp>
      <p:sp>
        <p:nvSpPr>
          <p:cNvPr id="3" name="Marcador de contenido 2"/>
          <p:cNvSpPr>
            <a:spLocks noGrp="1"/>
          </p:cNvSpPr>
          <p:nvPr>
            <p:ph sz="half" idx="1"/>
          </p:nvPr>
        </p:nvSpPr>
        <p:spPr>
          <a:xfrm>
            <a:off x="900111" y="2147888"/>
            <a:ext cx="3566160" cy="4172230"/>
          </a:xfrm>
        </p:spPr>
        <p:txBody>
          <a:bodyPr>
            <a:normAutofit/>
          </a:bodyPr>
          <a:lstStyle/>
          <a:p>
            <a:pPr marL="0" indent="0">
              <a:buNone/>
            </a:pPr>
            <a:r>
              <a:rPr lang="es-ES" sz="2400" dirty="0" smtClean="0"/>
              <a:t>Alonso </a:t>
            </a:r>
            <a:r>
              <a:rPr lang="es-ES" sz="2400" dirty="0"/>
              <a:t>de Madrigal, El Tostado (1410-1455), obispo de </a:t>
            </a:r>
            <a:r>
              <a:rPr lang="es-ES" sz="2400" dirty="0" smtClean="0"/>
              <a:t>Ávila, planteó </a:t>
            </a:r>
            <a:r>
              <a:rPr lang="es-ES" sz="2400" dirty="0"/>
              <a:t>la posibilidad de que el Pentateuco no </a:t>
            </a:r>
            <a:r>
              <a:rPr lang="es-ES" sz="2400" dirty="0" smtClean="0"/>
              <a:t>fue escrito </a:t>
            </a:r>
            <a:r>
              <a:rPr lang="es-ES" sz="2400" dirty="0"/>
              <a:t>íntegramente </a:t>
            </a:r>
            <a:r>
              <a:rPr lang="es-ES" sz="2400" dirty="0" smtClean="0"/>
              <a:t>por </a:t>
            </a:r>
            <a:r>
              <a:rPr lang="es-ES" sz="2400" dirty="0"/>
              <a:t>Moisés, sino que había sido editado finalmente por Esdras en el siglo V a.C. </a:t>
            </a:r>
          </a:p>
        </p:txBody>
      </p:sp>
      <p:pic>
        <p:nvPicPr>
          <p:cNvPr id="6" name="Marcador de contenido 5" descr="1280px-Ávila.Sepulcro_del_Tostado.jpg"/>
          <p:cNvPicPr>
            <a:picLocks noGrp="1" noChangeAspect="1"/>
          </p:cNvPicPr>
          <p:nvPr>
            <p:ph sz="half" idx="2"/>
          </p:nvPr>
        </p:nvPicPr>
        <p:blipFill>
          <a:blip r:embed="rId2">
            <a:extLst>
              <a:ext uri="{28A0092B-C50C-407E-A947-70E740481C1C}">
                <a14:useLocalDpi xmlns:a14="http://schemas.microsoft.com/office/drawing/2010/main" val="0"/>
              </a:ext>
            </a:extLst>
          </a:blip>
          <a:srcRect l="15956" r="15956"/>
          <a:stretch>
            <a:fillRect/>
          </a:stretch>
        </p:blipFill>
        <p:spPr/>
      </p:pic>
    </p:spTree>
    <p:extLst>
      <p:ext uri="{BB962C8B-B14F-4D97-AF65-F5344CB8AC3E}">
        <p14:creationId xmlns:p14="http://schemas.microsoft.com/office/powerpoint/2010/main" val="24320457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dirty="0" smtClean="0"/>
              <a:t>Los </a:t>
            </a:r>
            <a:r>
              <a:rPr lang="it-IT" dirty="0" err="1" smtClean="0"/>
              <a:t>demás</a:t>
            </a:r>
            <a:r>
              <a:rPr lang="it-IT" dirty="0" smtClean="0"/>
              <a:t> </a:t>
            </a:r>
            <a:r>
              <a:rPr lang="it-IT" dirty="0" err="1" smtClean="0"/>
              <a:t>textos</a:t>
            </a:r>
            <a:r>
              <a:rPr lang="it-IT" dirty="0" smtClean="0"/>
              <a:t> de la </a:t>
            </a:r>
            <a:r>
              <a:rPr lang="it-IT" dirty="0" err="1" smtClean="0"/>
              <a:t>Tanak</a:t>
            </a:r>
            <a:endParaRPr lang="it-IT" dirty="0"/>
          </a:p>
        </p:txBody>
      </p:sp>
      <p:sp>
        <p:nvSpPr>
          <p:cNvPr id="3" name="Marcador de contenido 2"/>
          <p:cNvSpPr>
            <a:spLocks noGrp="1"/>
          </p:cNvSpPr>
          <p:nvPr>
            <p:ph idx="1"/>
          </p:nvPr>
        </p:nvSpPr>
        <p:spPr/>
        <p:txBody>
          <a:bodyPr/>
          <a:lstStyle/>
          <a:p>
            <a:r>
              <a:rPr lang="es-ES_tradnl" dirty="0" smtClean="0"/>
              <a:t>Los profetas posteriores se insertan históricamente en el período de los Reyes</a:t>
            </a:r>
          </a:p>
          <a:p>
            <a:r>
              <a:rPr lang="es-ES_tradnl" dirty="0" smtClean="0"/>
              <a:t>Los </a:t>
            </a:r>
            <a:r>
              <a:rPr lang="es-ES_tradnl" dirty="0" err="1" smtClean="0"/>
              <a:t>Ketubim</a:t>
            </a:r>
            <a:r>
              <a:rPr lang="es-ES_tradnl" dirty="0" smtClean="0"/>
              <a:t>, son, en su mayoría, poemas, reflexiones y novelas que tienen un carácter más intemporal. Se cree que con la excepción de Daniel –que es de época helenística– fueron compuestos durante la época persa </a:t>
            </a:r>
            <a:endParaRPr lang="es-ES_tradnl" dirty="0"/>
          </a:p>
        </p:txBody>
      </p:sp>
    </p:spTree>
    <p:extLst>
      <p:ext uri="{BB962C8B-B14F-4D97-AF65-F5344CB8AC3E}">
        <p14:creationId xmlns:p14="http://schemas.microsoft.com/office/powerpoint/2010/main" val="3609037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dirty="0" smtClean="0"/>
              <a:t>La </a:t>
            </a:r>
            <a:r>
              <a:rPr lang="it-IT" dirty="0" err="1" smtClean="0"/>
              <a:t>lectura</a:t>
            </a:r>
            <a:r>
              <a:rPr lang="it-IT" dirty="0" smtClean="0"/>
              <a:t> cristiana </a:t>
            </a:r>
            <a:br>
              <a:rPr lang="it-IT" dirty="0" smtClean="0"/>
            </a:br>
            <a:r>
              <a:rPr lang="it-IT" dirty="0" smtClean="0"/>
              <a:t>de esta </a:t>
            </a:r>
            <a:r>
              <a:rPr lang="it-IT" dirty="0" err="1" smtClean="0"/>
              <a:t>historia</a:t>
            </a:r>
            <a:r>
              <a:rPr lang="it-IT" dirty="0" smtClean="0"/>
              <a:t> </a:t>
            </a:r>
            <a:endParaRPr lang="it-IT" dirty="0"/>
          </a:p>
        </p:txBody>
      </p:sp>
      <p:sp>
        <p:nvSpPr>
          <p:cNvPr id="3" name="Marcador de contenido 2"/>
          <p:cNvSpPr>
            <a:spLocks noGrp="1"/>
          </p:cNvSpPr>
          <p:nvPr>
            <p:ph sz="half" idx="1"/>
          </p:nvPr>
        </p:nvSpPr>
        <p:spPr>
          <a:xfrm>
            <a:off x="508000" y="1852706"/>
            <a:ext cx="3958271" cy="4222657"/>
          </a:xfrm>
        </p:spPr>
        <p:txBody>
          <a:bodyPr>
            <a:noAutofit/>
          </a:bodyPr>
          <a:lstStyle/>
          <a:p>
            <a:pPr marL="0" indent="0">
              <a:buNone/>
            </a:pPr>
            <a:r>
              <a:rPr lang="es-ES" sz="2400" b="1" dirty="0" smtClean="0"/>
              <a:t>“</a:t>
            </a:r>
            <a:r>
              <a:rPr lang="es-ES" sz="2400" dirty="0" smtClean="0"/>
              <a:t>De </a:t>
            </a:r>
            <a:r>
              <a:rPr lang="es-ES" sz="2400" dirty="0"/>
              <a:t>manera que todas las generaciones desde Abraham hasta David son catorce generaciones; </a:t>
            </a:r>
            <a:r>
              <a:rPr lang="es-ES" sz="2400" dirty="0" smtClean="0"/>
              <a:t/>
            </a:r>
            <a:br>
              <a:rPr lang="es-ES" sz="2400" dirty="0" smtClean="0"/>
            </a:br>
            <a:r>
              <a:rPr lang="es-ES" sz="2400" dirty="0" smtClean="0"/>
              <a:t>y </a:t>
            </a:r>
            <a:r>
              <a:rPr lang="es-ES" sz="2400" dirty="0"/>
              <a:t>desde David hasta la deportación a Babilonia, catorce generaciones; </a:t>
            </a:r>
            <a:r>
              <a:rPr lang="es-ES" sz="2400" dirty="0" smtClean="0"/>
              <a:t/>
            </a:r>
            <a:br>
              <a:rPr lang="es-ES" sz="2400" dirty="0" smtClean="0"/>
            </a:br>
            <a:r>
              <a:rPr lang="es-ES" sz="2400" dirty="0" smtClean="0"/>
              <a:t>y </a:t>
            </a:r>
            <a:r>
              <a:rPr lang="es-ES" sz="2400" dirty="0"/>
              <a:t>desde la deportación a Babilonia hasta Cristo, catorce </a:t>
            </a:r>
            <a:r>
              <a:rPr lang="es-ES" sz="2400" dirty="0" smtClean="0"/>
              <a:t>generaciones”</a:t>
            </a:r>
            <a:endParaRPr lang="es-ES" sz="2400" dirty="0"/>
          </a:p>
          <a:p>
            <a:pPr marL="0" indent="0" algn="r">
              <a:buNone/>
            </a:pPr>
            <a:r>
              <a:rPr lang="es-ES" sz="2400" dirty="0" smtClean="0"/>
              <a:t>(Mt 1,17)</a:t>
            </a:r>
            <a:r>
              <a:rPr lang="es-ES" sz="2400" dirty="0"/>
              <a:t> </a:t>
            </a:r>
          </a:p>
          <a:p>
            <a:pPr marL="0" indent="0">
              <a:buNone/>
            </a:pPr>
            <a:endParaRPr lang="it-IT" sz="2400" dirty="0"/>
          </a:p>
        </p:txBody>
      </p:sp>
      <p:pic>
        <p:nvPicPr>
          <p:cNvPr id="5" name="Marcador de contenido 4" descr="a2a0a9ba5ef7ec9abf128104932348b9.jpg"/>
          <p:cNvPicPr>
            <a:picLocks noGrp="1" noChangeAspect="1"/>
          </p:cNvPicPr>
          <p:nvPr>
            <p:ph sz="half" idx="2"/>
          </p:nvPr>
        </p:nvPicPr>
        <p:blipFill>
          <a:blip r:embed="rId2">
            <a:extLst>
              <a:ext uri="{28A0092B-C50C-407E-A947-70E740481C1C}">
                <a14:useLocalDpi xmlns:a14="http://schemas.microsoft.com/office/drawing/2010/main" val="0"/>
              </a:ext>
            </a:extLst>
          </a:blip>
          <a:srcRect t="14802" b="14802"/>
          <a:stretch>
            <a:fillRect/>
          </a:stretch>
        </p:blipFill>
        <p:spPr/>
      </p:pic>
    </p:spTree>
    <p:extLst>
      <p:ext uri="{BB962C8B-B14F-4D97-AF65-F5344CB8AC3E}">
        <p14:creationId xmlns:p14="http://schemas.microsoft.com/office/powerpoint/2010/main" val="20759463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Per</a:t>
            </a:r>
            <a:r>
              <a:rPr lang="es-ES" dirty="0" smtClean="0"/>
              <a:t>íodo del Segundo Templo</a:t>
            </a:r>
            <a:endParaRPr lang="es-ES" dirty="0"/>
          </a:p>
        </p:txBody>
      </p:sp>
      <p:sp>
        <p:nvSpPr>
          <p:cNvPr id="3" name="Marcador de contenido 2"/>
          <p:cNvSpPr>
            <a:spLocks noGrp="1"/>
          </p:cNvSpPr>
          <p:nvPr>
            <p:ph sz="half" idx="1"/>
          </p:nvPr>
        </p:nvSpPr>
        <p:spPr/>
        <p:txBody>
          <a:bodyPr>
            <a:normAutofit lnSpcReduction="10000"/>
          </a:bodyPr>
          <a:lstStyle/>
          <a:p>
            <a:r>
              <a:rPr lang="es-ES" dirty="0" smtClean="0"/>
              <a:t>Comienza con la reconstrucci</a:t>
            </a:r>
            <a:r>
              <a:rPr lang="es-ES" dirty="0" smtClean="0"/>
              <a:t>ón del Templo de Jerusalén por los retornados del Exilio, poco antes del año 500</a:t>
            </a:r>
          </a:p>
          <a:p>
            <a:r>
              <a:rPr lang="es-ES" dirty="0" smtClean="0"/>
              <a:t>Termina con la destrucción del Templo por los romanos, al final de la primera guerra judía, en el año 70 d.C.</a:t>
            </a:r>
          </a:p>
          <a:p>
            <a:r>
              <a:rPr lang="es-ES" dirty="0" smtClean="0"/>
              <a:t>Durante este período nació Jesucristo</a:t>
            </a:r>
            <a:endParaRPr lang="es-ES" dirty="0"/>
          </a:p>
        </p:txBody>
      </p:sp>
      <p:pic>
        <p:nvPicPr>
          <p:cNvPr id="5" name="Marcador de contenido 4" descr="herods-temple-avi-yonah.jpg"/>
          <p:cNvPicPr>
            <a:picLocks noGrp="1" noChangeAspect="1"/>
          </p:cNvPicPr>
          <p:nvPr>
            <p:ph sz="half" idx="2"/>
          </p:nvPr>
        </p:nvPicPr>
        <p:blipFill>
          <a:blip r:embed="rId2">
            <a:extLst>
              <a:ext uri="{28A0092B-C50C-407E-A947-70E740481C1C}">
                <a14:useLocalDpi xmlns:a14="http://schemas.microsoft.com/office/drawing/2010/main" val="0"/>
              </a:ext>
            </a:extLst>
          </a:blip>
          <a:srcRect t="6766" b="6766"/>
          <a:stretch>
            <a:fillRect/>
          </a:stretch>
        </p:blipFill>
        <p:spPr/>
      </p:pic>
    </p:spTree>
    <p:extLst>
      <p:ext uri="{BB962C8B-B14F-4D97-AF65-F5344CB8AC3E}">
        <p14:creationId xmlns:p14="http://schemas.microsoft.com/office/powerpoint/2010/main" val="187882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65043"/>
            <a:ext cx="8229600" cy="723845"/>
          </a:xfrm>
        </p:spPr>
        <p:txBody>
          <a:bodyPr>
            <a:normAutofit fontScale="90000"/>
          </a:bodyPr>
          <a:lstStyle/>
          <a:p>
            <a:r>
              <a:rPr lang="it-IT" dirty="0" err="1" smtClean="0"/>
              <a:t>Subsiguientes</a:t>
            </a:r>
            <a:r>
              <a:rPr lang="it-IT" dirty="0"/>
              <a:t> </a:t>
            </a:r>
            <a:r>
              <a:rPr lang="it-IT" dirty="0" err="1" smtClean="0"/>
              <a:t>períodos</a:t>
            </a:r>
            <a:endParaRPr lang="it-IT" dirty="0"/>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3409882485"/>
              </p:ext>
            </p:extLst>
          </p:nvPr>
        </p:nvGraphicFramePr>
        <p:xfrm>
          <a:off x="505013" y="1281688"/>
          <a:ext cx="8229600" cy="5107240"/>
        </p:xfrm>
        <a:graphic>
          <a:graphicData uri="http://schemas.openxmlformats.org/drawingml/2006/table">
            <a:tbl>
              <a:tblPr firstRow="1" bandRow="1">
                <a:tableStyleId>{5C22544A-7EE6-4342-B048-85BDC9FD1C3A}</a:tableStyleId>
              </a:tblPr>
              <a:tblGrid>
                <a:gridCol w="2371834"/>
                <a:gridCol w="5857766"/>
              </a:tblGrid>
              <a:tr h="317512">
                <a:tc>
                  <a:txBody>
                    <a:bodyPr/>
                    <a:lstStyle/>
                    <a:p>
                      <a:r>
                        <a:rPr lang="it-IT" sz="2000" dirty="0" err="1" smtClean="0"/>
                        <a:t>Períodos</a:t>
                      </a:r>
                      <a:endParaRPr lang="it-IT" sz="2000" dirty="0"/>
                    </a:p>
                  </a:txBody>
                  <a:tcPr/>
                </a:tc>
                <a:tc>
                  <a:txBody>
                    <a:bodyPr/>
                    <a:lstStyle/>
                    <a:p>
                      <a:r>
                        <a:rPr lang="it-IT" sz="2000" dirty="0" err="1" smtClean="0"/>
                        <a:t>Acontecimiento</a:t>
                      </a:r>
                      <a:r>
                        <a:rPr lang="it-IT" sz="2000" dirty="0" smtClean="0"/>
                        <a:t> </a:t>
                      </a:r>
                      <a:r>
                        <a:rPr lang="it-IT" sz="2000" dirty="0" err="1" smtClean="0"/>
                        <a:t>que</a:t>
                      </a:r>
                      <a:r>
                        <a:rPr lang="it-IT" sz="2000" dirty="0" smtClean="0"/>
                        <a:t> </a:t>
                      </a:r>
                      <a:r>
                        <a:rPr lang="it-IT" sz="2000" dirty="0" err="1" smtClean="0"/>
                        <a:t>los</a:t>
                      </a:r>
                      <a:r>
                        <a:rPr lang="it-IT" sz="2000" dirty="0" smtClean="0"/>
                        <a:t> </a:t>
                      </a:r>
                      <a:r>
                        <a:rPr lang="it-IT" sz="2000" dirty="0" err="1" smtClean="0"/>
                        <a:t>inicia</a:t>
                      </a:r>
                      <a:endParaRPr lang="it-IT" sz="2000" dirty="0"/>
                    </a:p>
                  </a:txBody>
                  <a:tcPr/>
                </a:tc>
              </a:tr>
              <a:tr h="652171">
                <a:tc>
                  <a:txBody>
                    <a:bodyPr/>
                    <a:lstStyle/>
                    <a:p>
                      <a:r>
                        <a:rPr lang="it-IT" sz="2000" dirty="0" err="1" smtClean="0"/>
                        <a:t>Helenístico</a:t>
                      </a:r>
                      <a:r>
                        <a:rPr lang="it-IT" sz="2000" dirty="0" smtClean="0"/>
                        <a:t>.</a:t>
                      </a:r>
                      <a:r>
                        <a:rPr lang="it-IT" sz="2000" baseline="0" dirty="0" smtClean="0"/>
                        <a:t> </a:t>
                      </a:r>
                      <a:br>
                        <a:rPr lang="it-IT" sz="2000" baseline="0" dirty="0" smtClean="0"/>
                      </a:br>
                      <a:r>
                        <a:rPr lang="it-IT" sz="2000" dirty="0" smtClean="0"/>
                        <a:t>323 a.C.</a:t>
                      </a:r>
                    </a:p>
                  </a:txBody>
                  <a:tcPr/>
                </a:tc>
                <a:tc>
                  <a:txBody>
                    <a:bodyPr/>
                    <a:lstStyle/>
                    <a:p>
                      <a:r>
                        <a:rPr lang="it-IT" sz="2000" dirty="0" smtClean="0"/>
                        <a:t>Conquista</a:t>
                      </a:r>
                      <a:r>
                        <a:rPr lang="it-IT" sz="2000" baseline="0" dirty="0" smtClean="0"/>
                        <a:t> de </a:t>
                      </a:r>
                      <a:r>
                        <a:rPr lang="it-IT" sz="2000" baseline="0" dirty="0" err="1" smtClean="0"/>
                        <a:t>todo</a:t>
                      </a:r>
                      <a:r>
                        <a:rPr lang="it-IT" sz="2000" baseline="0" dirty="0" smtClean="0"/>
                        <a:t> Oriente Medio </a:t>
                      </a:r>
                      <a:br>
                        <a:rPr lang="it-IT" sz="2000" baseline="0" dirty="0" smtClean="0"/>
                      </a:br>
                      <a:r>
                        <a:rPr lang="it-IT" sz="2000" baseline="0" dirty="0" smtClean="0"/>
                        <a:t>por Alejandro Magno</a:t>
                      </a:r>
                      <a:endParaRPr lang="it-IT" sz="2000" dirty="0"/>
                    </a:p>
                  </a:txBody>
                  <a:tcPr/>
                </a:tc>
              </a:tr>
              <a:tr h="368618">
                <a:tc>
                  <a:txBody>
                    <a:bodyPr/>
                    <a:lstStyle/>
                    <a:p>
                      <a:r>
                        <a:rPr lang="it-IT" sz="2000" dirty="0" smtClean="0"/>
                        <a:t>Romano.</a:t>
                      </a:r>
                      <a:r>
                        <a:rPr lang="it-IT" sz="2000" baseline="0" dirty="0" smtClean="0"/>
                        <a:t> </a:t>
                      </a:r>
                      <a:r>
                        <a:rPr lang="it-IT" sz="2000" dirty="0" smtClean="0"/>
                        <a:t>63</a:t>
                      </a:r>
                      <a:r>
                        <a:rPr lang="it-IT" sz="2000" baseline="0" dirty="0" smtClean="0"/>
                        <a:t> a.C.</a:t>
                      </a:r>
                      <a:endParaRPr lang="it-IT" sz="2000" dirty="0"/>
                    </a:p>
                  </a:txBody>
                  <a:tcPr/>
                </a:tc>
                <a:tc>
                  <a:txBody>
                    <a:bodyPr/>
                    <a:lstStyle/>
                    <a:p>
                      <a:r>
                        <a:rPr lang="it-IT" sz="2000" dirty="0" smtClean="0"/>
                        <a:t>Conquista de Palestina por </a:t>
                      </a:r>
                      <a:r>
                        <a:rPr lang="it-IT" sz="2000" dirty="0" err="1" smtClean="0"/>
                        <a:t>el</a:t>
                      </a:r>
                      <a:r>
                        <a:rPr lang="it-IT" sz="2000" baseline="0" dirty="0" smtClean="0"/>
                        <a:t> general </a:t>
                      </a:r>
                      <a:r>
                        <a:rPr lang="it-IT" sz="2000" baseline="0" dirty="0" err="1" smtClean="0"/>
                        <a:t>Pompeyo</a:t>
                      </a:r>
                      <a:r>
                        <a:rPr lang="it-IT" sz="2000" baseline="0" dirty="0" smtClean="0"/>
                        <a:t>. </a:t>
                      </a:r>
                      <a:r>
                        <a:rPr lang="it-IT" sz="2000" baseline="0" dirty="0" err="1" smtClean="0"/>
                        <a:t>Primera</a:t>
                      </a:r>
                      <a:r>
                        <a:rPr lang="it-IT" sz="2000" baseline="0" dirty="0" smtClean="0"/>
                        <a:t> Guerra </a:t>
                      </a:r>
                      <a:r>
                        <a:rPr lang="it-IT" sz="2000" baseline="0" dirty="0" err="1" smtClean="0"/>
                        <a:t>Judía</a:t>
                      </a:r>
                      <a:r>
                        <a:rPr lang="it-IT" sz="2000" baseline="0" dirty="0" smtClean="0"/>
                        <a:t> (66-70). </a:t>
                      </a:r>
                      <a:r>
                        <a:rPr lang="it-IT" sz="2000" baseline="0" dirty="0" err="1" smtClean="0"/>
                        <a:t>Segunda</a:t>
                      </a:r>
                      <a:r>
                        <a:rPr lang="it-IT" sz="2000" baseline="0" dirty="0" smtClean="0"/>
                        <a:t> Guerra </a:t>
                      </a:r>
                      <a:r>
                        <a:rPr lang="it-IT" sz="2000" baseline="0" dirty="0" err="1" smtClean="0"/>
                        <a:t>Judía</a:t>
                      </a:r>
                      <a:r>
                        <a:rPr lang="it-IT" sz="2000" baseline="0" dirty="0" smtClean="0"/>
                        <a:t> (132-135)</a:t>
                      </a:r>
                      <a:endParaRPr lang="it-IT" sz="2000" dirty="0"/>
                    </a:p>
                  </a:txBody>
                  <a:tcPr/>
                </a:tc>
              </a:tr>
              <a:tr h="718120">
                <a:tc>
                  <a:txBody>
                    <a:bodyPr/>
                    <a:lstStyle/>
                    <a:p>
                      <a:r>
                        <a:rPr lang="it-IT" sz="2000" dirty="0" smtClean="0"/>
                        <a:t>Bizantino.</a:t>
                      </a:r>
                      <a:r>
                        <a:rPr lang="it-IT" sz="2000" baseline="0" dirty="0" smtClean="0"/>
                        <a:t> </a:t>
                      </a:r>
                      <a:r>
                        <a:rPr lang="it-IT" sz="2000" dirty="0" smtClean="0"/>
                        <a:t>313</a:t>
                      </a:r>
                      <a:endParaRPr lang="it-IT" sz="2000" dirty="0"/>
                    </a:p>
                  </a:txBody>
                  <a:tcPr/>
                </a:tc>
                <a:tc>
                  <a:txBody>
                    <a:bodyPr/>
                    <a:lstStyle/>
                    <a:p>
                      <a:r>
                        <a:rPr lang="it-IT" sz="2000" dirty="0" smtClean="0"/>
                        <a:t>La </a:t>
                      </a:r>
                      <a:r>
                        <a:rPr lang="it-IT" sz="2000" dirty="0" err="1" smtClean="0"/>
                        <a:t>legalización</a:t>
                      </a:r>
                      <a:r>
                        <a:rPr lang="it-IT" sz="2000" dirty="0" smtClean="0"/>
                        <a:t> del cristianismo</a:t>
                      </a:r>
                      <a:r>
                        <a:rPr lang="it-IT" sz="2000" baseline="0" dirty="0" smtClean="0"/>
                        <a:t> por </a:t>
                      </a:r>
                      <a:r>
                        <a:rPr lang="it-IT" sz="2000" baseline="0" dirty="0" err="1" smtClean="0"/>
                        <a:t>Constantino</a:t>
                      </a:r>
                      <a:r>
                        <a:rPr lang="it-IT" sz="2000" baseline="0" dirty="0" smtClean="0"/>
                        <a:t> con </a:t>
                      </a:r>
                      <a:r>
                        <a:rPr lang="it-IT" sz="2000" baseline="0" dirty="0" err="1" smtClean="0"/>
                        <a:t>el</a:t>
                      </a:r>
                      <a:r>
                        <a:rPr lang="it-IT" sz="2000" baseline="0" dirty="0" smtClean="0"/>
                        <a:t> </a:t>
                      </a:r>
                      <a:r>
                        <a:rPr lang="it-IT" sz="2000" baseline="0" dirty="0" err="1" smtClean="0"/>
                        <a:t>Edicto</a:t>
                      </a:r>
                      <a:r>
                        <a:rPr lang="it-IT" sz="2000" baseline="0" dirty="0" smtClean="0"/>
                        <a:t> de </a:t>
                      </a:r>
                      <a:r>
                        <a:rPr lang="it-IT" sz="2000" baseline="0" dirty="0" err="1" smtClean="0"/>
                        <a:t>Milán</a:t>
                      </a:r>
                      <a:r>
                        <a:rPr lang="it-IT" sz="2000" baseline="0" dirty="0" smtClean="0"/>
                        <a:t>. </a:t>
                      </a:r>
                      <a:r>
                        <a:rPr lang="it-IT" sz="2000" baseline="0" dirty="0" err="1" smtClean="0"/>
                        <a:t>Construcción</a:t>
                      </a:r>
                      <a:r>
                        <a:rPr lang="it-IT" sz="2000" baseline="0" dirty="0" smtClean="0"/>
                        <a:t> de </a:t>
                      </a:r>
                      <a:r>
                        <a:rPr lang="it-IT" sz="2000" baseline="0" dirty="0" err="1" smtClean="0"/>
                        <a:t>basílicas</a:t>
                      </a:r>
                      <a:endParaRPr lang="it-IT" sz="2000" dirty="0"/>
                    </a:p>
                  </a:txBody>
                  <a:tcPr/>
                </a:tc>
              </a:tr>
              <a:tr h="368618">
                <a:tc>
                  <a:txBody>
                    <a:bodyPr/>
                    <a:lstStyle/>
                    <a:p>
                      <a:r>
                        <a:rPr lang="it-IT" sz="2000" dirty="0" err="1" smtClean="0"/>
                        <a:t>Árabe</a:t>
                      </a:r>
                      <a:r>
                        <a:rPr lang="it-IT" sz="2000" dirty="0" smtClean="0"/>
                        <a:t>.</a:t>
                      </a:r>
                      <a:r>
                        <a:rPr lang="it-IT" sz="2000" baseline="0" dirty="0" smtClean="0"/>
                        <a:t> </a:t>
                      </a:r>
                      <a:r>
                        <a:rPr lang="it-IT" sz="2000" dirty="0" smtClean="0"/>
                        <a:t>640.</a:t>
                      </a:r>
                      <a:r>
                        <a:rPr lang="it-IT" sz="2000" baseline="0" dirty="0" smtClean="0"/>
                        <a:t> </a:t>
                      </a:r>
                      <a:endParaRPr lang="it-IT" sz="2000" dirty="0"/>
                    </a:p>
                  </a:txBody>
                  <a:tcPr/>
                </a:tc>
                <a:tc>
                  <a:txBody>
                    <a:bodyPr/>
                    <a:lstStyle/>
                    <a:p>
                      <a:r>
                        <a:rPr lang="it-IT" sz="2000" dirty="0" err="1" smtClean="0"/>
                        <a:t>El</a:t>
                      </a:r>
                      <a:r>
                        <a:rPr lang="it-IT" sz="2000" dirty="0" smtClean="0"/>
                        <a:t> </a:t>
                      </a:r>
                      <a:r>
                        <a:rPr lang="it-IT" sz="2000" dirty="0" err="1" smtClean="0"/>
                        <a:t>califa</a:t>
                      </a:r>
                      <a:r>
                        <a:rPr lang="it-IT" sz="2000" baseline="0" dirty="0" smtClean="0"/>
                        <a:t> Omar conquista </a:t>
                      </a:r>
                      <a:r>
                        <a:rPr lang="it-IT" sz="2000" baseline="0" dirty="0" err="1" smtClean="0"/>
                        <a:t>Jerusalén</a:t>
                      </a:r>
                      <a:endParaRPr lang="it-IT" sz="2000" dirty="0"/>
                    </a:p>
                  </a:txBody>
                  <a:tcPr/>
                </a:tc>
              </a:tr>
              <a:tr h="368618">
                <a:tc>
                  <a:txBody>
                    <a:bodyPr/>
                    <a:lstStyle/>
                    <a:p>
                      <a:r>
                        <a:rPr lang="it-IT" sz="2000" dirty="0" err="1" smtClean="0"/>
                        <a:t>Cruzadas</a:t>
                      </a:r>
                      <a:r>
                        <a:rPr lang="it-IT" sz="2000" dirty="0" smtClean="0"/>
                        <a:t>.</a:t>
                      </a:r>
                      <a:r>
                        <a:rPr lang="it-IT" sz="2000" baseline="0" dirty="0" smtClean="0"/>
                        <a:t> </a:t>
                      </a:r>
                      <a:r>
                        <a:rPr lang="it-IT" sz="2000" dirty="0" smtClean="0"/>
                        <a:t>1091</a:t>
                      </a:r>
                      <a:endParaRPr lang="it-IT" sz="2000" dirty="0"/>
                    </a:p>
                  </a:txBody>
                  <a:tcPr/>
                </a:tc>
                <a:tc>
                  <a:txBody>
                    <a:bodyPr/>
                    <a:lstStyle/>
                    <a:p>
                      <a:r>
                        <a:rPr lang="it-IT" sz="2000" dirty="0" err="1" smtClean="0"/>
                        <a:t>Numerosas</a:t>
                      </a:r>
                      <a:r>
                        <a:rPr lang="it-IT" sz="2000" dirty="0" smtClean="0"/>
                        <a:t> </a:t>
                      </a:r>
                      <a:r>
                        <a:rPr lang="it-IT" sz="2000" dirty="0" err="1" smtClean="0"/>
                        <a:t>construcciones</a:t>
                      </a:r>
                      <a:r>
                        <a:rPr lang="it-IT" sz="2000" dirty="0" smtClean="0"/>
                        <a:t> </a:t>
                      </a:r>
                      <a:r>
                        <a:rPr lang="it-IT" sz="2000" dirty="0" err="1" smtClean="0"/>
                        <a:t>militares</a:t>
                      </a:r>
                      <a:r>
                        <a:rPr lang="it-IT" sz="2000" dirty="0" smtClean="0"/>
                        <a:t> e</a:t>
                      </a:r>
                      <a:r>
                        <a:rPr lang="it-IT" sz="2000" baseline="0" dirty="0" smtClean="0"/>
                        <a:t> </a:t>
                      </a:r>
                      <a:r>
                        <a:rPr lang="it-IT" sz="2000" baseline="0" dirty="0" err="1" smtClean="0"/>
                        <a:t>iglesias</a:t>
                      </a:r>
                      <a:r>
                        <a:rPr lang="it-IT" sz="2000" dirty="0" smtClean="0"/>
                        <a:t> </a:t>
                      </a:r>
                      <a:endParaRPr lang="it-IT" sz="2000" dirty="0"/>
                    </a:p>
                  </a:txBody>
                  <a:tcPr/>
                </a:tc>
              </a:tr>
              <a:tr h="368618">
                <a:tc>
                  <a:txBody>
                    <a:bodyPr/>
                    <a:lstStyle/>
                    <a:p>
                      <a:r>
                        <a:rPr lang="it-IT" sz="2000" dirty="0" err="1" smtClean="0"/>
                        <a:t>Mameluco</a:t>
                      </a:r>
                      <a:r>
                        <a:rPr lang="it-IT" sz="2000" dirty="0" smtClean="0"/>
                        <a:t>.</a:t>
                      </a:r>
                      <a:r>
                        <a:rPr lang="it-IT" sz="2000" baseline="0" dirty="0" smtClean="0"/>
                        <a:t> </a:t>
                      </a:r>
                      <a:r>
                        <a:rPr lang="it-IT" sz="2000" dirty="0" smtClean="0"/>
                        <a:t>1250</a:t>
                      </a:r>
                      <a:endParaRPr lang="it-IT" sz="2000" dirty="0"/>
                    </a:p>
                  </a:txBody>
                  <a:tcPr/>
                </a:tc>
                <a:tc>
                  <a:txBody>
                    <a:bodyPr/>
                    <a:lstStyle/>
                    <a:p>
                      <a:r>
                        <a:rPr lang="it-IT" sz="2000" dirty="0" smtClean="0"/>
                        <a:t>Palestina</a:t>
                      </a:r>
                      <a:r>
                        <a:rPr lang="it-IT" sz="2000" baseline="0" dirty="0" smtClean="0"/>
                        <a:t> es </a:t>
                      </a:r>
                      <a:r>
                        <a:rPr lang="it-IT" sz="2000" baseline="0" dirty="0" err="1" smtClean="0"/>
                        <a:t>gobernada</a:t>
                      </a:r>
                      <a:r>
                        <a:rPr lang="it-IT" sz="2000" baseline="0" dirty="0" smtClean="0"/>
                        <a:t> </a:t>
                      </a:r>
                      <a:r>
                        <a:rPr lang="it-IT" sz="2000" baseline="0" dirty="0" err="1" smtClean="0"/>
                        <a:t>desde</a:t>
                      </a:r>
                      <a:r>
                        <a:rPr lang="it-IT" sz="2000" baseline="0" dirty="0" smtClean="0"/>
                        <a:t> </a:t>
                      </a:r>
                      <a:r>
                        <a:rPr lang="it-IT" sz="2000" baseline="0" dirty="0" err="1" smtClean="0"/>
                        <a:t>El</a:t>
                      </a:r>
                      <a:r>
                        <a:rPr lang="it-IT" sz="2000" baseline="0" dirty="0" smtClean="0"/>
                        <a:t> Cairo</a:t>
                      </a:r>
                      <a:endParaRPr lang="it-IT" sz="2000" dirty="0"/>
                    </a:p>
                  </a:txBody>
                  <a:tcPr/>
                </a:tc>
              </a:tr>
              <a:tr h="368618">
                <a:tc>
                  <a:txBody>
                    <a:bodyPr/>
                    <a:lstStyle/>
                    <a:p>
                      <a:r>
                        <a:rPr lang="it-IT" sz="2000" dirty="0" err="1" smtClean="0"/>
                        <a:t>Otomano</a:t>
                      </a:r>
                      <a:r>
                        <a:rPr lang="it-IT" sz="2000" dirty="0" smtClean="0"/>
                        <a:t>. 1517</a:t>
                      </a:r>
                      <a:endParaRPr lang="it-IT" sz="2000" dirty="0"/>
                    </a:p>
                  </a:txBody>
                  <a:tcPr/>
                </a:tc>
                <a:tc>
                  <a:txBody>
                    <a:bodyPr/>
                    <a:lstStyle/>
                    <a:p>
                      <a:r>
                        <a:rPr lang="it-IT" sz="2000" dirty="0" smtClean="0"/>
                        <a:t>Palestina </a:t>
                      </a:r>
                      <a:r>
                        <a:rPr lang="it-IT" sz="2000" baseline="0" dirty="0" smtClean="0"/>
                        <a:t>es </a:t>
                      </a:r>
                      <a:r>
                        <a:rPr lang="it-IT" sz="2000" baseline="0" dirty="0" err="1" smtClean="0"/>
                        <a:t>gobernada</a:t>
                      </a:r>
                      <a:r>
                        <a:rPr lang="it-IT" sz="2000" baseline="0" dirty="0" smtClean="0"/>
                        <a:t> </a:t>
                      </a:r>
                      <a:r>
                        <a:rPr lang="it-IT" sz="2000" baseline="0" dirty="0" err="1" smtClean="0"/>
                        <a:t>desde</a:t>
                      </a:r>
                      <a:r>
                        <a:rPr lang="it-IT" sz="2000" baseline="0" dirty="0" smtClean="0"/>
                        <a:t> </a:t>
                      </a:r>
                      <a:r>
                        <a:rPr lang="it-IT" sz="2000" baseline="0" dirty="0" err="1" smtClean="0"/>
                        <a:t>Estambul</a:t>
                      </a:r>
                      <a:endParaRPr lang="it-IT" sz="2000" dirty="0"/>
                    </a:p>
                  </a:txBody>
                  <a:tcPr/>
                </a:tc>
              </a:tr>
              <a:tr h="652171">
                <a:tc>
                  <a:txBody>
                    <a:bodyPr/>
                    <a:lstStyle/>
                    <a:p>
                      <a:r>
                        <a:rPr lang="it-IT" sz="2000" dirty="0" err="1" smtClean="0"/>
                        <a:t>Contemporáneo</a:t>
                      </a:r>
                      <a:r>
                        <a:rPr lang="it-IT" sz="2000" dirty="0" smtClean="0"/>
                        <a:t>. 1918</a:t>
                      </a:r>
                      <a:endParaRPr lang="it-IT" sz="2000" dirty="0"/>
                    </a:p>
                  </a:txBody>
                  <a:tcPr/>
                </a:tc>
                <a:tc>
                  <a:txBody>
                    <a:bodyPr/>
                    <a:lstStyle/>
                    <a:p>
                      <a:r>
                        <a:rPr lang="it-IT" sz="2000" dirty="0" err="1" smtClean="0"/>
                        <a:t>Protectorado</a:t>
                      </a:r>
                      <a:r>
                        <a:rPr lang="it-IT" sz="2000" baseline="0" dirty="0" smtClean="0"/>
                        <a:t> </a:t>
                      </a:r>
                      <a:r>
                        <a:rPr lang="it-IT" sz="2000" baseline="0" dirty="0" err="1" smtClean="0"/>
                        <a:t>británico</a:t>
                      </a:r>
                      <a:r>
                        <a:rPr lang="it-IT" sz="2000" baseline="0" dirty="0" smtClean="0"/>
                        <a:t> </a:t>
                      </a:r>
                      <a:br>
                        <a:rPr lang="it-IT" sz="2000" baseline="0" dirty="0" smtClean="0"/>
                      </a:br>
                      <a:r>
                        <a:rPr lang="it-IT" sz="2000" baseline="0" dirty="0" smtClean="0"/>
                        <a:t>/ </a:t>
                      </a:r>
                      <a:r>
                        <a:rPr lang="it-IT" sz="2000" baseline="0" dirty="0" err="1" smtClean="0"/>
                        <a:t>Independencia</a:t>
                      </a:r>
                      <a:r>
                        <a:rPr lang="it-IT" sz="2000" baseline="0" dirty="0" smtClean="0"/>
                        <a:t> (1948)</a:t>
                      </a:r>
                      <a:endParaRPr lang="it-IT" sz="2000" dirty="0"/>
                    </a:p>
                  </a:txBody>
                  <a:tcPr/>
                </a:tc>
              </a:tr>
            </a:tbl>
          </a:graphicData>
        </a:graphic>
      </p:graphicFrame>
    </p:spTree>
    <p:extLst>
      <p:ext uri="{BB962C8B-B14F-4D97-AF65-F5344CB8AC3E}">
        <p14:creationId xmlns:p14="http://schemas.microsoft.com/office/powerpoint/2010/main" val="30425714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80224" y="2967101"/>
            <a:ext cx="8101239" cy="1200329"/>
          </a:xfrm>
          <a:prstGeom prst="rect">
            <a:avLst/>
          </a:prstGeom>
          <a:noFill/>
        </p:spPr>
        <p:txBody>
          <a:bodyPr wrap="square" rtlCol="0">
            <a:spAutoFit/>
          </a:bodyPr>
          <a:lstStyle/>
          <a:p>
            <a:pPr algn="ctr"/>
            <a:r>
              <a:rPr lang="it-IT" sz="3200" dirty="0" err="1" smtClean="0"/>
              <a:t>Materiales</a:t>
            </a:r>
            <a:r>
              <a:rPr lang="it-IT" sz="3200" dirty="0" smtClean="0"/>
              <a:t> </a:t>
            </a:r>
            <a:r>
              <a:rPr lang="it-IT" sz="3200" dirty="0" err="1" smtClean="0"/>
              <a:t>disponibles</a:t>
            </a:r>
            <a:r>
              <a:rPr lang="it-IT" sz="3200" dirty="0" smtClean="0"/>
              <a:t> en:</a:t>
            </a:r>
          </a:p>
          <a:p>
            <a:pPr algn="ctr"/>
            <a:r>
              <a:rPr lang="it-IT" sz="4000" b="1" dirty="0" err="1" smtClean="0"/>
              <a:t>www.acogerycompartir.org</a:t>
            </a:r>
            <a:r>
              <a:rPr lang="it-IT" sz="4000" b="1" dirty="0" smtClean="0"/>
              <a:t>/</a:t>
            </a:r>
            <a:r>
              <a:rPr lang="it-IT" sz="4000" b="1" dirty="0" err="1" smtClean="0"/>
              <a:t>Biblia</a:t>
            </a:r>
            <a:endParaRPr lang="it-IT" sz="4000" b="1" dirty="0"/>
          </a:p>
        </p:txBody>
      </p:sp>
    </p:spTree>
    <p:extLst>
      <p:ext uri="{BB962C8B-B14F-4D97-AF65-F5344CB8AC3E}">
        <p14:creationId xmlns:p14="http://schemas.microsoft.com/office/powerpoint/2010/main" val="39619772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6550" y="2275719"/>
            <a:ext cx="6870916" cy="1754327"/>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¿Qué sostiene </a:t>
            </a:r>
            <a:b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unidad de la Biblia?</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351982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p:cNvGraphicFramePr/>
          <p:nvPr>
            <p:extLst>
              <p:ext uri="{D42A27DB-BD31-4B8C-83A1-F6EECF244321}">
                <p14:modId xmlns:p14="http://schemas.microsoft.com/office/powerpoint/2010/main" val="33100733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ipse 6"/>
          <p:cNvSpPr/>
          <p:nvPr/>
        </p:nvSpPr>
        <p:spPr>
          <a:xfrm>
            <a:off x="318851" y="3383345"/>
            <a:ext cx="1937729" cy="193772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Mitos</a:t>
            </a:r>
            <a:r>
              <a:rPr lang="it-IT" dirty="0" smtClean="0"/>
              <a:t> y </a:t>
            </a:r>
            <a:r>
              <a:rPr lang="it-IT" dirty="0" err="1" smtClean="0"/>
              <a:t>leyendas</a:t>
            </a:r>
            <a:endParaRPr lang="it-IT" dirty="0"/>
          </a:p>
        </p:txBody>
      </p:sp>
      <p:grpSp>
        <p:nvGrpSpPr>
          <p:cNvPr id="2" name="Agrupar 1"/>
          <p:cNvGrpSpPr/>
          <p:nvPr/>
        </p:nvGrpSpPr>
        <p:grpSpPr>
          <a:xfrm>
            <a:off x="492643" y="607654"/>
            <a:ext cx="2353738" cy="2355384"/>
            <a:chOff x="492643" y="607654"/>
            <a:chExt cx="2353738" cy="2355384"/>
          </a:xfrm>
        </p:grpSpPr>
        <p:sp>
          <p:nvSpPr>
            <p:cNvPr id="5" name="Pentágono regular 4"/>
            <p:cNvSpPr/>
            <p:nvPr/>
          </p:nvSpPr>
          <p:spPr>
            <a:xfrm>
              <a:off x="492643" y="607654"/>
              <a:ext cx="2353738" cy="2069306"/>
            </a:xfrm>
            <a:prstGeom prst="pentagon">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Reflexiones</a:t>
              </a:r>
              <a:r>
                <a:rPr lang="it-IT" dirty="0" smtClean="0"/>
                <a:t>  </a:t>
              </a:r>
              <a:r>
                <a:rPr lang="it-IT" dirty="0" err="1" smtClean="0"/>
                <a:t>filosóficas</a:t>
              </a:r>
              <a:endParaRPr lang="it-IT" dirty="0"/>
            </a:p>
          </p:txBody>
        </p:sp>
        <p:cxnSp>
          <p:nvCxnSpPr>
            <p:cNvPr id="3" name="Conector recto de flecha 2"/>
            <p:cNvCxnSpPr>
              <a:stCxn id="5" idx="4"/>
            </p:cNvCxnSpPr>
            <p:nvPr/>
          </p:nvCxnSpPr>
          <p:spPr>
            <a:xfrm>
              <a:off x="2396856" y="2676955"/>
              <a:ext cx="184015" cy="2860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Agrupar 5"/>
          <p:cNvGrpSpPr/>
          <p:nvPr/>
        </p:nvGrpSpPr>
        <p:grpSpPr>
          <a:xfrm>
            <a:off x="3458080" y="890267"/>
            <a:ext cx="2082785" cy="2072771"/>
            <a:chOff x="3458080" y="890267"/>
            <a:chExt cx="2082785" cy="2072771"/>
          </a:xfrm>
        </p:grpSpPr>
        <p:sp>
          <p:nvSpPr>
            <p:cNvPr id="9" name="Hexágono 8"/>
            <p:cNvSpPr/>
            <p:nvPr/>
          </p:nvSpPr>
          <p:spPr>
            <a:xfrm>
              <a:off x="3458080" y="890267"/>
              <a:ext cx="2082785" cy="1786693"/>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Oráculos</a:t>
              </a:r>
              <a:r>
                <a:rPr lang="it-IT" dirty="0" smtClean="0"/>
                <a:t> </a:t>
              </a:r>
              <a:r>
                <a:rPr lang="it-IT" dirty="0" err="1" smtClean="0"/>
                <a:t>proféticos</a:t>
              </a:r>
              <a:endParaRPr lang="it-IT" dirty="0"/>
            </a:p>
          </p:txBody>
        </p:sp>
        <p:cxnSp>
          <p:nvCxnSpPr>
            <p:cNvPr id="12" name="Conector recto de flecha 11"/>
            <p:cNvCxnSpPr/>
            <p:nvPr/>
          </p:nvCxnSpPr>
          <p:spPr>
            <a:xfrm>
              <a:off x="4499473" y="2676960"/>
              <a:ext cx="0" cy="286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Agrupar 12"/>
          <p:cNvGrpSpPr/>
          <p:nvPr/>
        </p:nvGrpSpPr>
        <p:grpSpPr>
          <a:xfrm>
            <a:off x="2747853" y="3891548"/>
            <a:ext cx="1751620" cy="1429526"/>
            <a:chOff x="2747853" y="3891548"/>
            <a:chExt cx="1751620" cy="1429526"/>
          </a:xfrm>
        </p:grpSpPr>
        <p:sp>
          <p:nvSpPr>
            <p:cNvPr id="4" name="Rombo 3"/>
            <p:cNvSpPr/>
            <p:nvPr/>
          </p:nvSpPr>
          <p:spPr>
            <a:xfrm>
              <a:off x="2747853" y="4094818"/>
              <a:ext cx="1751620" cy="1226256"/>
            </a:xfrm>
            <a:prstGeom prst="diamon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FF0000"/>
                  </a:solidFill>
                </a:rPr>
                <a:t>Poesía</a:t>
              </a:r>
              <a:endParaRPr lang="it-IT" dirty="0">
                <a:solidFill>
                  <a:srgbClr val="FF0000"/>
                </a:solidFill>
              </a:endParaRPr>
            </a:p>
          </p:txBody>
        </p:sp>
        <p:cxnSp>
          <p:nvCxnSpPr>
            <p:cNvPr id="16" name="Conector recto de flecha 15"/>
            <p:cNvCxnSpPr>
              <a:stCxn id="4" idx="0"/>
            </p:cNvCxnSpPr>
            <p:nvPr/>
          </p:nvCxnSpPr>
          <p:spPr>
            <a:xfrm flipV="1">
              <a:off x="3623663" y="3891548"/>
              <a:ext cx="131573" cy="203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Agrupar 14"/>
          <p:cNvGrpSpPr/>
          <p:nvPr/>
        </p:nvGrpSpPr>
        <p:grpSpPr>
          <a:xfrm>
            <a:off x="4915482" y="3891548"/>
            <a:ext cx="2167629" cy="1768936"/>
            <a:chOff x="4915482" y="3891548"/>
            <a:chExt cx="2167629" cy="1768936"/>
          </a:xfrm>
        </p:grpSpPr>
        <p:sp>
          <p:nvSpPr>
            <p:cNvPr id="8" name="Triángulo isósceles 7"/>
            <p:cNvSpPr/>
            <p:nvPr/>
          </p:nvSpPr>
          <p:spPr>
            <a:xfrm>
              <a:off x="4915482" y="4094818"/>
              <a:ext cx="2167629" cy="1565666"/>
            </a:xfrm>
            <a:prstGeom prs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000000"/>
                  </a:solidFill>
                </a:rPr>
                <a:t>Salmos</a:t>
              </a:r>
              <a:endParaRPr lang="it-IT" dirty="0">
                <a:solidFill>
                  <a:srgbClr val="000000"/>
                </a:solidFill>
              </a:endParaRPr>
            </a:p>
          </p:txBody>
        </p:sp>
        <p:cxnSp>
          <p:nvCxnSpPr>
            <p:cNvPr id="18" name="Conector recto de flecha 17"/>
            <p:cNvCxnSpPr/>
            <p:nvPr/>
          </p:nvCxnSpPr>
          <p:spPr>
            <a:xfrm flipH="1" flipV="1">
              <a:off x="5994722" y="3891548"/>
              <a:ext cx="40967" cy="203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ectángulo 18"/>
          <p:cNvSpPr/>
          <p:nvPr/>
        </p:nvSpPr>
        <p:spPr>
          <a:xfrm>
            <a:off x="6354965" y="1243556"/>
            <a:ext cx="2047205" cy="1905076"/>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Crónica</a:t>
            </a:r>
            <a:r>
              <a:rPr lang="it-IT" dirty="0" smtClean="0"/>
              <a:t> </a:t>
            </a:r>
            <a:r>
              <a:rPr lang="it-IT" dirty="0" err="1" smtClean="0"/>
              <a:t>histórica</a:t>
            </a:r>
            <a:endParaRPr lang="it-IT" dirty="0"/>
          </a:p>
        </p:txBody>
      </p:sp>
    </p:spTree>
    <p:extLst>
      <p:ext uri="{BB962C8B-B14F-4D97-AF65-F5344CB8AC3E}">
        <p14:creationId xmlns:p14="http://schemas.microsoft.com/office/powerpoint/2010/main" val="3932610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1917" y="1482623"/>
            <a:ext cx="6841499" cy="3416320"/>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relato que da unidad </a:t>
            </a:r>
            <a:b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la Biblia es</a:t>
            </a:r>
          </a:p>
          <a:p>
            <a:pPr algn="ctr"/>
            <a:r>
              <a:rPr lang="es-ES_tradn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 plan de </a:t>
            </a:r>
            <a:r>
              <a:rPr lang="es-ES_tradnl"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Dios</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b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salvar la humanidad</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909206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93608" y="2829011"/>
            <a:ext cx="1956786" cy="1107996"/>
          </a:xfrm>
          <a:prstGeom prst="rect">
            <a:avLst/>
          </a:prstGeom>
          <a:noFill/>
        </p:spPr>
        <p:txBody>
          <a:bodyPr wrap="none" lIns="91440" tIns="45720" rIns="91440" bIns="45720">
            <a:spAutoFit/>
          </a:bodyPr>
          <a:lstStyle/>
          <a:p>
            <a:pPr algn="ctr"/>
            <a:r>
              <a:rPr lang="es-ES_tradnl" sz="6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Dios</a:t>
            </a:r>
            <a:endParaRPr lang="es-ES_tradnl" sz="6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8034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dirty="0" smtClean="0"/>
              <a:t>La </a:t>
            </a:r>
            <a:r>
              <a:rPr lang="it-IT" dirty="0" err="1" smtClean="0"/>
              <a:t>originalidad</a:t>
            </a:r>
            <a:r>
              <a:rPr lang="it-IT" dirty="0" smtClean="0"/>
              <a:t> del </a:t>
            </a:r>
            <a:r>
              <a:rPr lang="it-IT" dirty="0" err="1" smtClean="0"/>
              <a:t>monoteísmo</a:t>
            </a:r>
            <a:endParaRPr lang="it-IT" dirty="0"/>
          </a:p>
        </p:txBody>
      </p:sp>
      <p:pic>
        <p:nvPicPr>
          <p:cNvPr id="3" name="Imagen 2" descr="s9wG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585" y="1741394"/>
            <a:ext cx="4231859" cy="3219453"/>
          </a:xfrm>
          <a:prstGeom prst="rect">
            <a:avLst/>
          </a:prstGeom>
        </p:spPr>
      </p:pic>
      <p:sp>
        <p:nvSpPr>
          <p:cNvPr id="4" name="CuadroTexto 3"/>
          <p:cNvSpPr txBox="1"/>
          <p:nvPr/>
        </p:nvSpPr>
        <p:spPr>
          <a:xfrm>
            <a:off x="1182344" y="5067989"/>
            <a:ext cx="6798472" cy="1200328"/>
          </a:xfrm>
          <a:prstGeom prst="rect">
            <a:avLst/>
          </a:prstGeom>
          <a:noFill/>
        </p:spPr>
        <p:txBody>
          <a:bodyPr wrap="square" rtlCol="0">
            <a:spAutoFit/>
          </a:bodyPr>
          <a:lstStyle/>
          <a:p>
            <a:pPr algn="ctr"/>
            <a:r>
              <a:rPr lang="it-IT" sz="2400" dirty="0" smtClean="0"/>
              <a:t>¿</a:t>
            </a:r>
            <a:r>
              <a:rPr lang="it-IT" sz="2400" dirty="0" err="1" smtClean="0"/>
              <a:t>Cómo</a:t>
            </a:r>
            <a:r>
              <a:rPr lang="it-IT" sz="2400" dirty="0" smtClean="0"/>
              <a:t> </a:t>
            </a:r>
            <a:r>
              <a:rPr lang="it-IT" sz="2400" dirty="0" err="1" smtClean="0"/>
              <a:t>puede</a:t>
            </a:r>
            <a:r>
              <a:rPr lang="it-IT" sz="2400" dirty="0" smtClean="0"/>
              <a:t> ser </a:t>
            </a:r>
            <a:r>
              <a:rPr lang="it-IT" sz="2400" i="1" dirty="0" err="1" smtClean="0"/>
              <a:t>original</a:t>
            </a:r>
            <a:r>
              <a:rPr lang="it-IT" sz="2400" dirty="0" smtClean="0"/>
              <a:t> una idea </a:t>
            </a:r>
            <a:r>
              <a:rPr lang="it-IT" sz="2400" dirty="0" err="1" smtClean="0"/>
              <a:t>compatirda</a:t>
            </a:r>
            <a:r>
              <a:rPr lang="it-IT" sz="2400" dirty="0" smtClean="0"/>
              <a:t> </a:t>
            </a:r>
            <a:br>
              <a:rPr lang="it-IT" sz="2400" dirty="0" smtClean="0"/>
            </a:br>
            <a:r>
              <a:rPr lang="it-IT" sz="2400" dirty="0" smtClean="0"/>
              <a:t>por 3000 </a:t>
            </a:r>
            <a:r>
              <a:rPr lang="it-IT" sz="2400" dirty="0" err="1" smtClean="0"/>
              <a:t>millones</a:t>
            </a:r>
            <a:r>
              <a:rPr lang="it-IT" sz="2400" dirty="0" smtClean="0"/>
              <a:t> de </a:t>
            </a:r>
            <a:r>
              <a:rPr lang="it-IT" sz="2400" dirty="0" err="1" smtClean="0"/>
              <a:t>creyentes</a:t>
            </a:r>
            <a:r>
              <a:rPr lang="it-IT" sz="2400" dirty="0" smtClean="0"/>
              <a:t> </a:t>
            </a:r>
            <a:r>
              <a:rPr lang="it-IT" sz="2400" dirty="0" err="1" smtClean="0"/>
              <a:t>monoteístas</a:t>
            </a:r>
            <a:r>
              <a:rPr lang="it-IT" sz="2400" dirty="0" smtClean="0"/>
              <a:t> </a:t>
            </a:r>
            <a:br>
              <a:rPr lang="it-IT" sz="2400" dirty="0" smtClean="0"/>
            </a:br>
            <a:r>
              <a:rPr lang="it-IT" sz="2400" dirty="0" smtClean="0"/>
              <a:t>(</a:t>
            </a:r>
            <a:r>
              <a:rPr lang="it-IT" sz="2400" dirty="0" err="1" smtClean="0"/>
              <a:t>judíos</a:t>
            </a:r>
            <a:r>
              <a:rPr lang="it-IT" sz="2400" dirty="0" smtClean="0"/>
              <a:t>, </a:t>
            </a:r>
            <a:r>
              <a:rPr lang="it-IT" sz="2400" dirty="0" err="1" smtClean="0"/>
              <a:t>cristianos</a:t>
            </a:r>
            <a:r>
              <a:rPr lang="it-IT" sz="2400" dirty="0" smtClean="0"/>
              <a:t> y </a:t>
            </a:r>
            <a:r>
              <a:rPr lang="it-IT" sz="2400" dirty="0" err="1" smtClean="0"/>
              <a:t>musulmanes</a:t>
            </a:r>
            <a:r>
              <a:rPr lang="it-IT" sz="2400" dirty="0" smtClean="0"/>
              <a:t>)?</a:t>
            </a:r>
            <a:endParaRPr lang="it-IT" sz="2400" dirty="0"/>
          </a:p>
        </p:txBody>
      </p:sp>
    </p:spTree>
    <p:extLst>
      <p:ext uri="{BB962C8B-B14F-4D97-AF65-F5344CB8AC3E}">
        <p14:creationId xmlns:p14="http://schemas.microsoft.com/office/powerpoint/2010/main" val="32865103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err="1" smtClean="0"/>
              <a:t>El</a:t>
            </a:r>
            <a:r>
              <a:rPr lang="it-IT" dirty="0" smtClean="0"/>
              <a:t> </a:t>
            </a:r>
            <a:r>
              <a:rPr lang="it-IT" dirty="0" err="1" smtClean="0"/>
              <a:t>monoteísmo</a:t>
            </a:r>
            <a:r>
              <a:rPr lang="it-IT" dirty="0" smtClean="0"/>
              <a:t> implica:</a:t>
            </a:r>
            <a:endParaRPr lang="it-IT" dirty="0"/>
          </a:p>
        </p:txBody>
      </p:sp>
      <p:sp>
        <p:nvSpPr>
          <p:cNvPr id="3" name="Marcador de contenido 2"/>
          <p:cNvSpPr>
            <a:spLocks noGrp="1"/>
          </p:cNvSpPr>
          <p:nvPr>
            <p:ph idx="1"/>
          </p:nvPr>
        </p:nvSpPr>
        <p:spPr/>
        <p:txBody>
          <a:bodyPr/>
          <a:lstStyle/>
          <a:p>
            <a:pPr algn="ctr"/>
            <a:r>
              <a:rPr lang="it-IT" sz="3200" dirty="0" err="1"/>
              <a:t>q</a:t>
            </a:r>
            <a:r>
              <a:rPr lang="it-IT" sz="3200" dirty="0" err="1" smtClean="0"/>
              <a:t>ue</a:t>
            </a:r>
            <a:r>
              <a:rPr lang="it-IT" sz="3200" dirty="0" smtClean="0"/>
              <a:t> </a:t>
            </a:r>
            <a:r>
              <a:rPr lang="it-IT" sz="3200" dirty="0" err="1" smtClean="0"/>
              <a:t>Dios</a:t>
            </a:r>
            <a:r>
              <a:rPr lang="it-IT" sz="3200" dirty="0" smtClean="0"/>
              <a:t> es </a:t>
            </a:r>
            <a:r>
              <a:rPr lang="it-IT" sz="3200" dirty="0" err="1" smtClean="0"/>
              <a:t>bueno</a:t>
            </a:r>
            <a:endParaRPr lang="it-IT" sz="3200" dirty="0" smtClean="0"/>
          </a:p>
          <a:p>
            <a:pPr lvl="1"/>
            <a:r>
              <a:rPr lang="it-IT" dirty="0" smtClean="0"/>
              <a:t>Los </a:t>
            </a:r>
            <a:r>
              <a:rPr lang="it-IT" dirty="0" err="1" smtClean="0"/>
              <a:t>dioses</a:t>
            </a:r>
            <a:r>
              <a:rPr lang="it-IT" dirty="0" smtClean="0"/>
              <a:t> no son </a:t>
            </a:r>
            <a:r>
              <a:rPr lang="it-IT" dirty="0" err="1" smtClean="0"/>
              <a:t>necesariamente</a:t>
            </a:r>
            <a:r>
              <a:rPr lang="it-IT" dirty="0" smtClean="0"/>
              <a:t> </a:t>
            </a:r>
            <a:r>
              <a:rPr lang="it-IT" dirty="0" err="1" smtClean="0"/>
              <a:t>buenos</a:t>
            </a:r>
            <a:endParaRPr lang="it-IT" dirty="0" smtClean="0"/>
          </a:p>
          <a:p>
            <a:pPr lvl="1"/>
            <a:r>
              <a:rPr lang="it-IT" dirty="0" smtClean="0"/>
              <a:t>Ni se </a:t>
            </a:r>
            <a:r>
              <a:rPr lang="it-IT" dirty="0" err="1" smtClean="0"/>
              <a:t>preocupan</a:t>
            </a:r>
            <a:r>
              <a:rPr lang="it-IT" dirty="0" smtClean="0"/>
              <a:t> </a:t>
            </a:r>
            <a:r>
              <a:rPr lang="it-IT" dirty="0" err="1" smtClean="0"/>
              <a:t>siempre</a:t>
            </a:r>
            <a:r>
              <a:rPr lang="it-IT" dirty="0" smtClean="0"/>
              <a:t> de </a:t>
            </a:r>
            <a:r>
              <a:rPr lang="it-IT" dirty="0" err="1" smtClean="0"/>
              <a:t>los</a:t>
            </a:r>
            <a:r>
              <a:rPr lang="it-IT" dirty="0" smtClean="0"/>
              <a:t> </a:t>
            </a:r>
            <a:r>
              <a:rPr lang="it-IT" dirty="0" err="1" smtClean="0"/>
              <a:t>humanos</a:t>
            </a:r>
            <a:r>
              <a:rPr lang="it-IT" dirty="0" smtClean="0"/>
              <a:t>, </a:t>
            </a:r>
            <a:r>
              <a:rPr lang="it-IT" dirty="0" err="1" smtClean="0"/>
              <a:t>más</a:t>
            </a:r>
            <a:r>
              <a:rPr lang="it-IT" dirty="0" smtClean="0"/>
              <a:t> </a:t>
            </a:r>
            <a:r>
              <a:rPr lang="it-IT" dirty="0" err="1" smtClean="0"/>
              <a:t>allá</a:t>
            </a:r>
            <a:r>
              <a:rPr lang="it-IT" dirty="0" smtClean="0"/>
              <a:t> de </a:t>
            </a:r>
            <a:r>
              <a:rPr lang="it-IT" dirty="0" err="1" smtClean="0"/>
              <a:t>que</a:t>
            </a:r>
            <a:r>
              <a:rPr lang="it-IT" dirty="0" smtClean="0"/>
              <a:t> se </a:t>
            </a:r>
            <a:r>
              <a:rPr lang="it-IT" dirty="0" err="1" smtClean="0"/>
              <a:t>les</a:t>
            </a:r>
            <a:r>
              <a:rPr lang="it-IT" dirty="0" smtClean="0"/>
              <a:t> </a:t>
            </a:r>
            <a:r>
              <a:rPr lang="it-IT" dirty="0" err="1" smtClean="0"/>
              <a:t>rinda</a:t>
            </a:r>
            <a:r>
              <a:rPr lang="it-IT" dirty="0" smtClean="0"/>
              <a:t> culto</a:t>
            </a:r>
          </a:p>
          <a:p>
            <a:pPr marL="457200" lvl="1" indent="0">
              <a:buNone/>
            </a:pPr>
            <a:endParaRPr lang="it-IT" dirty="0" smtClean="0"/>
          </a:p>
          <a:p>
            <a:pPr algn="ctr"/>
            <a:r>
              <a:rPr lang="it-IT" sz="3200" dirty="0" smtClean="0"/>
              <a:t>y trascendente</a:t>
            </a:r>
          </a:p>
          <a:p>
            <a:pPr lvl="1"/>
            <a:r>
              <a:rPr lang="it-IT" dirty="0" smtClean="0"/>
              <a:t>Los </a:t>
            </a:r>
            <a:r>
              <a:rPr lang="it-IT" dirty="0" err="1" smtClean="0"/>
              <a:t>dioses</a:t>
            </a:r>
            <a:r>
              <a:rPr lang="it-IT" dirty="0" smtClean="0"/>
              <a:t> son </a:t>
            </a:r>
            <a:r>
              <a:rPr lang="it-IT" dirty="0" err="1" smtClean="0"/>
              <a:t>inmanentes</a:t>
            </a:r>
            <a:r>
              <a:rPr lang="it-IT" dirty="0" smtClean="0"/>
              <a:t>, parte del </a:t>
            </a:r>
            <a:r>
              <a:rPr lang="it-IT" dirty="0" err="1" smtClean="0"/>
              <a:t>mundo</a:t>
            </a:r>
            <a:endParaRPr lang="it-IT" dirty="0"/>
          </a:p>
        </p:txBody>
      </p:sp>
    </p:spTree>
    <p:extLst>
      <p:ext uri="{BB962C8B-B14F-4D97-AF65-F5344CB8AC3E}">
        <p14:creationId xmlns:p14="http://schemas.microsoft.com/office/powerpoint/2010/main" val="4164549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327</TotalTime>
  <Words>1870</Words>
  <Application>Microsoft Macintosh PowerPoint</Application>
  <PresentationFormat>Presentación en pantalla (4:3)</PresentationFormat>
  <Paragraphs>171</Paragraphs>
  <Slides>36</Slides>
  <Notes>3</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Capital</vt:lpstr>
      <vt:lpstr>La unidad de la Biblia</vt:lpstr>
      <vt:lpstr>Presentación de PowerPoint</vt:lpstr>
      <vt:lpstr>Presentación de PowerPoint</vt:lpstr>
      <vt:lpstr>Presentación de PowerPoint</vt:lpstr>
      <vt:lpstr>Presentación de PowerPoint</vt:lpstr>
      <vt:lpstr>Presentación de PowerPoint</vt:lpstr>
      <vt:lpstr>Presentación de PowerPoint</vt:lpstr>
      <vt:lpstr>La originalidad del monoteísmo</vt:lpstr>
      <vt:lpstr>El monoteísmo implica:</vt:lpstr>
      <vt:lpstr>Dios es Trascendente</vt:lpstr>
      <vt:lpstr>Implicaciones sobre el mundo</vt:lpstr>
      <vt:lpstr>La bondad del Dios único hace del mal un problema</vt:lpstr>
      <vt:lpstr>Presentación de PowerPoint</vt:lpstr>
      <vt:lpstr>¿Cuándo surgió el monoteísmo? </vt:lpstr>
      <vt:lpstr>Presentación de PowerPoint</vt:lpstr>
      <vt:lpstr>Colapso de la civilización del Bronce</vt:lpstr>
      <vt:lpstr>Período del Hierro I</vt:lpstr>
      <vt:lpstr>Período del Hierro II</vt:lpstr>
      <vt:lpstr>La destrucción de Jerusalén (587 a.C.)</vt:lpstr>
      <vt:lpstr>El exilio babilónico</vt:lpstr>
      <vt:lpstr>La confrontación con la ideología imperial babilónica puso a los judíos en una situación limíte.  Entonces, se dio el paso hacia el monoteísmo</vt:lpstr>
      <vt:lpstr>Monolatría y monoteísmo</vt:lpstr>
      <vt:lpstr>Dos nombres para Dios</vt:lpstr>
      <vt:lpstr>Fin del Exilio</vt:lpstr>
      <vt:lpstr>El edicto de Ciro (año 538)</vt:lpstr>
      <vt:lpstr>Un nuevo propósito</vt:lpstr>
      <vt:lpstr>El argumento de la Torá</vt:lpstr>
      <vt:lpstr>Moisés muere a la vista  de la Tierra Prometida</vt:lpstr>
      <vt:lpstr>Algunas de las últimas  palabras de Moisés:</vt:lpstr>
      <vt:lpstr>El “estreno” de la Torá  (año 458 a.C.)</vt:lpstr>
      <vt:lpstr>Eso ya lo dije yo…</vt:lpstr>
      <vt:lpstr>Los demás textos de la Tanak</vt:lpstr>
      <vt:lpstr>La lectura cristiana  de esta historia </vt:lpstr>
      <vt:lpstr>Período del Segundo Templo</vt:lpstr>
      <vt:lpstr>Subsiguientes períodos</vt:lpstr>
      <vt:lpstr>Presentación de PowerPoint</vt:lpstr>
    </vt:vector>
  </TitlesOfParts>
  <Company>Misioneros Redentoristas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unidad de la Biblia</dc:title>
  <dc:creator>Alberto de Mingo Kamiuouchi</dc:creator>
  <cp:lastModifiedBy>Alberto Mingo Kaminouchi</cp:lastModifiedBy>
  <cp:revision>35</cp:revision>
  <dcterms:created xsi:type="dcterms:W3CDTF">2018-10-02T08:07:36Z</dcterms:created>
  <dcterms:modified xsi:type="dcterms:W3CDTF">2018-10-08T07:37:57Z</dcterms:modified>
</cp:coreProperties>
</file>