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-1320" y="-120"/>
      </p:cViewPr>
      <p:guideLst>
        <p:guide orient="horz" pos="1740"/>
        <p:guide pos="3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EA05-E8B7-9141-875E-D1D67DF89D94}" type="datetimeFigureOut">
              <a:rPr lang="es-ES" smtClean="0"/>
              <a:t>4/11/18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6154-8CF8-F34F-B584-9F91A4D6C5F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245540" y="1399123"/>
            <a:ext cx="3702050" cy="4525963"/>
          </a:xfrm>
        </p:spPr>
        <p:txBody>
          <a:bodyPr/>
          <a:lstStyle/>
          <a:p>
            <a:pPr marL="0" indent="0" algn="r">
              <a:buNone/>
            </a:pPr>
            <a:r>
              <a:rPr lang="it-IT" sz="6000" dirty="0" smtClean="0"/>
              <a:t>Jacob:</a:t>
            </a:r>
          </a:p>
          <a:p>
            <a:pPr marL="0" indent="0" algn="r">
              <a:buNone/>
            </a:pPr>
            <a:r>
              <a:rPr lang="it-IT" sz="4400" dirty="0" smtClean="0"/>
              <a:t>La </a:t>
            </a:r>
            <a:r>
              <a:rPr lang="it-IT" sz="4400" dirty="0" err="1" smtClean="0"/>
              <a:t>tarea</a:t>
            </a:r>
            <a:endParaRPr lang="it-IT" sz="4400" dirty="0"/>
          </a:p>
          <a:p>
            <a:pPr marL="0" indent="0" algn="r">
              <a:buNone/>
            </a:pPr>
            <a:r>
              <a:rPr lang="it-IT" sz="4400" dirty="0" smtClean="0"/>
              <a:t>de la </a:t>
            </a:r>
            <a:br>
              <a:rPr lang="it-IT" sz="4400" dirty="0" smtClean="0"/>
            </a:br>
            <a:r>
              <a:rPr lang="it-IT" sz="4400" dirty="0" err="1" smtClean="0"/>
              <a:t>fraternidad</a:t>
            </a:r>
            <a:endParaRPr lang="it-IT" sz="4400" dirty="0" smtClean="0"/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 err="1" smtClean="0"/>
              <a:t>Gn</a:t>
            </a:r>
            <a:r>
              <a:rPr lang="it-IT" dirty="0" smtClean="0"/>
              <a:t> 27-36</a:t>
            </a:r>
            <a:endParaRPr lang="it-IT" dirty="0"/>
          </a:p>
        </p:txBody>
      </p:sp>
      <p:pic>
        <p:nvPicPr>
          <p:cNvPr id="7" name="Marcador de contenido 6" descr="800px-Rembrandt_-_Jacob_Wrestling_with_the_Angel_-_Google_Art_Projec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3011"/>
          <a:stretch>
            <a:fillRect/>
          </a:stretch>
        </p:blipFill>
        <p:spPr>
          <a:xfrm>
            <a:off x="4329113" y="880532"/>
            <a:ext cx="4677304" cy="5241743"/>
          </a:xfrm>
        </p:spPr>
      </p:pic>
      <p:sp>
        <p:nvSpPr>
          <p:cNvPr id="9" name="CuadroTexto 8"/>
          <p:cNvSpPr txBox="1"/>
          <p:nvPr/>
        </p:nvSpPr>
        <p:spPr>
          <a:xfrm>
            <a:off x="4329114" y="6292334"/>
            <a:ext cx="467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Rembrandt, 1659. </a:t>
            </a:r>
            <a:r>
              <a:rPr lang="it-IT" dirty="0" err="1" smtClean="0"/>
              <a:t>Staatliche</a:t>
            </a:r>
            <a:r>
              <a:rPr lang="it-IT" dirty="0" smtClean="0"/>
              <a:t> </a:t>
            </a:r>
            <a:r>
              <a:rPr lang="it-IT" dirty="0" err="1" smtClean="0"/>
              <a:t>Museen</a:t>
            </a:r>
            <a:r>
              <a:rPr lang="it-IT" dirty="0" smtClean="0"/>
              <a:t> </a:t>
            </a:r>
            <a:r>
              <a:rPr lang="it-IT" dirty="0" err="1" smtClean="0"/>
              <a:t>zu</a:t>
            </a:r>
            <a:r>
              <a:rPr lang="it-IT" dirty="0" smtClean="0"/>
              <a:t> </a:t>
            </a:r>
            <a:r>
              <a:rPr lang="it-IT" dirty="0" err="1" smtClean="0"/>
              <a:t>Berlin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48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acob y Raquel en el pozo abrevando los rebañ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0"/>
            <a:ext cx="9144000" cy="63198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94248" y="6398427"/>
            <a:ext cx="398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Anónimo</a:t>
            </a:r>
            <a:r>
              <a:rPr lang="it-IT" dirty="0" smtClean="0"/>
              <a:t> del siglo XVII, Museo del Prado</a:t>
            </a:r>
            <a:endParaRPr lang="it-IT" dirty="0"/>
          </a:p>
        </p:txBody>
      </p:sp>
      <p:sp>
        <p:nvSpPr>
          <p:cNvPr id="4" name="CuadroTexto 3"/>
          <p:cNvSpPr txBox="1"/>
          <p:nvPr/>
        </p:nvSpPr>
        <p:spPr>
          <a:xfrm>
            <a:off x="231684" y="210039"/>
            <a:ext cx="423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Jacob se </a:t>
            </a:r>
            <a:r>
              <a:rPr lang="it-IT" dirty="0" err="1" smtClean="0"/>
              <a:t>enamora</a:t>
            </a:r>
            <a:r>
              <a:rPr lang="it-IT" dirty="0" smtClean="0"/>
              <a:t> </a:t>
            </a:r>
            <a:r>
              <a:rPr lang="it-IT" dirty="0" err="1" smtClean="0"/>
              <a:t>perdidamente</a:t>
            </a:r>
            <a:r>
              <a:rPr lang="it-IT" dirty="0" smtClean="0"/>
              <a:t> de Raquel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33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engañador</a:t>
            </a:r>
            <a:r>
              <a:rPr lang="it-IT" dirty="0" smtClean="0"/>
              <a:t> </a:t>
            </a:r>
            <a:r>
              <a:rPr lang="it-IT" dirty="0" err="1" smtClean="0"/>
              <a:t>engañado</a:t>
            </a:r>
            <a:endParaRPr lang="it-IT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Sirvió, pues, Jacob por Raquel siete años, que se le antojaron como unos cuantos días, de tanto que la amaba. </a:t>
            </a:r>
            <a:r>
              <a:rPr lang="es-ES" dirty="0" smtClean="0"/>
              <a:t>Jacob </a:t>
            </a:r>
            <a:r>
              <a:rPr lang="es-ES" dirty="0"/>
              <a:t>dijo a </a:t>
            </a:r>
            <a:r>
              <a:rPr lang="es-ES" dirty="0" err="1"/>
              <a:t>Labán</a:t>
            </a:r>
            <a:r>
              <a:rPr lang="es-ES" dirty="0"/>
              <a:t>: «Dame mi mujer, que se ha cumplido el plazo, y quiero casarme con ella.» </a:t>
            </a:r>
            <a:r>
              <a:rPr lang="es-ES" dirty="0" err="1" smtClean="0"/>
              <a:t>Labán</a:t>
            </a:r>
            <a:r>
              <a:rPr lang="es-ES" dirty="0" smtClean="0"/>
              <a:t> </a:t>
            </a:r>
            <a:r>
              <a:rPr lang="es-ES" dirty="0"/>
              <a:t>juntó a todos los del lugar y dio un banquete. </a:t>
            </a:r>
            <a:r>
              <a:rPr lang="es-ES" dirty="0" smtClean="0"/>
              <a:t>Luego </a:t>
            </a:r>
            <a:r>
              <a:rPr lang="es-ES" dirty="0"/>
              <a:t>a la tarde tomó a su hija Lía y la llevó a Jacob, y éste se unió a ella. </a:t>
            </a:r>
            <a:r>
              <a:rPr lang="es-ES" dirty="0" err="1" smtClean="0"/>
              <a:t>Labán</a:t>
            </a:r>
            <a:r>
              <a:rPr lang="es-ES" dirty="0" smtClean="0"/>
              <a:t> </a:t>
            </a:r>
            <a:r>
              <a:rPr lang="es-ES" dirty="0"/>
              <a:t>dio su esclava </a:t>
            </a:r>
            <a:r>
              <a:rPr lang="es-ES" dirty="0" err="1"/>
              <a:t>Zilpá</a:t>
            </a:r>
            <a:r>
              <a:rPr lang="es-ES" dirty="0"/>
              <a:t> como esclava de su hija Lía. </a:t>
            </a:r>
            <a:r>
              <a:rPr lang="es-ES" dirty="0" smtClean="0"/>
              <a:t>Se </a:t>
            </a:r>
            <a:r>
              <a:rPr lang="es-ES" dirty="0"/>
              <a:t>hizo de mañana, ¡y resultó que aquélla era Lía! Jacob dijo a </a:t>
            </a:r>
            <a:r>
              <a:rPr lang="es-ES" dirty="0" err="1"/>
              <a:t>Labán</a:t>
            </a:r>
            <a:r>
              <a:rPr lang="es-ES" dirty="0"/>
              <a:t>: «¿Qué es lo que has hecho conmigo? ¿No te he servido por Raquel? ¿Pues por qué me has hecho trampa?» </a:t>
            </a:r>
            <a:r>
              <a:rPr lang="es-ES" dirty="0" err="1" smtClean="0"/>
              <a:t>Labán</a:t>
            </a:r>
            <a:r>
              <a:rPr lang="es-ES" dirty="0" smtClean="0"/>
              <a:t> </a:t>
            </a:r>
            <a:r>
              <a:rPr lang="es-ES" dirty="0"/>
              <a:t>dijo: «No se usa en nuestro lugar dar la menor antes que la mayor. </a:t>
            </a:r>
            <a:r>
              <a:rPr lang="es-ES" dirty="0" smtClean="0"/>
              <a:t>Cumple </a:t>
            </a:r>
            <a:r>
              <a:rPr lang="es-ES" dirty="0"/>
              <a:t>esta semana, y te daré también a la otra por el servicio que me prestarás todavía otros siete años.</a:t>
            </a:r>
            <a:r>
              <a:rPr lang="es-ES" dirty="0" smtClean="0"/>
              <a:t>»</a:t>
            </a:r>
          </a:p>
          <a:p>
            <a:pPr marL="0" indent="0" algn="r">
              <a:buNone/>
            </a:pPr>
            <a:r>
              <a:rPr lang="es-ES" dirty="0" smtClean="0"/>
              <a:t>(</a:t>
            </a:r>
            <a:r>
              <a:rPr lang="es-ES" dirty="0" err="1"/>
              <a:t>Gn</a:t>
            </a:r>
            <a:r>
              <a:rPr lang="es-ES" dirty="0"/>
              <a:t> </a:t>
            </a:r>
            <a:r>
              <a:rPr lang="es-ES" dirty="0" smtClean="0"/>
              <a:t>29,20-27)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690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Los </a:t>
            </a:r>
            <a:r>
              <a:rPr lang="it-IT" dirty="0" err="1" smtClean="0"/>
              <a:t>hijos</a:t>
            </a:r>
            <a:r>
              <a:rPr lang="it-IT" dirty="0" smtClean="0"/>
              <a:t> de Jacob</a:t>
            </a: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Hijos</a:t>
            </a:r>
            <a:r>
              <a:rPr lang="it-IT" dirty="0"/>
              <a:t> de </a:t>
            </a:r>
            <a:r>
              <a:rPr lang="it-IT" dirty="0" err="1"/>
              <a:t>Lía</a:t>
            </a:r>
            <a:endParaRPr lang="it-IT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Rubén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Simeón</a:t>
            </a:r>
          </a:p>
          <a:p>
            <a:r>
              <a:rPr lang="es-ES" dirty="0" smtClean="0"/>
              <a:t>Leví </a:t>
            </a:r>
            <a:endParaRPr lang="es-ES" dirty="0"/>
          </a:p>
          <a:p>
            <a:r>
              <a:rPr lang="es-ES" dirty="0" smtClean="0"/>
              <a:t>Judá </a:t>
            </a:r>
            <a:endParaRPr lang="it-IT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Hijos</a:t>
            </a:r>
            <a:r>
              <a:rPr lang="it-IT" dirty="0"/>
              <a:t> de </a:t>
            </a:r>
            <a:r>
              <a:rPr lang="it-IT" dirty="0" err="1"/>
              <a:t>Balá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/>
              <a:t>esclava</a:t>
            </a:r>
            <a:r>
              <a:rPr lang="it-IT" dirty="0"/>
              <a:t> de Raquel)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Dan</a:t>
            </a:r>
          </a:p>
          <a:p>
            <a:r>
              <a:rPr lang="it-IT" dirty="0" err="1" smtClean="0"/>
              <a:t>Neftalí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59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Los </a:t>
            </a:r>
            <a:r>
              <a:rPr lang="it-IT" dirty="0" err="1" smtClean="0"/>
              <a:t>hijos</a:t>
            </a:r>
            <a:r>
              <a:rPr lang="it-IT" dirty="0" smtClean="0"/>
              <a:t> de Jacob</a:t>
            </a: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60138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Hijos</a:t>
            </a:r>
            <a:r>
              <a:rPr lang="it-IT" dirty="0"/>
              <a:t> de </a:t>
            </a:r>
            <a:r>
              <a:rPr lang="it-IT" dirty="0" err="1" smtClean="0"/>
              <a:t>Zilpá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esclava</a:t>
            </a:r>
            <a:r>
              <a:rPr lang="it-IT" dirty="0" smtClean="0"/>
              <a:t> de </a:t>
            </a:r>
            <a:r>
              <a:rPr lang="it-IT" dirty="0" err="1" smtClean="0"/>
              <a:t>Lía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Gad</a:t>
            </a:r>
            <a:endParaRPr lang="es-ES" dirty="0"/>
          </a:p>
          <a:p>
            <a:r>
              <a:rPr lang="es-ES" dirty="0" err="1" smtClean="0"/>
              <a:t>Aser</a:t>
            </a:r>
            <a:r>
              <a:rPr lang="es-ES" dirty="0" smtClean="0"/>
              <a:t> </a:t>
            </a:r>
            <a:endParaRPr lang="it-IT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0138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Más</a:t>
            </a:r>
            <a:r>
              <a:rPr lang="it-IT" dirty="0" smtClean="0"/>
              <a:t> </a:t>
            </a:r>
            <a:r>
              <a:rPr lang="it-IT" dirty="0" err="1"/>
              <a:t>h</a:t>
            </a:r>
            <a:r>
              <a:rPr lang="it-IT" dirty="0" err="1" smtClean="0"/>
              <a:t>ijos</a:t>
            </a:r>
            <a:r>
              <a:rPr lang="it-IT" dirty="0" smtClean="0"/>
              <a:t> </a:t>
            </a:r>
            <a:r>
              <a:rPr lang="it-IT" dirty="0"/>
              <a:t>de </a:t>
            </a:r>
            <a:r>
              <a:rPr lang="it-IT" dirty="0" err="1" smtClean="0"/>
              <a:t>Lía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Isacar</a:t>
            </a:r>
            <a:endParaRPr lang="it-IT" dirty="0" smtClean="0"/>
          </a:p>
          <a:p>
            <a:r>
              <a:rPr lang="it-IT" dirty="0" err="1" smtClean="0"/>
              <a:t>Zabulón</a:t>
            </a:r>
            <a:endParaRPr lang="it-IT" dirty="0" smtClean="0"/>
          </a:p>
          <a:p>
            <a:r>
              <a:rPr lang="it-IT" dirty="0" smtClean="0"/>
              <a:t>Dina (</a:t>
            </a:r>
            <a:r>
              <a:rPr lang="it-IT" dirty="0" err="1" smtClean="0"/>
              <a:t>niña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CuadroTexto 2"/>
          <p:cNvSpPr txBox="1"/>
          <p:nvPr/>
        </p:nvSpPr>
        <p:spPr>
          <a:xfrm>
            <a:off x="127000" y="4709583"/>
            <a:ext cx="8942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it-IT" sz="2800" dirty="0" smtClean="0"/>
              <a:t>Por fin Raquel le da un </a:t>
            </a:r>
            <a:r>
              <a:rPr lang="it-IT" sz="2800" dirty="0" err="1" smtClean="0"/>
              <a:t>hijo</a:t>
            </a:r>
            <a:r>
              <a:rPr lang="it-IT" sz="2800" dirty="0" smtClean="0"/>
              <a:t> a Jacob: José</a:t>
            </a:r>
            <a:endParaRPr lang="it-IT" sz="2800" dirty="0"/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it-IT" sz="2800" dirty="0" smtClean="0"/>
              <a:t>Finalmente </a:t>
            </a:r>
            <a:r>
              <a:rPr lang="it-IT" sz="2800" dirty="0" err="1" smtClean="0"/>
              <a:t>nacerá</a:t>
            </a:r>
            <a:r>
              <a:rPr lang="it-IT" sz="2800" dirty="0" smtClean="0"/>
              <a:t> </a:t>
            </a:r>
            <a:r>
              <a:rPr lang="it-IT" sz="2800" dirty="0" err="1" smtClean="0"/>
              <a:t>Benjamín</a:t>
            </a:r>
            <a:r>
              <a:rPr lang="it-IT" sz="2800" dirty="0" smtClean="0"/>
              <a:t> (Raquel </a:t>
            </a:r>
            <a:r>
              <a:rPr lang="it-IT" sz="2800" dirty="0" err="1" smtClean="0"/>
              <a:t>morirá</a:t>
            </a:r>
            <a:r>
              <a:rPr lang="it-IT" sz="2800" dirty="0" smtClean="0"/>
              <a:t> de parto)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513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J107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1" y="0"/>
            <a:ext cx="864640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083" y="127001"/>
            <a:ext cx="25294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Jacob </a:t>
            </a:r>
            <a:r>
              <a:rPr lang="it-IT" dirty="0" err="1" smtClean="0"/>
              <a:t>sigue</a:t>
            </a:r>
            <a:r>
              <a:rPr lang="it-IT" dirty="0" smtClean="0"/>
              <a:t> </a:t>
            </a:r>
            <a:r>
              <a:rPr lang="it-IT" dirty="0" err="1" smtClean="0"/>
              <a:t>engañando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Jacob </a:t>
            </a:r>
            <a:r>
              <a:rPr lang="it-IT" dirty="0" err="1" smtClean="0"/>
              <a:t>pide</a:t>
            </a:r>
            <a:r>
              <a:rPr lang="it-IT" dirty="0" smtClean="0"/>
              <a:t> a </a:t>
            </a:r>
            <a:r>
              <a:rPr lang="it-IT" dirty="0" err="1" smtClean="0"/>
              <a:t>Labán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su </a:t>
            </a:r>
            <a:r>
              <a:rPr lang="it-IT" dirty="0" err="1" smtClean="0"/>
              <a:t>sueldo</a:t>
            </a:r>
            <a:r>
              <a:rPr lang="it-IT" dirty="0" smtClean="0"/>
              <a:t> </a:t>
            </a:r>
            <a:r>
              <a:rPr lang="it-IT" dirty="0" err="1" smtClean="0"/>
              <a:t>sean</a:t>
            </a:r>
            <a:r>
              <a:rPr lang="it-IT" dirty="0" smtClean="0"/>
              <a:t>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cabras</a:t>
            </a:r>
            <a:r>
              <a:rPr lang="it-IT" dirty="0" smtClean="0"/>
              <a:t> </a:t>
            </a:r>
            <a:r>
              <a:rPr lang="it-IT" dirty="0" err="1" smtClean="0"/>
              <a:t>manchadas</a:t>
            </a:r>
            <a:r>
              <a:rPr lang="it-IT" dirty="0" smtClean="0"/>
              <a:t> y </a:t>
            </a:r>
            <a:r>
              <a:rPr lang="it-IT" dirty="0" err="1" smtClean="0"/>
              <a:t>corderos</a:t>
            </a:r>
            <a:r>
              <a:rPr lang="it-IT" dirty="0" smtClean="0"/>
              <a:t> </a:t>
            </a:r>
            <a:r>
              <a:rPr lang="it-IT" dirty="0" err="1" smtClean="0"/>
              <a:t>oscuros</a:t>
            </a:r>
            <a:r>
              <a:rPr lang="it-IT" dirty="0" smtClean="0"/>
              <a:t> del </a:t>
            </a:r>
            <a:r>
              <a:rPr lang="it-IT" dirty="0" err="1" smtClean="0"/>
              <a:t>rebaño</a:t>
            </a:r>
            <a:endParaRPr lang="it-IT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434667" y="4667250"/>
            <a:ext cx="1531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José de Ribera</a:t>
            </a:r>
          </a:p>
          <a:p>
            <a:r>
              <a:rPr lang="it-IT" dirty="0"/>
              <a:t>1632,</a:t>
            </a:r>
          </a:p>
          <a:p>
            <a:r>
              <a:rPr lang="it-IT" dirty="0" err="1"/>
              <a:t>Monasterio</a:t>
            </a:r>
            <a:endParaRPr lang="it-IT" dirty="0"/>
          </a:p>
          <a:p>
            <a:r>
              <a:rPr lang="it-IT" dirty="0"/>
              <a:t>de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Escorial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08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hora de la </a:t>
            </a:r>
            <a:r>
              <a:rPr lang="it-IT" dirty="0" err="1" smtClean="0"/>
              <a:t>verdad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71913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Entonces YHWH dijo a Jacob: “Vuelve a la tierra de tus padres con tu familia. Yo estaré contigo” (31,3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Ahora Jacob es un hombre rico, respetable a los ojos de los demás</a:t>
            </a:r>
          </a:p>
          <a:p>
            <a:endParaRPr lang="es-ES" dirty="0"/>
          </a:p>
          <a:p>
            <a:r>
              <a:rPr lang="es-ES" dirty="0" smtClean="0"/>
              <a:t>Pero la gran obra de su vida está aún por realizarse: la reconciliación con su hermano</a:t>
            </a:r>
            <a:endParaRPr lang="es-E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Y les dio esta </a:t>
            </a:r>
            <a:r>
              <a:rPr lang="es-ES" dirty="0" smtClean="0"/>
              <a:t>orden a sus criados: </a:t>
            </a:r>
            <a:r>
              <a:rPr lang="es-ES" dirty="0"/>
              <a:t>“Así hablaréis a mi señor Esaú. Tu siervo Jacob manda a decirte: He vivido en casa de </a:t>
            </a:r>
            <a:r>
              <a:rPr lang="es-ES" dirty="0" err="1"/>
              <a:t>Labán</a:t>
            </a:r>
            <a:r>
              <a:rPr lang="es-ES" dirty="0"/>
              <a:t> y con él he estado hasta ahora. Tengo vacas, asnos y ovejas, criados y criadas y he querido decírtelo, para ganar tu estima”. Los mensajeros volvieron a Jacob diciendo: “Hemos ido adonde está tu hermano Esaú, y él mismo viene a tu encuentro con cuatrocientos hombres”. Entonces a Jacob le entró mucho miedo y se llenó de angustia.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Gn</a:t>
            </a:r>
            <a:r>
              <a:rPr lang="es-ES" dirty="0" smtClean="0"/>
              <a:t> 32,5</a:t>
            </a:r>
            <a:r>
              <a:rPr lang="es-ES" dirty="0"/>
              <a:t>-8).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7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lucha</a:t>
            </a:r>
            <a:r>
              <a:rPr lang="it-IT" dirty="0" smtClean="0"/>
              <a:t> con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ángel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Jacob se quedó solo. Un hombre luchó con él hasta despuntar la aurora. Viendo el hombre que no le podía, le tocó en la articulación del muslo, y se la descoyuntó durante la lucha. Y el hombre dijo: “Suéltame, que ya despunta la aurora”. Jacob dijo: “No te soltaré hasta que no me bendigas”. Él le preguntó: “¿Cómo te llamas?” Respondió: “Jacob”. El hombre dijo: “Pues ya no te llamarás Jacob, sino Israel, porque has luchado contra Dios y contra los hombres, y has vencido”. Jacob, a su vez, le preguntó: “Dime tu nombre, por favor”. Pero él respondió: “¿Por qué quieres saber mi nombre?” Y allí mismo lo bendijo (32,25-30).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71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acob_Angel_Delacro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4124" cy="6858000"/>
          </a:xfrm>
          <a:prstGeom prst="rect">
            <a:avLst/>
          </a:prstGeom>
        </p:spPr>
      </p:pic>
      <p:pic>
        <p:nvPicPr>
          <p:cNvPr id="3" name="Imagen 2" descr="ang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24" y="224415"/>
            <a:ext cx="4447405" cy="58395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94124" y="6184064"/>
            <a:ext cx="44498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Eugène </a:t>
            </a:r>
            <a:r>
              <a:rPr lang="it-IT" sz="1600" dirty="0" err="1" smtClean="0"/>
              <a:t>Delacroix</a:t>
            </a:r>
            <a:r>
              <a:rPr lang="it-IT" sz="1600" dirty="0" smtClean="0"/>
              <a:t>, 1861, </a:t>
            </a:r>
            <a:br>
              <a:rPr lang="it-IT" sz="1600" dirty="0" smtClean="0"/>
            </a:br>
            <a:r>
              <a:rPr lang="it-IT" sz="1600" dirty="0" err="1" smtClean="0"/>
              <a:t>Iglesia</a:t>
            </a:r>
            <a:r>
              <a:rPr lang="it-IT" sz="1600" dirty="0" smtClean="0"/>
              <a:t> de san </a:t>
            </a:r>
            <a:r>
              <a:rPr lang="it-IT" sz="1600" dirty="0" err="1" smtClean="0"/>
              <a:t>Sulpicio</a:t>
            </a:r>
            <a:r>
              <a:rPr lang="it-IT" sz="1600" dirty="0" smtClean="0"/>
              <a:t> (</a:t>
            </a:r>
            <a:r>
              <a:rPr lang="it-IT" sz="1600" dirty="0" err="1" smtClean="0"/>
              <a:t>París</a:t>
            </a:r>
            <a:r>
              <a:rPr lang="it-IT" sz="1600" dirty="0" smtClean="0"/>
              <a:t>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1847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acob-wrestling-with-the-an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" y="10583"/>
            <a:ext cx="861536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25946" y="228905"/>
            <a:ext cx="492443" cy="63951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 sz="2000" dirty="0" smtClean="0"/>
              <a:t>Paul </a:t>
            </a:r>
            <a:r>
              <a:rPr lang="it-IT" sz="2000" dirty="0" err="1" smtClean="0"/>
              <a:t>Gaugain</a:t>
            </a:r>
            <a:r>
              <a:rPr lang="it-IT" sz="2000" dirty="0" smtClean="0"/>
              <a:t>, 1888. National Gallery of Scotland (</a:t>
            </a:r>
            <a:r>
              <a:rPr lang="it-IT" sz="2000" dirty="0" err="1" smtClean="0"/>
              <a:t>Edingurgo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5873753"/>
            <a:ext cx="4656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“Ya no te llamarás Jacob, sino Israel, porque has luchado contra Dios y contra los hombres, y has vencido”.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727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encuentro</a:t>
            </a:r>
            <a:r>
              <a:rPr lang="it-IT" dirty="0" smtClean="0"/>
              <a:t>: </a:t>
            </a:r>
            <a:r>
              <a:rPr lang="es-ES" dirty="0" err="1"/>
              <a:t>Gn</a:t>
            </a:r>
            <a:r>
              <a:rPr lang="es-ES" dirty="0"/>
              <a:t> 33, 1-4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Alzó Jacob la vista y vio que venía Esaú con cuatrocientos hombres. Entonces repartió los niños entre Lía, Raquel y las dos criadas. Puso en primera fila a las dos criadas con sus hijos, luego a Lía con sus hijos y en último lugar a Raquel con José.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Jacob </a:t>
            </a:r>
            <a:r>
              <a:rPr lang="es-ES" dirty="0"/>
              <a:t>pasó delante de ellos y se postró siete veces en tierra ante de llegar hasta su hermano.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Pero </a:t>
            </a:r>
            <a:r>
              <a:rPr lang="es-ES" dirty="0"/>
              <a:t>Esaú corrió a su encuentro, lo abrazó, se echó a su cuello y lo besó, y los dos rompieron a </a:t>
            </a:r>
            <a:r>
              <a:rPr lang="es-ES" dirty="0" smtClean="0"/>
              <a:t>llorar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579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Conflicto</a:t>
            </a:r>
            <a:r>
              <a:rPr lang="it-IT" dirty="0" smtClean="0"/>
              <a:t> </a:t>
            </a:r>
            <a:r>
              <a:rPr lang="it-IT" dirty="0" err="1" smtClean="0"/>
              <a:t>desde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inicio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Isaac </a:t>
            </a:r>
            <a:r>
              <a:rPr lang="es-ES" dirty="0"/>
              <a:t>oró a YHWH por su mujer, porque era estéril. YHWH lo escuchó, y su mujer, Rebeca, quedó embarazada. Pero los niños se agitaban en su seno, y ella se dijo. “Si es así, ¿qué va a ser de mí?” Y fue a consultar a YHWH. YHWH le respondió: “Dos naciones hay en tu seno; dos pueblos se separan en tus entrañas; uno será más fuerte que el otro, y el mayor servirá al </a:t>
            </a:r>
            <a:r>
              <a:rPr lang="es-ES" dirty="0" smtClean="0"/>
              <a:t>menor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/>
              <a:t>Gn</a:t>
            </a:r>
            <a:r>
              <a:rPr lang="es-ES" dirty="0"/>
              <a:t> 25, 21-23).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La cuestión que va ocupar la vida de Jacob se plantea desde este </a:t>
            </a:r>
            <a:r>
              <a:rPr lang="es-ES_tradnl" dirty="0" smtClean="0"/>
              <a:t>inicio</a:t>
            </a:r>
          </a:p>
          <a:p>
            <a:r>
              <a:rPr lang="es-ES_tradnl" dirty="0" smtClean="0"/>
              <a:t>Ya </a:t>
            </a:r>
            <a:r>
              <a:rPr lang="es-ES_tradnl" dirty="0" smtClean="0"/>
              <a:t>antes de nacer, </a:t>
            </a:r>
            <a:br>
              <a:rPr lang="es-ES_tradnl" dirty="0" smtClean="0"/>
            </a:br>
            <a:r>
              <a:rPr lang="es-ES_tradnl" dirty="0" smtClean="0"/>
              <a:t>hay rivalidad entre los </a:t>
            </a:r>
            <a:r>
              <a:rPr lang="es-ES_tradnl" dirty="0" smtClean="0"/>
              <a:t>hermanos</a:t>
            </a:r>
          </a:p>
          <a:p>
            <a:r>
              <a:rPr lang="es-ES_tradnl" dirty="0" smtClean="0"/>
              <a:t>Al </a:t>
            </a:r>
            <a:r>
              <a:rPr lang="es-ES_tradnl" dirty="0" smtClean="0"/>
              <a:t>crecer, los mellizos revelan tener caracteres opuestos: Esaú es hombre de campo, fortachón y algo simple; Jacob prefiere quedarse en casa, menos fornido pero mucho más </a:t>
            </a:r>
            <a:r>
              <a:rPr lang="es-ES_tradnl" dirty="0" smtClean="0"/>
              <a:t>astuto</a:t>
            </a:r>
          </a:p>
          <a:p>
            <a:r>
              <a:rPr lang="es-ES_tradnl" dirty="0" smtClean="0"/>
              <a:t>Esaú </a:t>
            </a:r>
            <a:r>
              <a:rPr lang="es-ES_tradnl" dirty="0" smtClean="0"/>
              <a:t>es el preferido de Isaac; Jacob, de Rebeca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394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Hacia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de la </a:t>
            </a:r>
            <a:r>
              <a:rPr lang="it-IT" dirty="0" err="1" smtClean="0"/>
              <a:t>historia</a:t>
            </a:r>
            <a:r>
              <a:rPr lang="it-IT" dirty="0" smtClean="0"/>
              <a:t> de Jacob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Jacob rechaza la oferta de su hermano de vivir con él</a:t>
            </a:r>
          </a:p>
          <a:p>
            <a:r>
              <a:rPr lang="es-ES" dirty="0" smtClean="0"/>
              <a:t>Se dirige hacia </a:t>
            </a:r>
            <a:r>
              <a:rPr lang="es-ES" dirty="0" err="1"/>
              <a:t>Siquén</a:t>
            </a:r>
            <a:r>
              <a:rPr lang="es-ES" dirty="0"/>
              <a:t>, pero allí uno de los habitantes viola a su hija Dina y sus hermanos la </a:t>
            </a:r>
            <a:r>
              <a:rPr lang="es-ES" dirty="0" smtClean="0"/>
              <a:t>vengan</a:t>
            </a:r>
          </a:p>
          <a:p>
            <a:r>
              <a:rPr lang="es-ES" dirty="0" smtClean="0"/>
              <a:t>Marcha </a:t>
            </a:r>
            <a:r>
              <a:rPr lang="es-ES" dirty="0"/>
              <a:t>a Betel, </a:t>
            </a:r>
            <a:r>
              <a:rPr lang="es-ES" dirty="0" smtClean="0"/>
              <a:t>el lugar </a:t>
            </a:r>
            <a:r>
              <a:rPr lang="es-ES" dirty="0"/>
              <a:t>de </a:t>
            </a:r>
            <a:r>
              <a:rPr lang="es-ES" dirty="0" smtClean="0"/>
              <a:t>su sueño y levanta </a:t>
            </a:r>
            <a:r>
              <a:rPr lang="es-ES"/>
              <a:t>un </a:t>
            </a:r>
            <a:r>
              <a:rPr lang="es-ES" smtClean="0"/>
              <a:t>templo</a:t>
            </a:r>
            <a:endParaRPr lang="es-ES" dirty="0" smtClean="0"/>
          </a:p>
          <a:p>
            <a:r>
              <a:rPr lang="es-ES" dirty="0" smtClean="0"/>
              <a:t>Raquel </a:t>
            </a:r>
            <a:r>
              <a:rPr lang="es-ES" dirty="0"/>
              <a:t>da a luz a su segundo hijo, Benjamín, pero muere en el parto y es enterrada en </a:t>
            </a:r>
            <a:r>
              <a:rPr lang="es-ES" dirty="0" smtClean="0"/>
              <a:t>Belén</a:t>
            </a:r>
          </a:p>
          <a:p>
            <a:r>
              <a:rPr lang="es-ES" dirty="0" smtClean="0"/>
              <a:t>Llega a Hebrón.</a:t>
            </a:r>
            <a:endParaRPr lang="es-ES" dirty="0"/>
          </a:p>
          <a:p>
            <a:endParaRPr lang="it-IT" dirty="0"/>
          </a:p>
        </p:txBody>
      </p:sp>
      <p:pic>
        <p:nvPicPr>
          <p:cNvPr id="5" name="Marcador de contenido 4" descr="e2fef6cf0df408881988335e26cf29e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b="8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223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muerte</a:t>
            </a:r>
            <a:r>
              <a:rPr lang="it-IT" dirty="0" smtClean="0"/>
              <a:t> de Isaac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Llegó Jacob a casa de su padre Isaac, a </a:t>
            </a:r>
            <a:r>
              <a:rPr lang="es-ES" dirty="0" err="1"/>
              <a:t>Mambré</a:t>
            </a:r>
            <a:r>
              <a:rPr lang="es-ES" dirty="0"/>
              <a:t>, a la ciudad de </a:t>
            </a:r>
            <a:r>
              <a:rPr lang="es-ES" dirty="0" err="1"/>
              <a:t>Arbé</a:t>
            </a:r>
            <a:r>
              <a:rPr lang="es-ES" dirty="0"/>
              <a:t>, que es Hebrón, donde habían vivido Abrahán e Isaac. Isaac tenía ciento ochenta años cuando expiró. Murió y fue a reunirse con sus antepasados, anciano y lleno de días, y sus hijos Esaú y Jacob lo sepultaron (35, 27-29).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Marcador de contenido 4" descr="1280px-Patriarch_tom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89" b="-31689"/>
          <a:stretch>
            <a:fillRect/>
          </a:stretch>
        </p:blipFill>
        <p:spPr>
          <a:xfrm>
            <a:off x="4000499" y="1455502"/>
            <a:ext cx="4815417" cy="5396523"/>
          </a:xfrm>
        </p:spPr>
      </p:pic>
      <p:sp>
        <p:nvSpPr>
          <p:cNvPr id="6" name="CuadroTexto 5"/>
          <p:cNvSpPr txBox="1"/>
          <p:nvPr/>
        </p:nvSpPr>
        <p:spPr>
          <a:xfrm>
            <a:off x="4741326" y="6043083"/>
            <a:ext cx="331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Cueva de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Patriarcas</a:t>
            </a:r>
            <a:r>
              <a:rPr lang="it-IT" dirty="0" smtClean="0"/>
              <a:t>, </a:t>
            </a:r>
            <a:r>
              <a:rPr lang="it-IT" dirty="0" err="1" smtClean="0"/>
              <a:t>Hebrón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9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José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historia</a:t>
            </a:r>
            <a:r>
              <a:rPr lang="it-IT" dirty="0" smtClean="0"/>
              <a:t> de José (</a:t>
            </a:r>
            <a:r>
              <a:rPr lang="it-IT" dirty="0" err="1" smtClean="0"/>
              <a:t>Gn</a:t>
            </a:r>
            <a:r>
              <a:rPr lang="it-IT" dirty="0" smtClean="0"/>
              <a:t> 37-50) es una </a:t>
            </a:r>
            <a:r>
              <a:rPr lang="it-IT" dirty="0" err="1" smtClean="0"/>
              <a:t>versión</a:t>
            </a:r>
            <a:r>
              <a:rPr lang="it-IT" dirty="0" smtClean="0"/>
              <a:t> </a:t>
            </a:r>
            <a:r>
              <a:rPr lang="it-IT" dirty="0" err="1" smtClean="0"/>
              <a:t>ampliada</a:t>
            </a:r>
            <a:r>
              <a:rPr lang="it-IT" dirty="0" smtClean="0"/>
              <a:t> y </a:t>
            </a:r>
            <a:r>
              <a:rPr lang="it-IT" dirty="0" err="1" smtClean="0"/>
              <a:t>melodramática</a:t>
            </a:r>
            <a:r>
              <a:rPr lang="it-IT" dirty="0" smtClean="0"/>
              <a:t> del ciclo de Jacob</a:t>
            </a:r>
          </a:p>
          <a:p>
            <a:r>
              <a:rPr lang="it-IT" dirty="0" smtClean="0"/>
              <a:t>Se </a:t>
            </a:r>
            <a:r>
              <a:rPr lang="it-IT" dirty="0" err="1" smtClean="0"/>
              <a:t>repiten</a:t>
            </a:r>
            <a:r>
              <a:rPr lang="it-IT" dirty="0" smtClean="0"/>
              <a:t>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mismos</a:t>
            </a:r>
            <a:r>
              <a:rPr lang="it-IT" dirty="0" smtClean="0"/>
              <a:t> </a:t>
            </a:r>
            <a:r>
              <a:rPr lang="it-IT" dirty="0" err="1" smtClean="0"/>
              <a:t>elementos</a:t>
            </a:r>
            <a:r>
              <a:rPr lang="it-IT" dirty="0" smtClean="0"/>
              <a:t>: odio fratricida, </a:t>
            </a:r>
            <a:r>
              <a:rPr lang="it-IT" dirty="0" err="1" smtClean="0"/>
              <a:t>éxito</a:t>
            </a:r>
            <a:r>
              <a:rPr lang="it-IT" dirty="0" smtClean="0"/>
              <a:t> en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extranjero</a:t>
            </a:r>
            <a:r>
              <a:rPr lang="it-IT" dirty="0" smtClean="0"/>
              <a:t> y, finalmente, </a:t>
            </a:r>
            <a:r>
              <a:rPr lang="it-IT" dirty="0" err="1" smtClean="0"/>
              <a:t>reconciliación</a:t>
            </a:r>
            <a:r>
              <a:rPr lang="it-IT" dirty="0" smtClean="0"/>
              <a:t> </a:t>
            </a:r>
            <a:r>
              <a:rPr lang="it-IT" dirty="0" err="1" smtClean="0"/>
              <a:t>entre</a:t>
            </a:r>
            <a:r>
              <a:rPr lang="it-IT" dirty="0" smtClean="0"/>
              <a:t>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hermanos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El</a:t>
            </a:r>
            <a:r>
              <a:rPr lang="it-IT" dirty="0" smtClean="0"/>
              <a:t> ciclo de José </a:t>
            </a:r>
            <a:r>
              <a:rPr lang="it-IT" dirty="0" err="1" smtClean="0"/>
              <a:t>conecta</a:t>
            </a:r>
            <a:r>
              <a:rPr lang="it-IT" dirty="0" smtClean="0"/>
              <a:t>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historias</a:t>
            </a:r>
            <a:r>
              <a:rPr lang="it-IT" dirty="0" smtClean="0"/>
              <a:t> </a:t>
            </a:r>
            <a:r>
              <a:rPr lang="it-IT" dirty="0" err="1" smtClean="0"/>
              <a:t>patriarcales</a:t>
            </a:r>
            <a:r>
              <a:rPr lang="it-IT" dirty="0" smtClean="0"/>
              <a:t> con la </a:t>
            </a:r>
            <a:r>
              <a:rPr lang="it-IT" dirty="0" err="1" smtClean="0"/>
              <a:t>siguiente</a:t>
            </a:r>
            <a:r>
              <a:rPr lang="it-IT" dirty="0" smtClean="0"/>
              <a:t> </a:t>
            </a:r>
            <a:r>
              <a:rPr lang="it-IT" dirty="0" err="1" smtClean="0"/>
              <a:t>etapa</a:t>
            </a:r>
            <a:r>
              <a:rPr lang="it-IT" dirty="0" smtClean="0"/>
              <a:t> de la </a:t>
            </a:r>
            <a:r>
              <a:rPr lang="it-IT" dirty="0" err="1" smtClean="0"/>
              <a:t>historia</a:t>
            </a:r>
            <a:r>
              <a:rPr lang="it-IT" dirty="0" smtClean="0"/>
              <a:t> de la </a:t>
            </a:r>
            <a:r>
              <a:rPr lang="it-IT" dirty="0" err="1" smtClean="0"/>
              <a:t>salvación</a:t>
            </a:r>
            <a:r>
              <a:rPr lang="it-IT" dirty="0" smtClean="0"/>
              <a:t>: la </a:t>
            </a:r>
            <a:r>
              <a:rPr lang="it-IT" dirty="0" err="1" smtClean="0"/>
              <a:t>liberación</a:t>
            </a:r>
            <a:r>
              <a:rPr lang="it-IT" dirty="0" smtClean="0"/>
              <a:t> de </a:t>
            </a:r>
            <a:r>
              <a:rPr lang="it-IT" dirty="0" err="1" smtClean="0"/>
              <a:t>Egipto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38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83732" y="118535"/>
            <a:ext cx="6874935" cy="667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Esta </a:t>
            </a:r>
            <a:r>
              <a:rPr lang="it-IT" sz="2400" dirty="0" err="1" smtClean="0"/>
              <a:t>presentación</a:t>
            </a:r>
            <a:r>
              <a:rPr lang="it-IT" sz="2400" dirty="0" smtClean="0"/>
              <a:t> </a:t>
            </a:r>
            <a:r>
              <a:rPr lang="it-IT" sz="2400" dirty="0" err="1" smtClean="0"/>
              <a:t>puede</a:t>
            </a:r>
            <a:r>
              <a:rPr lang="it-IT" sz="2400" dirty="0" smtClean="0"/>
              <a:t> </a:t>
            </a:r>
            <a:r>
              <a:rPr lang="it-IT" sz="2400" dirty="0" err="1" smtClean="0"/>
              <a:t>descargarse</a:t>
            </a:r>
            <a:r>
              <a:rPr lang="it-IT" sz="2400" dirty="0" smtClean="0"/>
              <a:t> en:	</a:t>
            </a:r>
          </a:p>
          <a:p>
            <a:pPr algn="ctr"/>
            <a:r>
              <a:rPr lang="it-IT" sz="2400" dirty="0" err="1" smtClean="0">
                <a:solidFill>
                  <a:srgbClr val="FFFF00"/>
                </a:solidFill>
              </a:rPr>
              <a:t>www.acogerycompartir.org</a:t>
            </a:r>
            <a:r>
              <a:rPr lang="it-IT" sz="2400" dirty="0" smtClean="0">
                <a:solidFill>
                  <a:srgbClr val="FFFF00"/>
                </a:solidFill>
              </a:rPr>
              <a:t>/</a:t>
            </a:r>
            <a:r>
              <a:rPr lang="it-IT" sz="2400" dirty="0" err="1" smtClean="0">
                <a:solidFill>
                  <a:srgbClr val="FFFF00"/>
                </a:solidFill>
              </a:rPr>
              <a:t>Biblia</a:t>
            </a:r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/>
          </a:p>
          <a:p>
            <a:r>
              <a:rPr lang="it-IT" sz="2400" dirty="0" err="1" smtClean="0"/>
              <a:t>Próximo</a:t>
            </a:r>
            <a:r>
              <a:rPr lang="it-IT" sz="2400" dirty="0" smtClean="0"/>
              <a:t> tema: </a:t>
            </a:r>
            <a:r>
              <a:rPr lang="it-IT" sz="2400" dirty="0" err="1" smtClean="0">
                <a:solidFill>
                  <a:srgbClr val="FFFF00"/>
                </a:solidFill>
              </a:rPr>
              <a:t>Moisés</a:t>
            </a:r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/>
          </a:p>
          <a:p>
            <a:r>
              <a:rPr lang="it-IT" sz="2400" dirty="0" err="1" smtClean="0"/>
              <a:t>Deberes</a:t>
            </a:r>
            <a:r>
              <a:rPr lang="it-IT" sz="2400" dirty="0" smtClean="0"/>
              <a:t>: 	</a:t>
            </a:r>
            <a:r>
              <a:rPr lang="it-IT" sz="2400" dirty="0" err="1" smtClean="0">
                <a:solidFill>
                  <a:srgbClr val="FFFF00"/>
                </a:solidFill>
              </a:rPr>
              <a:t>Leer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el</a:t>
            </a:r>
            <a:r>
              <a:rPr lang="it-IT" sz="2400" dirty="0" smtClean="0">
                <a:solidFill>
                  <a:srgbClr val="FFFF00"/>
                </a:solidFill>
              </a:rPr>
              <a:t> ciclo de Jacob: </a:t>
            </a:r>
            <a:r>
              <a:rPr lang="it-IT" sz="2400" dirty="0" err="1" smtClean="0">
                <a:solidFill>
                  <a:srgbClr val="FFFF00"/>
                </a:solidFill>
              </a:rPr>
              <a:t>Gn</a:t>
            </a:r>
            <a:r>
              <a:rPr lang="it-IT" sz="2400" dirty="0" smtClean="0">
                <a:solidFill>
                  <a:srgbClr val="FFFF00"/>
                </a:solidFill>
              </a:rPr>
              <a:t> 27-36 y </a:t>
            </a:r>
          </a:p>
          <a:p>
            <a:r>
              <a:rPr lang="it-IT" sz="2400" dirty="0">
                <a:solidFill>
                  <a:srgbClr val="FFFF00"/>
                </a:solidFill>
              </a:rPr>
              <a:t>	</a:t>
            </a:r>
            <a:r>
              <a:rPr lang="it-IT" sz="2400" dirty="0" smtClean="0">
                <a:solidFill>
                  <a:srgbClr val="FFFF00"/>
                </a:solidFill>
              </a:rPr>
              <a:t>		</a:t>
            </a:r>
            <a:r>
              <a:rPr lang="it-IT" sz="2400" dirty="0" err="1" smtClean="0">
                <a:solidFill>
                  <a:srgbClr val="FFFF00"/>
                </a:solidFill>
              </a:rPr>
              <a:t>el</a:t>
            </a:r>
            <a:r>
              <a:rPr lang="it-IT" sz="2400" dirty="0" smtClean="0">
                <a:solidFill>
                  <a:srgbClr val="FFFF00"/>
                </a:solidFill>
              </a:rPr>
              <a:t> ciclo de José: </a:t>
            </a:r>
            <a:r>
              <a:rPr lang="it-IT" sz="2400" dirty="0" err="1" smtClean="0">
                <a:solidFill>
                  <a:srgbClr val="FFFF00"/>
                </a:solidFill>
              </a:rPr>
              <a:t>Gn</a:t>
            </a:r>
            <a:r>
              <a:rPr lang="it-IT" sz="2400" dirty="0" smtClean="0">
                <a:solidFill>
                  <a:srgbClr val="FFFF00"/>
                </a:solidFill>
              </a:rPr>
              <a:t> 37-50</a:t>
            </a:r>
          </a:p>
          <a:p>
            <a:endParaRPr lang="it-IT" sz="2400" dirty="0"/>
          </a:p>
          <a:p>
            <a:r>
              <a:rPr lang="it-IT" sz="2400" dirty="0" err="1" smtClean="0"/>
              <a:t>Preguntas</a:t>
            </a:r>
            <a:r>
              <a:rPr lang="it-IT" sz="2400" dirty="0" smtClean="0"/>
              <a:t> para la </a:t>
            </a:r>
            <a:r>
              <a:rPr lang="it-IT" sz="2400" dirty="0" err="1" smtClean="0"/>
              <a:t>reflexión</a:t>
            </a:r>
            <a:r>
              <a:rPr lang="it-IT" sz="2400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Cómo te has sentido bendecido por Dios en tus proyectos profesionales y familiares?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Intuyes que “Dios ha escrito recto en los reglones torcidos de tu vida”? </a:t>
            </a:r>
            <a:endParaRPr lang="es-ES" sz="2400" dirty="0" smtClean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s-ES" sz="2400" dirty="0" smtClean="0"/>
              <a:t>¿Con qué tarea te desafía la vida hoy?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s-ES" sz="2400" dirty="0" smtClean="0"/>
              <a:t>¿</a:t>
            </a:r>
            <a:r>
              <a:rPr lang="es-ES" sz="2400" dirty="0"/>
              <a:t>Con </a:t>
            </a:r>
            <a:r>
              <a:rPr lang="es-ES" sz="2400" dirty="0" smtClean="0"/>
              <a:t>quién </a:t>
            </a:r>
            <a:r>
              <a:rPr lang="es-ES" sz="2400" dirty="0"/>
              <a:t>tienes que </a:t>
            </a:r>
            <a:r>
              <a:rPr lang="es-ES" sz="2400" dirty="0" smtClean="0"/>
              <a:t>reconciliarte?</a:t>
            </a:r>
            <a:endParaRPr lang="es-ES" sz="2400" dirty="0"/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1910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nombre</a:t>
            </a:r>
            <a:r>
              <a:rPr lang="it-IT" dirty="0" smtClean="0"/>
              <a:t> “Jacob”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96999" y="1739372"/>
            <a:ext cx="4262967" cy="501279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En </a:t>
            </a:r>
            <a:r>
              <a:rPr lang="it-IT" dirty="0" err="1" smtClean="0"/>
              <a:t>español</a:t>
            </a:r>
            <a:r>
              <a:rPr lang="it-IT" dirty="0" smtClean="0"/>
              <a:t>: </a:t>
            </a:r>
            <a:r>
              <a:rPr lang="es-ES" dirty="0"/>
              <a:t>Jacobo, Jaime, Yago, Diego, Santiago, </a:t>
            </a:r>
            <a:r>
              <a:rPr lang="es-ES" dirty="0" err="1" smtClean="0"/>
              <a:t>Tiago</a:t>
            </a:r>
            <a:endParaRPr lang="es-ES" dirty="0" smtClean="0"/>
          </a:p>
          <a:p>
            <a:r>
              <a:rPr lang="es-ES" dirty="0" smtClean="0"/>
              <a:t>En inglés: </a:t>
            </a:r>
            <a:r>
              <a:rPr lang="es-ES" dirty="0"/>
              <a:t>Jacob, </a:t>
            </a:r>
            <a:r>
              <a:rPr lang="es-ES" dirty="0" err="1"/>
              <a:t>Jake</a:t>
            </a:r>
            <a:r>
              <a:rPr lang="es-ES" dirty="0"/>
              <a:t>, </a:t>
            </a:r>
            <a:r>
              <a:rPr lang="es-ES" dirty="0" smtClean="0"/>
              <a:t>James</a:t>
            </a:r>
            <a:r>
              <a:rPr lang="es-ES" dirty="0"/>
              <a:t>, </a:t>
            </a:r>
            <a:r>
              <a:rPr lang="es-ES" dirty="0" err="1"/>
              <a:t>Jim</a:t>
            </a:r>
            <a:r>
              <a:rPr lang="es-ES" dirty="0"/>
              <a:t>, </a:t>
            </a:r>
            <a:r>
              <a:rPr lang="es-ES" dirty="0" smtClean="0"/>
              <a:t>Jack</a:t>
            </a:r>
            <a:r>
              <a:rPr lang="es-ES" dirty="0"/>
              <a:t>, </a:t>
            </a:r>
            <a:r>
              <a:rPr lang="es-ES" dirty="0" err="1" smtClean="0"/>
              <a:t>Jackie</a:t>
            </a:r>
            <a:r>
              <a:rPr lang="es-ES" dirty="0"/>
              <a:t>, </a:t>
            </a:r>
            <a:r>
              <a:rPr lang="es-ES" dirty="0" err="1" smtClean="0"/>
              <a:t>Coby</a:t>
            </a:r>
            <a:endParaRPr lang="es-ES" dirty="0" smtClean="0"/>
          </a:p>
          <a:p>
            <a:r>
              <a:rPr lang="es-ES" dirty="0" smtClean="0"/>
              <a:t>En francés: </a:t>
            </a:r>
            <a:r>
              <a:rPr lang="es-ES" dirty="0"/>
              <a:t>Jacob, Jacques, Jaume, Jacqueline (</a:t>
            </a:r>
            <a:r>
              <a:rPr lang="es-ES" dirty="0" err="1"/>
              <a:t>fem</a:t>
            </a:r>
            <a:r>
              <a:rPr lang="es-ES" dirty="0"/>
              <a:t>.)</a:t>
            </a:r>
          </a:p>
          <a:p>
            <a:r>
              <a:rPr lang="es-ES" dirty="0" smtClean="0"/>
              <a:t>Italiano:  </a:t>
            </a:r>
            <a:r>
              <a:rPr lang="es-ES" dirty="0"/>
              <a:t>Giacomo, </a:t>
            </a:r>
            <a:r>
              <a:rPr lang="es-ES" dirty="0" err="1"/>
              <a:t>Jacopo</a:t>
            </a:r>
            <a:r>
              <a:rPr lang="es-ES" dirty="0"/>
              <a:t>, </a:t>
            </a:r>
            <a:r>
              <a:rPr lang="es-ES" dirty="0" err="1" smtClean="0"/>
              <a:t>Giacobbe</a:t>
            </a: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Marcador de contenido 8" descr="downloa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32" b="-66232"/>
          <a:stretch>
            <a:fillRect/>
          </a:stretch>
        </p:blipFill>
        <p:spPr>
          <a:xfrm>
            <a:off x="5873992" y="1968499"/>
            <a:ext cx="2812808" cy="3152247"/>
          </a:xfrm>
        </p:spPr>
      </p:pic>
      <p:sp>
        <p:nvSpPr>
          <p:cNvPr id="10" name="CuadroTexto 9"/>
          <p:cNvSpPr txBox="1"/>
          <p:nvPr/>
        </p:nvSpPr>
        <p:spPr>
          <a:xfrm>
            <a:off x="5873992" y="4282695"/>
            <a:ext cx="281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De la </a:t>
            </a:r>
            <a:r>
              <a:rPr lang="it-IT" sz="2400" dirty="0" err="1" smtClean="0"/>
              <a:t>raíz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‘</a:t>
            </a:r>
            <a:r>
              <a:rPr lang="it-IT" sz="2400" dirty="0" err="1" smtClean="0">
                <a:solidFill>
                  <a:srgbClr val="FF0000"/>
                </a:solidFill>
              </a:rPr>
              <a:t>qb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quiere</a:t>
            </a:r>
            <a:r>
              <a:rPr lang="it-IT" sz="2400" dirty="0" smtClean="0"/>
              <a:t> </a:t>
            </a:r>
            <a:r>
              <a:rPr lang="it-IT" sz="2400" dirty="0" err="1" smtClean="0"/>
              <a:t>decir</a:t>
            </a:r>
            <a:r>
              <a:rPr lang="it-IT" sz="2400" dirty="0" smtClean="0"/>
              <a:t> “seguir, </a:t>
            </a:r>
            <a:r>
              <a:rPr lang="it-IT" sz="2400" dirty="0" err="1" smtClean="0"/>
              <a:t>ir</a:t>
            </a:r>
            <a:r>
              <a:rPr lang="it-IT" sz="2400" dirty="0" smtClean="0"/>
              <a:t> </a:t>
            </a:r>
            <a:r>
              <a:rPr lang="it-IT" sz="2400" dirty="0" err="1" smtClean="0"/>
              <a:t>detrás</a:t>
            </a:r>
            <a:r>
              <a:rPr lang="it-IT" sz="2400" dirty="0" smtClean="0"/>
              <a:t>”, pero </a:t>
            </a:r>
            <a:r>
              <a:rPr lang="it-IT" sz="2400" dirty="0" err="1" smtClean="0"/>
              <a:t>también</a:t>
            </a:r>
            <a:r>
              <a:rPr lang="it-IT" sz="2400" dirty="0" smtClean="0"/>
              <a:t> “</a:t>
            </a:r>
            <a:r>
              <a:rPr lang="it-IT" sz="2400" dirty="0" err="1" smtClean="0"/>
              <a:t>suplantar</a:t>
            </a:r>
            <a:r>
              <a:rPr lang="it-IT" sz="2400" dirty="0" smtClean="0"/>
              <a:t>”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1" name="Imagen 10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1900766"/>
            <a:ext cx="966960" cy="643468"/>
          </a:xfrm>
          <a:prstGeom prst="rect">
            <a:avLst/>
          </a:prstGeom>
        </p:spPr>
      </p:pic>
      <p:pic>
        <p:nvPicPr>
          <p:cNvPr id="13" name="Imagen 12" descr="ilustracion-bandera-reino-unido_53876-1816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8" y="3159122"/>
            <a:ext cx="966960" cy="509740"/>
          </a:xfrm>
          <a:prstGeom prst="rect">
            <a:avLst/>
          </a:prstGeom>
        </p:spPr>
      </p:pic>
      <p:pic>
        <p:nvPicPr>
          <p:cNvPr id="14" name="Imagen 13" descr="f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8" y="4370124"/>
            <a:ext cx="966350" cy="644789"/>
          </a:xfrm>
          <a:prstGeom prst="rect">
            <a:avLst/>
          </a:prstGeom>
        </p:spPr>
      </p:pic>
      <p:pic>
        <p:nvPicPr>
          <p:cNvPr id="15" name="Imagen 14" descr="bandera-pais-italia-500x5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010" y="5404819"/>
            <a:ext cx="966348" cy="9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aú y Jacob (El cambio de la primogenitura)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244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" y="4824413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Un día que Jacob se había preparado un potaje, Esaú, que volvía del campo muy cansado, le dijo a Jacob. “Déjame comer eso rojo que tienes ahí; estoy agotado”. (Por eso se le llamó </a:t>
            </a:r>
            <a:r>
              <a:rPr lang="es-ES" sz="2000" dirty="0" err="1" smtClean="0"/>
              <a:t>Edom</a:t>
            </a:r>
            <a:r>
              <a:rPr lang="es-ES" sz="2000" dirty="0" smtClean="0"/>
              <a:t> –es decir, Rojo–). Jacob respondió: “Véndeme primero tus derechos de primogénito”. Esaú dijo: “Estoy que me muero. ¿De qué me sirven los derechos de primogénito?” Jacob insistió: “Júramelo antes”. Esaú se lo juró, y vendió a Jacob sus derechos de primogénito. (25, 29-34).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572250" y="201083"/>
            <a:ext cx="245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Luca Giordano, 1695 </a:t>
            </a:r>
            <a:br>
              <a:rPr lang="it-IT" dirty="0" smtClean="0"/>
            </a:br>
            <a:r>
              <a:rPr lang="it-IT" dirty="0" smtClean="0"/>
              <a:t>Museo del Prado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01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saac y Jaco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13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3429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Cuando Isaac era ya viejo y había perdido la vista, llamó a su hijo mayor, Esaú, y le dijo: “¡Hijo mío!” Él respondió: “Aquí estoy”. Continuó Isaac: “Ya ves que soy viejo y no sé cuándo moriré. Así que toma tu aljaba y tu arco, sal al campo, y tráeme algo de caza. Prepárame un guisado como a mí me gusta, tráemelo para que me lo coma, y te bendeciré antes de </a:t>
            </a:r>
            <a:r>
              <a:rPr lang="es-ES" sz="2200" dirty="0" smtClean="0"/>
              <a:t>morir [</a:t>
            </a:r>
            <a:r>
              <a:rPr lang="mr-IN" sz="2200" dirty="0" smtClean="0"/>
              <a:t>…</a:t>
            </a:r>
            <a:r>
              <a:rPr lang="es-ES_tradnl" sz="2200" dirty="0" smtClean="0"/>
              <a:t>] </a:t>
            </a:r>
            <a:r>
              <a:rPr lang="es-ES" sz="2200" dirty="0" smtClean="0"/>
              <a:t>Jacob fue</a:t>
            </a:r>
            <a:r>
              <a:rPr lang="es-ES" sz="2200" dirty="0"/>
              <a:t>, tomó los </a:t>
            </a:r>
            <a:r>
              <a:rPr lang="es-ES" sz="2200" dirty="0" smtClean="0"/>
              <a:t>cabritos del rebaño, </a:t>
            </a:r>
            <a:r>
              <a:rPr lang="es-ES" sz="2200" dirty="0"/>
              <a:t>se los trajo a su madre, y ella preparó el guiso como a su padre le gustaba. Tomó después Rebeca la ropa de Esaú, la mejor que tenía en casa, y se la puso a Jacob. Con las pieles de los cabritos cubrió sus manos y la parte lisa de su cuello, y puso en las manos de Jacob el guiso y el pan que había preparado (27, </a:t>
            </a:r>
            <a:r>
              <a:rPr lang="es-ES" sz="2200" dirty="0" smtClean="0"/>
              <a:t>1-4. 14</a:t>
            </a:r>
            <a:r>
              <a:rPr lang="es-ES" sz="2200" dirty="0"/>
              <a:t>-17)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2635250"/>
            <a:ext cx="245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José de Ribera, 1637 </a:t>
            </a:r>
            <a:br>
              <a:rPr lang="it-IT" dirty="0" smtClean="0"/>
            </a:br>
            <a:r>
              <a:rPr lang="it-IT" dirty="0" smtClean="0"/>
              <a:t>Museo del Prado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46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bendición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3332" y="1600200"/>
            <a:ext cx="699346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El aroma de mi hijo es como el de un </a:t>
            </a:r>
            <a:r>
              <a:rPr lang="es-ES" dirty="0" smtClean="0"/>
              <a:t>campo</a:t>
            </a:r>
            <a:br>
              <a:rPr lang="es-ES" dirty="0" smtClean="0"/>
            </a:br>
            <a:r>
              <a:rPr lang="es-ES" dirty="0" smtClean="0"/>
              <a:t>bendecido </a:t>
            </a:r>
            <a:r>
              <a:rPr lang="es-ES" dirty="0"/>
              <a:t>por YHWH.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Dios te conceda el rocío del cielo,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 </a:t>
            </a:r>
            <a:r>
              <a:rPr lang="es-ES" dirty="0"/>
              <a:t>fertilidad de la tierra,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trigo y mosto en abundancia.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Que </a:t>
            </a:r>
            <a:r>
              <a:rPr lang="es-ES" dirty="0"/>
              <a:t>los pueblos te sirvan,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las naciones se inclinen ante ti.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Sé </a:t>
            </a:r>
            <a:r>
              <a:rPr lang="es-ES" dirty="0"/>
              <a:t>señor de tus hermanos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que se postren ante ti los hijos de tu madre.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Maldito </a:t>
            </a:r>
            <a:r>
              <a:rPr lang="es-ES" dirty="0"/>
              <a:t>sea quien te maldiga,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</a:t>
            </a:r>
            <a:r>
              <a:rPr lang="es-ES" dirty="0"/>
              <a:t>quien te bendiga sea bendito </a:t>
            </a:r>
            <a:r>
              <a:rPr lang="es-ES" dirty="0" smtClean="0"/>
              <a:t>(</a:t>
            </a:r>
            <a:r>
              <a:rPr lang="es-ES" dirty="0" err="1" smtClean="0"/>
              <a:t>Gn</a:t>
            </a:r>
            <a:r>
              <a:rPr lang="es-ES" dirty="0" smtClean="0"/>
              <a:t> 27,27</a:t>
            </a:r>
            <a:r>
              <a:rPr lang="es-ES" dirty="0"/>
              <a:t>-29).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685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Jacob sale </a:t>
            </a:r>
            <a:r>
              <a:rPr lang="it-IT" dirty="0" err="1" smtClean="0"/>
              <a:t>huyendo</a:t>
            </a:r>
            <a:r>
              <a:rPr lang="it-IT" dirty="0" smtClean="0"/>
              <a:t> de su </a:t>
            </a:r>
            <a:r>
              <a:rPr lang="it-IT" dirty="0" err="1" smtClean="0"/>
              <a:t>hermano</a:t>
            </a:r>
            <a:r>
              <a:rPr lang="it-IT" dirty="0" smtClean="0"/>
              <a:t> y tiene </a:t>
            </a:r>
            <a:r>
              <a:rPr lang="it-IT" dirty="0" err="1" smtClean="0"/>
              <a:t>que</a:t>
            </a:r>
            <a:r>
              <a:rPr lang="it-IT" dirty="0" smtClean="0"/>
              <a:t> </a:t>
            </a:r>
            <a:r>
              <a:rPr lang="it-IT" dirty="0" err="1" smtClean="0"/>
              <a:t>pernoctar</a:t>
            </a:r>
            <a:r>
              <a:rPr lang="it-IT" dirty="0" smtClean="0"/>
              <a:t> al aire libre</a:t>
            </a: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Entonces tuvo un sueño: Veía una escalinata que, apoyándose en tierra, tocaba con su vértice el cielo. Por ella subían y bajaban los ángeles del Señor. De pronto, YHWH, que estaba en pie sobre ella, le dijo: “Yo soy YHWH, el Dios de tu abuelo Abrahán y el dios de Isaac; yo te daré a ti y a tu descendencia la tierra sobre la que estás acostado. Tu descendencia será como el polvo de la tierra; te extenderás al este y al oeste, al norte y al sur. Todas las naciones recibirán la bendición a través de ti y de tu descendencia. Yo estoy contigo. Te protegeré adondequiera que vayas y haré que vuelvas a esta tierra, porque no te abandonaré hasta que haya cumplido lo que te he prometido” (28, 12-15).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2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l sueño de Jaco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" y="0"/>
            <a:ext cx="911236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667" y="74083"/>
            <a:ext cx="245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José de Ribera, 1639 </a:t>
            </a:r>
            <a:br>
              <a:rPr lang="it-IT" dirty="0" smtClean="0"/>
            </a:br>
            <a:r>
              <a:rPr lang="it-IT" dirty="0" smtClean="0"/>
              <a:t>Museo del Prado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5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respuesta</a:t>
            </a:r>
            <a:r>
              <a:rPr lang="it-IT" dirty="0" smtClean="0"/>
              <a:t> de Jacob</a:t>
            </a: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Si Dios está conmigo, si me protege en este viaje que estoy haciendo y me da el alimento y la ropa necesarios, y si puedo volver sano y salvo a casa de mi padre; entonces YHWH será mi Dios, y esta piedra que he levantado a modo de estela será </a:t>
            </a:r>
            <a:r>
              <a:rPr lang="es-ES" dirty="0" err="1"/>
              <a:t>Bet-Elohim</a:t>
            </a:r>
            <a:r>
              <a:rPr lang="es-ES" dirty="0"/>
              <a:t> (Casa de Dios); y de todo lo que me des te daré el diezmo (28,20-22).</a:t>
            </a:r>
          </a:p>
        </p:txBody>
      </p:sp>
    </p:spTree>
    <p:extLst>
      <p:ext uri="{BB962C8B-B14F-4D97-AF65-F5344CB8AC3E}">
        <p14:creationId xmlns:p14="http://schemas.microsoft.com/office/powerpoint/2010/main" val="69299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239</TotalTime>
  <Words>1759</Words>
  <Application>Microsoft Macintosh PowerPoint</Application>
  <PresentationFormat>Presentación en pantalla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Negro</vt:lpstr>
      <vt:lpstr>Presentación de PowerPoint</vt:lpstr>
      <vt:lpstr>Conflicto desde el inicio</vt:lpstr>
      <vt:lpstr>El nombre “Jacob”</vt:lpstr>
      <vt:lpstr>Presentación de PowerPoint</vt:lpstr>
      <vt:lpstr>Presentación de PowerPoint</vt:lpstr>
      <vt:lpstr>La bendición</vt:lpstr>
      <vt:lpstr>Jacob sale huyendo de su hermano y tiene que pernoctar al aire libre</vt:lpstr>
      <vt:lpstr>Presentación de PowerPoint</vt:lpstr>
      <vt:lpstr>La respuesta de Jacob</vt:lpstr>
      <vt:lpstr>Presentación de PowerPoint</vt:lpstr>
      <vt:lpstr>El engañador engañado</vt:lpstr>
      <vt:lpstr>Los hijos de Jacob</vt:lpstr>
      <vt:lpstr>Los hijos de Jacob</vt:lpstr>
      <vt:lpstr>Presentación de PowerPoint</vt:lpstr>
      <vt:lpstr>La hora de la verdad</vt:lpstr>
      <vt:lpstr>La lucha con el ángel</vt:lpstr>
      <vt:lpstr>Presentación de PowerPoint</vt:lpstr>
      <vt:lpstr>Presentación de PowerPoint</vt:lpstr>
      <vt:lpstr>El encuentro: Gn 33, 1-4</vt:lpstr>
      <vt:lpstr>Hacia el final de la historia de Jacob</vt:lpstr>
      <vt:lpstr>La muerte de Isaac</vt:lpstr>
      <vt:lpstr>José</vt:lpstr>
      <vt:lpstr>Presentación de PowerPoint</vt:lpstr>
    </vt:vector>
  </TitlesOfParts>
  <Company>Misioneros Redentoristas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Jacob:  el desafío de la fraternidad</dc:title>
  <dc:creator>Alberto de Mingo Kamiuouchi</dc:creator>
  <cp:lastModifiedBy>Alberto Mingo Kaminouchi</cp:lastModifiedBy>
  <cp:revision>21</cp:revision>
  <dcterms:created xsi:type="dcterms:W3CDTF">2018-10-30T09:01:59Z</dcterms:created>
  <dcterms:modified xsi:type="dcterms:W3CDTF">2018-11-04T13:27:25Z</dcterms:modified>
</cp:coreProperties>
</file>