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7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17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0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26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3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95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2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5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1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2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5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6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98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839EF-438B-4946-BE14-EA331800F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Las leyes de la ley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BD28E5-D589-E248-B0E9-518A8A6B3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Los códigos legales del Pentateuco</a:t>
            </a:r>
          </a:p>
        </p:txBody>
      </p:sp>
    </p:spTree>
    <p:extLst>
      <p:ext uri="{BB962C8B-B14F-4D97-AF65-F5344CB8AC3E}">
        <p14:creationId xmlns:p14="http://schemas.microsoft.com/office/powerpoint/2010/main" val="179721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CB589-14D0-1C4F-BB71-5FE7BFF0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02" y="764373"/>
            <a:ext cx="6895938" cy="1293028"/>
          </a:xfrm>
        </p:spPr>
        <p:txBody>
          <a:bodyPr/>
          <a:lstStyle/>
          <a:p>
            <a:r>
              <a:rPr lang="es-ES" dirty="0"/>
              <a:t>Código de Hammurabi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75C26BB-8783-F142-A4F5-250AF3368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8255" y="2193925"/>
            <a:ext cx="3282540" cy="4070350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4ABB78A-3461-4343-9965-2ABDBBC15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2413856"/>
            <a:ext cx="3908425" cy="26056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CA9372-B497-9844-A8C2-FD0833C1A2CA}"/>
              </a:ext>
            </a:extLst>
          </p:cNvPr>
          <p:cNvSpPr txBox="1"/>
          <p:nvPr/>
        </p:nvSpPr>
        <p:spPr>
          <a:xfrm>
            <a:off x="4609937" y="5225194"/>
            <a:ext cx="390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Contiene 282 leyes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Pero no era un código en el sentido moderno</a:t>
            </a:r>
          </a:p>
        </p:txBody>
      </p:sp>
    </p:spTree>
    <p:extLst>
      <p:ext uri="{BB962C8B-B14F-4D97-AF65-F5344CB8AC3E}">
        <p14:creationId xmlns:p14="http://schemas.microsoft.com/office/powerpoint/2010/main" val="402299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EE09-D2B4-1742-AE5B-79AAA3D1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Semejanzas entre Hammurabi y la </a:t>
            </a:r>
            <a:r>
              <a:rPr lang="es-ES" dirty="0" err="1"/>
              <a:t>torá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23048D-59EA-6B43-8D78-DE4F41698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Biblia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14F67-2AC9-6647-AFA0-978242BDBD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Si  en una riña un hombre hiere a otro con una piedra o con el puño sin causarle la muerte, pero obligándole a guardar cama, el agresor será absuelto si el otro se levanta y puede salir fuera apoyado en su bastón, pero lo indemnizará por el tiempo que haya estado en cama y por lo que haya gastado en la cura (Ex 21,18).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7605A7-0382-574F-B6B5-79F969104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Hammurabi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09C4A4-F46E-9A46-A59D-BB89359D86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Si un hombre golpea a otro hombre durante una discusión acalorada y le produce una herida, que ese hombre jure: “Le he golpeado sin darme cuenta”, y pagará el médico  (206) </a:t>
            </a:r>
          </a:p>
        </p:txBody>
      </p:sp>
    </p:spTree>
    <p:extLst>
      <p:ext uri="{BB962C8B-B14F-4D97-AF65-F5344CB8AC3E}">
        <p14:creationId xmlns:p14="http://schemas.microsoft.com/office/powerpoint/2010/main" val="387555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EE09-D2B4-1742-AE5B-79AAA3D1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Semejanzas entre Hammurabi y la </a:t>
            </a:r>
            <a:r>
              <a:rPr lang="es-ES" dirty="0" err="1"/>
              <a:t>torá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55222C-9117-CA43-B101-F604806AC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Biblia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14F67-2AC9-6647-AFA0-978242BDBD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Si compras un esclavo hebreo, te servirá durante seis años, pero el séptimo quedará libre sin pagar nada (Ex 21,2).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7D62355-5DA7-D34F-9288-96A9268BA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Hammurabi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09C4A4-F46E-9A46-A59D-BB89359D86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Si las deudas se apoderan de un hombre y tiene que vender a su esposa, a su hijo o a su hija, o andar entregándolos para que sirvan por la deuda, que trabajen tres años para la casa del que los compró o del que los tomó en servicio; el cuarto año se efectuará su puesta en libertad (117).</a:t>
            </a:r>
          </a:p>
        </p:txBody>
      </p:sp>
    </p:spTree>
    <p:extLst>
      <p:ext uri="{BB962C8B-B14F-4D97-AF65-F5344CB8AC3E}">
        <p14:creationId xmlns:p14="http://schemas.microsoft.com/office/powerpoint/2010/main" val="143727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EE09-D2B4-1742-AE5B-79AAA3D1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Semejanzas entre Hammurabi y la </a:t>
            </a:r>
            <a:r>
              <a:rPr lang="es-ES" dirty="0" err="1"/>
              <a:t>torá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50008-9E01-7542-A88A-CD8408ADA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Biblia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14F67-2AC9-6647-AFA0-978242BDBD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Ojo por ojo, diente por diente, mano por mano, pie por pie quemadura  por quemadura, herida por herida, golpe por golpe (Ex 21,24-25)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7987502-9523-2E43-ABFA-177464A3A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Hammurabi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09C4A4-F46E-9A46-A59D-BB89359D86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Si un hombre deja tuerto a otro, lo dejarán tuerto a él. Si le rompe un hueso a otro, que le rompan un hueso a él (196-197).</a:t>
            </a:r>
          </a:p>
        </p:txBody>
      </p:sp>
    </p:spTree>
    <p:extLst>
      <p:ext uri="{BB962C8B-B14F-4D97-AF65-F5344CB8AC3E}">
        <p14:creationId xmlns:p14="http://schemas.microsoft.com/office/powerpoint/2010/main" val="284438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253A4-F5B0-E247-9877-4555565A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Diferencias entre la </a:t>
            </a:r>
            <a:r>
              <a:rPr lang="es-ES" dirty="0" err="1"/>
              <a:t>toráh</a:t>
            </a:r>
            <a:r>
              <a:rPr lang="es-ES" dirty="0"/>
              <a:t> y las leyes del oriente medio antiguo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E81A3-B35B-1B4A-911E-69733D577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Hammurabi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DABFB-DD8F-3446-92AD-5DD78D05BF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la autoridad proviene de los dioses, pero las leyes emanan del rey</a:t>
            </a:r>
          </a:p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DD5CC3D-B34C-E646-BEBE-79E9AD9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Biblia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E147BC-EECD-AC4F-BE06-22F7E6B17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2098" y="3132668"/>
            <a:ext cx="3907541" cy="1295400"/>
          </a:xfrm>
        </p:spPr>
        <p:txBody>
          <a:bodyPr>
            <a:normAutofit/>
          </a:bodyPr>
          <a:lstStyle/>
          <a:p>
            <a:r>
              <a:rPr lang="es-ES" dirty="0"/>
              <a:t>las leyes emanan de Dios. Moisés cumple una función mediadora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598C2039-C9C0-444B-8D96-BD3CA810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59" y="4315403"/>
            <a:ext cx="1893311" cy="23477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AD369D-8253-5149-9727-D70D862C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018" y="4352077"/>
            <a:ext cx="3032477" cy="22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253A4-F5B0-E247-9877-4555565A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Diferencias entre la </a:t>
            </a:r>
            <a:r>
              <a:rPr lang="es-ES" dirty="0" err="1"/>
              <a:t>toráh</a:t>
            </a:r>
            <a:r>
              <a:rPr lang="es-ES" dirty="0"/>
              <a:t> y las leyes del oriente medio antiguo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DABFB-DD8F-3446-92AD-5DD78D05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264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En la Biblia, las leyes abarcan comportamientos que el Estado no puede controlar</a:t>
            </a:r>
          </a:p>
          <a:p>
            <a:r>
              <a:rPr lang="es-ES" dirty="0"/>
              <a:t>No te burlarás del mudo ni pondrás tropiezo al ciego. Temerás a tu Dios. Yo soy YHWH (Lev 19,14).</a:t>
            </a:r>
          </a:p>
          <a:p>
            <a:r>
              <a:rPr lang="es-ES" dirty="0"/>
              <a:t>Si de camino encuentras en un árbol o en tierra, un nido de pájaros con pollos o con huevos y la madre está colocada sobre los pollos o sobre los huevos, no tomes la madre con los pollos; deja volar a la madre y toma los pollos, para que seas dichoso y tengas larga vida (</a:t>
            </a:r>
            <a:r>
              <a:rPr lang="es-ES" dirty="0" err="1"/>
              <a:t>Dt</a:t>
            </a:r>
            <a:r>
              <a:rPr lang="es-ES" dirty="0"/>
              <a:t> 22,6-7).</a:t>
            </a:r>
          </a:p>
        </p:txBody>
      </p:sp>
    </p:spTree>
    <p:extLst>
      <p:ext uri="{BB962C8B-B14F-4D97-AF65-F5344CB8AC3E}">
        <p14:creationId xmlns:p14="http://schemas.microsoft.com/office/powerpoint/2010/main" val="223062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253A4-F5B0-E247-9877-4555565A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Diferencias entre la </a:t>
            </a:r>
            <a:r>
              <a:rPr lang="es-ES" dirty="0" err="1"/>
              <a:t>toráh</a:t>
            </a:r>
            <a:r>
              <a:rPr lang="es-ES" dirty="0"/>
              <a:t> y las leyes del oriente medio antiguo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DABFB-DD8F-3446-92AD-5DD78D05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264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En la Biblia, la legislación está enmarcada por el relato de liberación de la esclavitud</a:t>
            </a:r>
          </a:p>
          <a:p>
            <a:r>
              <a:rPr lang="es-ES" dirty="0"/>
              <a:t>“No violes el derecho del emigrante ni el del huérfano, no tomarás en prenda los vestidos de la viuda. Recuerda que fuiste esclavo en Egipto y que YHWH tu Dios te rescató de allí; por eso te mando que procedas así. Cuando siegues la mies en tu campo, si olvidas en él una gavilla, no vuelves a buscarla. Déjala para el emigrante, el huérfano y la viuda, a fin de que YHWH tu Dios te bendiga todo lo que haces. Cuando varees tus olivos, no vuelvas a la rebusca; lo que quede déjalo para el emigrante, el huérfano y la viuda. Cuando vendimies tu viña, no vuelvas a la rebusca. Acuérdate de que fuiste esclavo en la tierra de Egipto; por eso te mando te procedas así” (</a:t>
            </a:r>
            <a:r>
              <a:rPr lang="es-ES" dirty="0" err="1"/>
              <a:t>Dt</a:t>
            </a:r>
            <a:r>
              <a:rPr lang="es-ES" dirty="0"/>
              <a:t> 24,17-22).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25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253A4-F5B0-E247-9877-4555565A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Diferencias entre la </a:t>
            </a:r>
            <a:r>
              <a:rPr lang="es-ES" dirty="0" err="1"/>
              <a:t>toráh</a:t>
            </a:r>
            <a:r>
              <a:rPr lang="es-ES" dirty="0"/>
              <a:t> y las leyes del oriente medio antiguo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E81A3-B35B-1B4A-911E-69733D577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Hammurabi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DABFB-DD8F-3446-92AD-5DD78D05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289" y="3132666"/>
            <a:ext cx="4086650" cy="3491869"/>
          </a:xfrm>
        </p:spPr>
        <p:txBody>
          <a:bodyPr>
            <a:normAutofit fontScale="92500" lnSpcReduction="20000"/>
          </a:bodyPr>
          <a:lstStyle/>
          <a:p>
            <a:r>
              <a:rPr lang="es-ES" sz="2600" dirty="0"/>
              <a:t>"Si un hombre roba un buey, o una oveja, o un asno, o un cerdo, o una barca, ya sean del dios o del Palacio, lo devolverá treinta veces; si son de un (individuo) cualquiera, lo devolverá diez veces. Si el ladrón no tiene con qué devolver, será ejecutado” (8).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DD5CC3D-B34C-E646-BEBE-79E9AD9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Biblia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E147BC-EECD-AC4F-BE06-22F7E6B17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4083613" cy="3491868"/>
          </a:xfrm>
        </p:spPr>
        <p:txBody>
          <a:bodyPr>
            <a:normAutofit fontScale="92500" lnSpcReduction="20000"/>
          </a:bodyPr>
          <a:lstStyle/>
          <a:p>
            <a:r>
              <a:rPr lang="es-ES" sz="2600" dirty="0"/>
              <a:t>Los derechos contra la propiedad nunca son castigados con la pena capital</a:t>
            </a:r>
          </a:p>
          <a:p>
            <a:r>
              <a:rPr lang="es-ES" sz="2600" dirty="0"/>
              <a:t>La pena capital se reserva a los casos de asesinato, ciertos delitos sexuales, crímenes contra Dios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29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253A4-F5B0-E247-9877-4555565A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Diferencias entre la </a:t>
            </a:r>
            <a:r>
              <a:rPr lang="es-ES" dirty="0" err="1"/>
              <a:t>toráh</a:t>
            </a:r>
            <a:r>
              <a:rPr lang="es-ES" dirty="0"/>
              <a:t> y las leyes del oriente medio antiguo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E81A3-B35B-1B4A-911E-69733D577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Hammurabi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6DABFB-DD8F-3446-92AD-5DD78D05BF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Si un hombre golpea a una hija de hombre y le provoca la pérdida de[l fruto de] sus entrañas, pagará diez siclos de plata por [el fruto de] sus entrañas. Si esa mujer muere, que maten a su hija (209-210).</a:t>
            </a:r>
          </a:p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DD5CC3D-B34C-E646-BEBE-79E9AD9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Biblia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E147BC-EECD-AC4F-BE06-22F7E6B17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2098" y="3132668"/>
            <a:ext cx="3907541" cy="2869298"/>
          </a:xfrm>
        </p:spPr>
        <p:txBody>
          <a:bodyPr>
            <a:normAutofit/>
          </a:bodyPr>
          <a:lstStyle/>
          <a:p>
            <a:r>
              <a:rPr lang="es-ES" dirty="0"/>
              <a:t>No morirán los padres por culpa de sus hijos ni los hijos morirán por culpa de sus padres, cada uno morirá por su propio pecado (</a:t>
            </a:r>
            <a:r>
              <a:rPr lang="es-ES" dirty="0" err="1"/>
              <a:t>Dt</a:t>
            </a:r>
            <a:r>
              <a:rPr lang="es-ES" dirty="0"/>
              <a:t> 24,16).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30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71D13-C9B8-2748-A967-A8027761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pueblo orgulloso de su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BFF5D-3A86-6E4C-A69C-DFF15780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Mirad, os he enseñado leyes y preceptos como YHWH mi Dios me mandó, para que los pongáis en práctica en la tierra a la que vais a entrar para tomar posesión de ella. Guardadlos y ponedlos en práctica; ellos os hará sabios y sensatos ante los demás pueblos, que al oír todas estas leyes, dirán: “Esta gran nación es ciertamente un pueblo sabio y sensato”. Y en efecto, ¿qué nación hay tan grande que tenga dioses tan cercanos a ella, como lo está YHWH nuestro Dios siempre que lo invocamos? Y ¿qué nación hay tan grande que tenga leyes y preceptos tan justos como esta ley que yo os promulgo hoy? (</a:t>
            </a:r>
            <a:r>
              <a:rPr lang="es-ES" dirty="0" err="1"/>
              <a:t>Dt</a:t>
            </a:r>
            <a:r>
              <a:rPr lang="es-ES" dirty="0"/>
              <a:t> 4,5-8).</a:t>
            </a:r>
          </a:p>
        </p:txBody>
      </p:sp>
    </p:spTree>
    <p:extLst>
      <p:ext uri="{BB962C8B-B14F-4D97-AF65-F5344CB8AC3E}">
        <p14:creationId xmlns:p14="http://schemas.microsoft.com/office/powerpoint/2010/main" val="32602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13B5B-1F9A-1445-B5FE-B6B04713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gema engarzada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8B2FB1-9A99-E443-A7D2-32649299B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30" y="2427052"/>
            <a:ext cx="3810000" cy="381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2EDC666-BB1D-0B4F-9361-815F74E05C24}"/>
              </a:ext>
            </a:extLst>
          </p:cNvPr>
          <p:cNvSpPr txBox="1"/>
          <p:nvPr/>
        </p:nvSpPr>
        <p:spPr>
          <a:xfrm>
            <a:off x="5671226" y="2889115"/>
            <a:ext cx="28784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Las leyes del Pentateuco están enmarcadas por el relato de Liberación y Alianza</a:t>
            </a:r>
          </a:p>
        </p:txBody>
      </p:sp>
    </p:spTree>
    <p:extLst>
      <p:ext uri="{BB962C8B-B14F-4D97-AF65-F5344CB8AC3E}">
        <p14:creationId xmlns:p14="http://schemas.microsoft.com/office/powerpoint/2010/main" val="340558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26821-0D33-0940-9CE4-6C79C956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</a:t>
            </a:r>
            <a:r>
              <a:rPr lang="es-ES" dirty="0" err="1"/>
              <a:t>Toráh</a:t>
            </a:r>
            <a:r>
              <a:rPr lang="es-ES" dirty="0"/>
              <a:t> está al servicio de una concreta </a:t>
            </a:r>
            <a:br>
              <a:rPr lang="es-ES" dirty="0"/>
            </a:br>
            <a:r>
              <a:rPr lang="es-ES" dirty="0"/>
              <a:t>forma de vida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DE1EAD-B960-2746-89C2-2E41F82AA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327" y="2695059"/>
            <a:ext cx="4095345" cy="33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E4467-ABD6-E247-9A85-0BC99A80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Hoy distinguimos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4DEBF4-410F-4749-82C0-BA1855283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Ley del Estado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D2F6BE-EE45-DE4C-B43C-DEE840B2CE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Leyes civiles y penales de las que respondemos ante el Estado</a:t>
            </a:r>
          </a:p>
          <a:p>
            <a:r>
              <a:rPr lang="es-ES" dirty="0"/>
              <a:t>No abarcan todos los comportamientos</a:t>
            </a:r>
          </a:p>
          <a:p>
            <a:r>
              <a:rPr lang="es-ES" dirty="0"/>
              <a:t>La intencionalidad puede ser un atenuante, pero la ignorancia no exime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D02E44-5435-D641-B833-9F2F91C63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Ley moral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9FE63A-F0E7-A243-9193-E36F344E44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Leyes de cuyo cumplimiento respondemos ante Dios</a:t>
            </a:r>
          </a:p>
          <a:p>
            <a:r>
              <a:rPr lang="es-ES" dirty="0"/>
              <a:t>Abarcan todos los comportamientos decisivos </a:t>
            </a:r>
          </a:p>
          <a:p>
            <a:r>
              <a:rPr lang="es-ES" dirty="0"/>
              <a:t>Están al servicio de una decisión de conciencia</a:t>
            </a:r>
          </a:p>
        </p:txBody>
      </p:sp>
    </p:spTree>
    <p:extLst>
      <p:ext uri="{BB962C8B-B14F-4D97-AF65-F5344CB8AC3E}">
        <p14:creationId xmlns:p14="http://schemas.microsoft.com/office/powerpoint/2010/main" val="24890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B0972-CA4E-5045-8D76-5CE19094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leyes de la </a:t>
            </a:r>
            <a:r>
              <a:rPr lang="es-ES" dirty="0" err="1"/>
              <a:t>toráh</a:t>
            </a: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81697EE-81C4-8E45-BF77-7CFA473B4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</a:pPr>
            <a:r>
              <a:rPr lang="es-ES" sz="3200" dirty="0"/>
              <a:t>No distinguen entre el nivel moral </a:t>
            </a:r>
            <a:br>
              <a:rPr lang="es-ES" sz="3200" dirty="0"/>
            </a:br>
            <a:r>
              <a:rPr lang="es-ES" sz="3200" dirty="0"/>
              <a:t>y el nivel civil</a:t>
            </a:r>
          </a:p>
          <a:p>
            <a:pPr>
              <a:spcBef>
                <a:spcPts val="1600"/>
              </a:spcBef>
            </a:pPr>
            <a:r>
              <a:rPr lang="es-ES" sz="3200" dirty="0"/>
              <a:t>De su trasgresión respondemos </a:t>
            </a:r>
            <a:br>
              <a:rPr lang="es-ES" sz="3200" dirty="0"/>
            </a:br>
            <a:r>
              <a:rPr lang="es-ES" sz="3200" dirty="0"/>
              <a:t>ante Dios</a:t>
            </a:r>
          </a:p>
          <a:p>
            <a:pPr>
              <a:spcBef>
                <a:spcPts val="1600"/>
              </a:spcBef>
            </a:pPr>
            <a:r>
              <a:rPr lang="es-ES" sz="3200" dirty="0"/>
              <a:t>Pero las instituciones políticas deben exigir su cumplimiento, y dado el caso, aplicar castigos</a:t>
            </a:r>
          </a:p>
          <a:p>
            <a:pPr>
              <a:spcBef>
                <a:spcPts val="1600"/>
              </a:spcBef>
            </a:pPr>
            <a:r>
              <a:rPr lang="es-ES" sz="3200" dirty="0"/>
              <a:t>El Imperio persa impulsó la puesta por escrito de las leyes de los pueblos a él sometidos</a:t>
            </a:r>
          </a:p>
        </p:txBody>
      </p:sp>
    </p:spTree>
    <p:extLst>
      <p:ext uri="{BB962C8B-B14F-4D97-AF65-F5344CB8AC3E}">
        <p14:creationId xmlns:p14="http://schemas.microsoft.com/office/powerpoint/2010/main" val="350662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AF5EB-BECF-0442-94D4-7D4A88D2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decálogo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2AA7F-DF96-3E46-A173-4671D9654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251963" cy="4069080"/>
          </a:xfrm>
        </p:spPr>
        <p:txBody>
          <a:bodyPr>
            <a:normAutofit fontScale="77500" lnSpcReduction="20000"/>
          </a:bodyPr>
          <a:lstStyle/>
          <a:p>
            <a:r>
              <a:rPr lang="es-ES" sz="2800" dirty="0"/>
              <a:t>Son las leyes más importantes de la Torá</a:t>
            </a:r>
          </a:p>
          <a:p>
            <a:r>
              <a:rPr lang="es-ES" sz="2800" dirty="0"/>
              <a:t>Dos versiones: Ex 20,2-17 y </a:t>
            </a:r>
            <a:r>
              <a:rPr lang="es-ES" sz="2800" dirty="0" err="1"/>
              <a:t>Dt</a:t>
            </a:r>
            <a:r>
              <a:rPr lang="es-ES" sz="2800" dirty="0"/>
              <a:t> 5,6-21. </a:t>
            </a:r>
          </a:p>
          <a:p>
            <a:r>
              <a:rPr lang="es-ES" sz="2800" dirty="0"/>
              <a:t>Formulada de manera no condicional, apodíctica</a:t>
            </a:r>
          </a:p>
          <a:p>
            <a:r>
              <a:rPr lang="es-ES" sz="2800" dirty="0"/>
              <a:t>Tanto en hebreo (</a:t>
            </a:r>
            <a:r>
              <a:rPr lang="es-ES" sz="2800" i="1" u="sng" dirty="0" err="1"/>
              <a:t>ashré</a:t>
            </a:r>
            <a:r>
              <a:rPr lang="es-ES" sz="2800" i="1" u="sng" dirty="0"/>
              <a:t> </a:t>
            </a:r>
            <a:r>
              <a:rPr lang="es-ES" sz="2800" i="1" u="sng" dirty="0" err="1"/>
              <a:t>debarim</a:t>
            </a:r>
            <a:r>
              <a:rPr lang="es-ES" sz="2800" dirty="0"/>
              <a:t>) como en la traducción griega (</a:t>
            </a:r>
            <a:r>
              <a:rPr lang="es-ES" sz="2800" i="1" dirty="0" err="1"/>
              <a:t>deka</a:t>
            </a:r>
            <a:r>
              <a:rPr lang="es-ES" sz="2800" i="1" dirty="0"/>
              <a:t> </a:t>
            </a:r>
            <a:r>
              <a:rPr lang="es-ES" sz="2800" i="1" dirty="0" err="1"/>
              <a:t>logoi</a:t>
            </a:r>
            <a:r>
              <a:rPr lang="es-ES" sz="2800" dirty="0"/>
              <a:t>), no son diez “mandamientos” sino diez “palabras”</a:t>
            </a:r>
          </a:p>
          <a:p>
            <a:r>
              <a:rPr lang="es-ES" sz="2800" dirty="0"/>
              <a:t>El número “diez” es simbólico. Las “palabras” o “sentencias” son en realidad más y pueden agruparse de diversas maneras (Ver hoja)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79E0E-1C43-BF48-A026-6247A33B44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7A8832-91BC-2044-BBD4-E8771837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04" y="3110419"/>
            <a:ext cx="3525496" cy="24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3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B9968-FF35-6E44-9E6A-228C9FAC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09" y="764373"/>
            <a:ext cx="7421231" cy="1293028"/>
          </a:xfrm>
        </p:spPr>
        <p:txBody>
          <a:bodyPr/>
          <a:lstStyle/>
          <a:p>
            <a:r>
              <a:rPr lang="es-ES" dirty="0"/>
              <a:t>Estructura del </a:t>
            </a:r>
            <a:r>
              <a:rPr lang="es-ES" dirty="0" err="1"/>
              <a:t>decálgo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3F3AD-18F4-1E45-A6C6-24F3C617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No tendrás otros dioses fuera de mí. </a:t>
            </a:r>
          </a:p>
          <a:p>
            <a:r>
              <a:rPr lang="es-ES" dirty="0"/>
              <a:t>No te harás escultura, ni imagen alguna.</a:t>
            </a:r>
          </a:p>
          <a:p>
            <a:r>
              <a:rPr lang="es-ES" dirty="0"/>
              <a:t>No te postrarás ante ellas.</a:t>
            </a:r>
          </a:p>
          <a:p>
            <a:r>
              <a:rPr lang="es-ES" dirty="0"/>
              <a:t>No tomarás el nombre de YHWH en vano.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Acuérdate del sábado para santificarlo. </a:t>
            </a:r>
          </a:p>
          <a:p>
            <a:r>
              <a:rPr lang="es-ES" dirty="0"/>
              <a:t>No harás en él trabajo alguno.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Honra a tu padre y a tu madre. </a:t>
            </a:r>
          </a:p>
          <a:p>
            <a:r>
              <a:rPr lang="es-ES" dirty="0"/>
              <a:t>No matarás.</a:t>
            </a:r>
          </a:p>
          <a:p>
            <a:r>
              <a:rPr lang="es-ES" dirty="0"/>
              <a:t>No cometerás adulterio.</a:t>
            </a:r>
          </a:p>
          <a:p>
            <a:r>
              <a:rPr lang="es-ES" dirty="0"/>
              <a:t>No robarás.</a:t>
            </a:r>
          </a:p>
          <a:p>
            <a:r>
              <a:rPr lang="es-ES" dirty="0"/>
              <a:t>No darás falso testimonio contra tu prójimo.</a:t>
            </a:r>
          </a:p>
          <a:p>
            <a:r>
              <a:rPr lang="es-ES" dirty="0"/>
              <a:t>No codiciarás.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16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44DC5-5172-F143-81DA-C1DE6DD5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 mandamientos centrales en positivo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49FBAC-D92C-9446-92CD-6B0444F09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Descanso sabático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67D99D-305A-CE4D-BD8C-CA88C7A0FC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Mandato dirigido al padre de familia para que deje descansar a los miembros de la casa</a:t>
            </a:r>
          </a:p>
          <a:p>
            <a:r>
              <a:rPr lang="es-ES" dirty="0"/>
              <a:t>Señal de respeto de quien tiene autoridad por los que de él dependen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1FD25D-FB4E-2C46-87F7-1769500E3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5557" y="2595758"/>
            <a:ext cx="3680621" cy="82391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Honrar a padre </a:t>
            </a:r>
            <a:br>
              <a:rPr lang="es-ES" dirty="0"/>
            </a:br>
            <a:r>
              <a:rPr lang="es-ES" dirty="0"/>
              <a:t>y madre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018792-292D-2342-85C5-84FFCAF21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2098" y="3657600"/>
            <a:ext cx="3907541" cy="1887166"/>
          </a:xfrm>
        </p:spPr>
        <p:txBody>
          <a:bodyPr>
            <a:normAutofit/>
          </a:bodyPr>
          <a:lstStyle/>
          <a:p>
            <a:r>
              <a:rPr lang="es-ES" dirty="0"/>
              <a:t>Se manda a los hijos honrar a los padres, la primera figura de autoridad en cualquier sociedad.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77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6ACAA3D-5BA5-BC47-8C9F-C76CBC6F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98" y="764373"/>
            <a:ext cx="7002942" cy="1293028"/>
          </a:xfrm>
        </p:spPr>
        <p:txBody>
          <a:bodyPr/>
          <a:lstStyle/>
          <a:p>
            <a:r>
              <a:rPr lang="es-ES" dirty="0"/>
              <a:t>Código de </a:t>
            </a:r>
            <a:r>
              <a:rPr lang="es-ES" dirty="0" err="1"/>
              <a:t>hammurabi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5DE809E-88D6-C848-9BEA-FE6AF737E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59"/>
            <a:ext cx="3910579" cy="4128419"/>
          </a:xfrm>
        </p:spPr>
        <p:txBody>
          <a:bodyPr>
            <a:normAutofit/>
          </a:bodyPr>
          <a:lstStyle/>
          <a:p>
            <a:r>
              <a:rPr lang="es-ES" dirty="0"/>
              <a:t>Descubierto por arqueólogos franceses en Susa (Irán) en 1901</a:t>
            </a:r>
          </a:p>
          <a:p>
            <a:r>
              <a:rPr lang="es-ES" dirty="0"/>
              <a:t>Conservado en el Museo del Louvre</a:t>
            </a:r>
          </a:p>
          <a:p>
            <a:r>
              <a:rPr lang="es-ES" dirty="0"/>
              <a:t>Escrito en </a:t>
            </a:r>
            <a:r>
              <a:rPr lang="es-ES" dirty="0" err="1"/>
              <a:t>acádico</a:t>
            </a:r>
            <a:r>
              <a:rPr lang="es-ES" dirty="0"/>
              <a:t> (cuneiforme)</a:t>
            </a:r>
          </a:p>
          <a:p>
            <a:r>
              <a:rPr lang="es-ES" dirty="0"/>
              <a:t>Producido durante el reinado de Hammurabi (1792 al 1750 </a:t>
            </a:r>
            <a:r>
              <a:rPr lang="es-ES" dirty="0" err="1"/>
              <a:t>a.C</a:t>
            </a:r>
            <a:r>
              <a:rPr lang="es-ES" dirty="0"/>
              <a:t>) de la primera dinastía babilónica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DD4ECC88-100F-5147-891D-400F586A1D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4812" y="2400300"/>
            <a:ext cx="2222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534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84</TotalTime>
  <Words>1323</Words>
  <Application>Microsoft Macintosh PowerPoint</Application>
  <PresentationFormat>Presentación en pantalla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Estela de condensación</vt:lpstr>
      <vt:lpstr>Las leyes de la ley</vt:lpstr>
      <vt:lpstr>Una gema engarzada</vt:lpstr>
      <vt:lpstr>La Toráh está al servicio de una concreta  forma de vida</vt:lpstr>
      <vt:lpstr>Hoy distinguimos</vt:lpstr>
      <vt:lpstr>Las leyes de la toráh</vt:lpstr>
      <vt:lpstr>El decálogo</vt:lpstr>
      <vt:lpstr>Estructura del decálgo</vt:lpstr>
      <vt:lpstr>Dos mandamientos centrales en positivo</vt:lpstr>
      <vt:lpstr>Código de hammurabi</vt:lpstr>
      <vt:lpstr>Código de Hammurabi</vt:lpstr>
      <vt:lpstr>Semejanzas entre Hammurabi y la torá</vt:lpstr>
      <vt:lpstr>Semejanzas entre Hammurabi y la torá</vt:lpstr>
      <vt:lpstr>Semejanzas entre Hammurabi y la torá</vt:lpstr>
      <vt:lpstr>Diferencias entre la toráh y las leyes del oriente medio antiguo</vt:lpstr>
      <vt:lpstr>Diferencias entre la toráh y las leyes del oriente medio antiguo</vt:lpstr>
      <vt:lpstr>Diferencias entre la toráh y las leyes del oriente medio antiguo</vt:lpstr>
      <vt:lpstr>Diferencias entre la toráh y las leyes del oriente medio antiguo</vt:lpstr>
      <vt:lpstr>Diferencias entre la toráh y las leyes del oriente medio antiguo</vt:lpstr>
      <vt:lpstr>Un pueblo orgulloso de su ley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leyes de la ley</dc:title>
  <dc:creator>Alberto Mingo Kaminouchi</dc:creator>
  <cp:lastModifiedBy>Alberto Mingo Kaminouchi</cp:lastModifiedBy>
  <cp:revision>8</cp:revision>
  <dcterms:created xsi:type="dcterms:W3CDTF">2018-11-20T16:28:56Z</dcterms:created>
  <dcterms:modified xsi:type="dcterms:W3CDTF">2018-11-20T17:52:58Z</dcterms:modified>
</cp:coreProperties>
</file>