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82" r:id="rId4"/>
    <p:sldId id="258" r:id="rId5"/>
    <p:sldId id="259" r:id="rId6"/>
    <p:sldId id="260" r:id="rId7"/>
    <p:sldId id="261" r:id="rId8"/>
    <p:sldId id="262" r:id="rId9"/>
    <p:sldId id="263" r:id="rId10"/>
    <p:sldId id="264" r:id="rId11"/>
    <p:sldId id="266" r:id="rId12"/>
    <p:sldId id="265" r:id="rId13"/>
    <p:sldId id="267" r:id="rId14"/>
    <p:sldId id="268" r:id="rId15"/>
    <p:sldId id="269" r:id="rId16"/>
    <p:sldId id="270" r:id="rId17"/>
    <p:sldId id="271" r:id="rId18"/>
    <p:sldId id="272" r:id="rId19"/>
    <p:sldId id="273" r:id="rId20"/>
    <p:sldId id="275" r:id="rId21"/>
    <p:sldId id="276" r:id="rId22"/>
    <p:sldId id="284" r:id="rId23"/>
    <p:sldId id="283" r:id="rId24"/>
    <p:sldId id="277" r:id="rId25"/>
    <p:sldId id="278" r:id="rId26"/>
    <p:sldId id="279" r:id="rId27"/>
    <p:sldId id="280"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01"/>
    <p:restoredTop sz="96405"/>
  </p:normalViewPr>
  <p:slideViewPr>
    <p:cSldViewPr snapToGrid="0" snapToObjects="1">
      <p:cViewPr varScale="1">
        <p:scale>
          <a:sx n="112" d="100"/>
          <a:sy n="112" d="100"/>
        </p:scale>
        <p:origin x="-1112" y="-120"/>
      </p:cViewPr>
      <p:guideLst>
        <p:guide orient="horz" pos="2160"/>
        <p:guide pos="29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27/10/19</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806541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87157CC2-0FC8-4686-B024-99790E0F5162}" type="datetimeFigureOut">
              <a:rPr lang="en-US" smtClean="0"/>
              <a:t>27/10/19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962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764DA5-CD3D-4590-A511-FCD3BC7A793E}" type="datetimeFigureOut">
              <a:rPr lang="en-US" smtClean="0"/>
              <a:t>27/10/19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453810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2F5661D-6934-4B32-B92C-470368BF1EC6}" type="datetimeFigureOut">
              <a:rPr lang="en-US" smtClean="0"/>
              <a:t>27/10/19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15487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C6F822A4-8DA6-4447-9B1F-C5DB58435268}" type="datetimeFigureOut">
              <a:rPr lang="en-US" smtClean="0"/>
              <a:t>27/10/19</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043960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27/10/19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532305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27/10/19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53984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677919A6-33EB-49BD-A62F-1FA56B9F9712}" type="datetimeFigureOut">
              <a:rPr lang="en-US" smtClean="0"/>
              <a:t>27/10/19</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875442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27/10/19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977262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DA16AA21-1863-4931-97CB-99D0A168701B}" type="datetimeFigureOut">
              <a:rPr lang="en-US" smtClean="0"/>
              <a:t>27/10/19</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434348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3772C379-9A7C-4C87-A116-CBE9F58B04C5}" type="datetimeFigureOut">
              <a:rPr lang="en-US" smtClean="0"/>
              <a:t>27/10/19</a:t>
            </a:fld>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9753384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8664C608-40B1-4030-A28D-5B74BC98ADCE}" type="datetimeFigureOut">
              <a:rPr lang="en-US" smtClean="0"/>
              <a:t>27/10/19</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74565457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D772928-3425-014F-AE96-0966FB0B525C}"/>
              </a:ext>
            </a:extLst>
          </p:cNvPr>
          <p:cNvSpPr>
            <a:spLocks noGrp="1"/>
          </p:cNvSpPr>
          <p:nvPr>
            <p:ph type="ctrTitle"/>
          </p:nvPr>
        </p:nvSpPr>
        <p:spPr/>
        <p:txBody>
          <a:bodyPr/>
          <a:lstStyle/>
          <a:p>
            <a:r>
              <a:rPr lang="es-ES_tradnl" dirty="0"/>
              <a:t>Profetas de la esperanza</a:t>
            </a:r>
          </a:p>
        </p:txBody>
      </p:sp>
      <p:sp>
        <p:nvSpPr>
          <p:cNvPr id="3" name="Subtítulo 2">
            <a:extLst>
              <a:ext uri="{FF2B5EF4-FFF2-40B4-BE49-F238E27FC236}">
                <a16:creationId xmlns="" xmlns:a16="http://schemas.microsoft.com/office/drawing/2014/main" id="{9E0B2DB8-3870-3249-8D2D-3AEDE33609C8}"/>
              </a:ext>
            </a:extLst>
          </p:cNvPr>
          <p:cNvSpPr>
            <a:spLocks noGrp="1"/>
          </p:cNvSpPr>
          <p:nvPr>
            <p:ph type="subTitle" idx="1"/>
          </p:nvPr>
        </p:nvSpPr>
        <p:spPr>
          <a:xfrm>
            <a:off x="695914" y="4468031"/>
            <a:ext cx="6640204" cy="1069848"/>
          </a:xfrm>
        </p:spPr>
        <p:txBody>
          <a:bodyPr>
            <a:normAutofit/>
          </a:bodyPr>
          <a:lstStyle/>
          <a:p>
            <a:r>
              <a:rPr lang="es-ES_tradnl" sz="2400" dirty="0"/>
              <a:t>El profetismo durante el Exilio Babilónico: </a:t>
            </a:r>
            <a:br>
              <a:rPr lang="es-ES_tradnl" sz="2400" dirty="0"/>
            </a:br>
            <a:r>
              <a:rPr lang="es-ES_tradnl" sz="2400" dirty="0"/>
              <a:t>Jeremías, Ezequiel y el Segundo Isaías</a:t>
            </a:r>
          </a:p>
        </p:txBody>
      </p:sp>
      <p:sp>
        <p:nvSpPr>
          <p:cNvPr id="4" name="CuadroTexto 3">
            <a:extLst>
              <a:ext uri="{FF2B5EF4-FFF2-40B4-BE49-F238E27FC236}">
                <a16:creationId xmlns="" xmlns:a16="http://schemas.microsoft.com/office/drawing/2014/main" id="{8B9D940C-A34B-BE41-8002-C08FFC9DED15}"/>
              </a:ext>
            </a:extLst>
          </p:cNvPr>
          <p:cNvSpPr txBox="1"/>
          <p:nvPr/>
        </p:nvSpPr>
        <p:spPr>
          <a:xfrm>
            <a:off x="4931923" y="356049"/>
            <a:ext cx="3450078" cy="646331"/>
          </a:xfrm>
          <a:prstGeom prst="rect">
            <a:avLst/>
          </a:prstGeom>
          <a:noFill/>
        </p:spPr>
        <p:txBody>
          <a:bodyPr wrap="square" rtlCol="0">
            <a:spAutoFit/>
          </a:bodyPr>
          <a:lstStyle/>
          <a:p>
            <a:pPr algn="r"/>
            <a:r>
              <a:rPr lang="es-ES_tradnl" dirty="0"/>
              <a:t>Curso Bíblico 2019-2020</a:t>
            </a:r>
          </a:p>
          <a:p>
            <a:pPr algn="r"/>
            <a:r>
              <a:rPr lang="es-ES_tradnl" dirty="0"/>
              <a:t>Parroquia Santísimo Redentor</a:t>
            </a:r>
          </a:p>
        </p:txBody>
      </p:sp>
    </p:spTree>
    <p:extLst>
      <p:ext uri="{BB962C8B-B14F-4D97-AF65-F5344CB8AC3E}">
        <p14:creationId xmlns:p14="http://schemas.microsoft.com/office/powerpoint/2010/main" val="4920937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A8B0524-C904-7349-9364-74E9BD0D9484}"/>
              </a:ext>
            </a:extLst>
          </p:cNvPr>
          <p:cNvSpPr>
            <a:spLocks noGrp="1"/>
          </p:cNvSpPr>
          <p:nvPr>
            <p:ph type="title"/>
          </p:nvPr>
        </p:nvSpPr>
        <p:spPr/>
        <p:txBody>
          <a:bodyPr/>
          <a:lstStyle/>
          <a:p>
            <a:r>
              <a:rPr lang="es-ES_tradnl" dirty="0"/>
              <a:t>A los deportados en babilonia</a:t>
            </a:r>
          </a:p>
        </p:txBody>
      </p:sp>
      <p:sp>
        <p:nvSpPr>
          <p:cNvPr id="3" name="Marcador de contenido 2">
            <a:extLst>
              <a:ext uri="{FF2B5EF4-FFF2-40B4-BE49-F238E27FC236}">
                <a16:creationId xmlns="" xmlns:a16="http://schemas.microsoft.com/office/drawing/2014/main" id="{C6590579-3BFD-5A4B-AD83-5CF8A90A992A}"/>
              </a:ext>
            </a:extLst>
          </p:cNvPr>
          <p:cNvSpPr>
            <a:spLocks noGrp="1"/>
          </p:cNvSpPr>
          <p:nvPr>
            <p:ph sz="half" idx="1"/>
          </p:nvPr>
        </p:nvSpPr>
        <p:spPr/>
        <p:txBody>
          <a:bodyPr>
            <a:normAutofit lnSpcReduction="10000"/>
          </a:bodyPr>
          <a:lstStyle/>
          <a:p>
            <a:pPr marL="0" indent="0">
              <a:buNone/>
            </a:pPr>
            <a:r>
              <a:rPr lang="es-ES" dirty="0"/>
              <a:t>Edificad casas y habitad e ellas, plantad huertos y comed sus frutos; casaos y engendrad hijos; casad a vuestros hijos e hijas, para que tengan hijos; creced en número, no mengüéis. Trabajad para hacer próspera la ciudad adonde yo os he desterrado y rogad por ella a YHWH, porque su bien será también el vuestro </a:t>
            </a:r>
          </a:p>
          <a:p>
            <a:pPr marL="0" indent="0">
              <a:buNone/>
            </a:pPr>
            <a:r>
              <a:rPr lang="es-ES" dirty="0"/>
              <a:t>(</a:t>
            </a:r>
            <a:r>
              <a:rPr lang="es-ES" dirty="0" err="1"/>
              <a:t>Jer</a:t>
            </a:r>
            <a:r>
              <a:rPr lang="es-ES" dirty="0"/>
              <a:t> 29,5-9).</a:t>
            </a:r>
          </a:p>
          <a:p>
            <a:pPr marL="0" indent="0">
              <a:buNone/>
            </a:pPr>
            <a:endParaRPr lang="es-ES_tradnl" dirty="0"/>
          </a:p>
        </p:txBody>
      </p:sp>
      <p:pic>
        <p:nvPicPr>
          <p:cNvPr id="5" name="Marcador de contenido 4">
            <a:extLst>
              <a:ext uri="{FF2B5EF4-FFF2-40B4-BE49-F238E27FC236}">
                <a16:creationId xmlns="" xmlns:a16="http://schemas.microsoft.com/office/drawing/2014/main" id="{79F0A3D5-9386-C04F-95CC-177993FD94C9}"/>
              </a:ext>
            </a:extLst>
          </p:cNvPr>
          <p:cNvPicPr>
            <a:picLocks noGrp="1" noChangeAspect="1"/>
          </p:cNvPicPr>
          <p:nvPr>
            <p:ph sz="half" idx="2"/>
          </p:nvPr>
        </p:nvPicPr>
        <p:blipFill>
          <a:blip r:embed="rId2"/>
          <a:stretch>
            <a:fillRect/>
          </a:stretch>
        </p:blipFill>
        <p:spPr>
          <a:xfrm>
            <a:off x="4792663" y="3123882"/>
            <a:ext cx="3657600" cy="2118360"/>
          </a:xfrm>
          <a:prstGeom prst="rect">
            <a:avLst/>
          </a:prstGeom>
        </p:spPr>
      </p:pic>
    </p:spTree>
    <p:extLst>
      <p:ext uri="{BB962C8B-B14F-4D97-AF65-F5344CB8AC3E}">
        <p14:creationId xmlns:p14="http://schemas.microsoft.com/office/powerpoint/2010/main" val="40304839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262ECC4-EEBA-5841-BC6A-CA0AC35A0F7F}"/>
              </a:ext>
            </a:extLst>
          </p:cNvPr>
          <p:cNvSpPr>
            <a:spLocks noGrp="1"/>
          </p:cNvSpPr>
          <p:nvPr>
            <p:ph type="title"/>
          </p:nvPr>
        </p:nvSpPr>
        <p:spPr/>
        <p:txBody>
          <a:bodyPr>
            <a:noAutofit/>
          </a:bodyPr>
          <a:lstStyle/>
          <a:p>
            <a:r>
              <a:rPr lang="es-ES_tradnl" sz="3200" dirty="0"/>
              <a:t>Durante el asedio de la ciudad,</a:t>
            </a:r>
            <a:br>
              <a:rPr lang="es-ES_tradnl" sz="3200" dirty="0"/>
            </a:br>
            <a:r>
              <a:rPr lang="es-ES_tradnl" sz="3200" dirty="0"/>
              <a:t>Jeremías Insta a Jerusalén a rendirse, </a:t>
            </a:r>
            <a:br>
              <a:rPr lang="es-ES_tradnl" sz="3200" dirty="0"/>
            </a:br>
            <a:r>
              <a:rPr lang="es-ES_tradnl" sz="3200" dirty="0"/>
              <a:t>pero no le hacen caso</a:t>
            </a:r>
          </a:p>
        </p:txBody>
      </p:sp>
      <p:sp>
        <p:nvSpPr>
          <p:cNvPr id="3" name="Marcador de contenido 2">
            <a:extLst>
              <a:ext uri="{FF2B5EF4-FFF2-40B4-BE49-F238E27FC236}">
                <a16:creationId xmlns="" xmlns:a16="http://schemas.microsoft.com/office/drawing/2014/main" id="{FC7A35B0-900E-064C-871B-783709308C37}"/>
              </a:ext>
            </a:extLst>
          </p:cNvPr>
          <p:cNvSpPr>
            <a:spLocks noGrp="1"/>
          </p:cNvSpPr>
          <p:nvPr>
            <p:ph sz="half" idx="1"/>
          </p:nvPr>
        </p:nvSpPr>
        <p:spPr/>
        <p:txBody>
          <a:bodyPr>
            <a:normAutofit lnSpcReduction="10000"/>
          </a:bodyPr>
          <a:lstStyle/>
          <a:p>
            <a:r>
              <a:rPr lang="es-ES" dirty="0"/>
              <a:t>Así dice YHWH: El que se quede en esta ciudad morirá a espada, de hambre y de peste; pero el que se entregue a los caldeos podrá vivir; obtendrá como botín su propia vida y vivirá. Así dice YHWH: Jerusalén caerá en poder del ejército del rey de Babilonia; la conquistarán sin que nadie pueda evitarlo (38,2-3).</a:t>
            </a:r>
          </a:p>
          <a:p>
            <a:endParaRPr lang="es-ES_tradnl" dirty="0"/>
          </a:p>
        </p:txBody>
      </p:sp>
      <p:sp>
        <p:nvSpPr>
          <p:cNvPr id="4" name="Marcador de contenido 3">
            <a:extLst>
              <a:ext uri="{FF2B5EF4-FFF2-40B4-BE49-F238E27FC236}">
                <a16:creationId xmlns="" xmlns:a16="http://schemas.microsoft.com/office/drawing/2014/main" id="{DD5DB6F3-5088-5449-BB2B-783F353F6811}"/>
              </a:ext>
            </a:extLst>
          </p:cNvPr>
          <p:cNvSpPr>
            <a:spLocks noGrp="1"/>
          </p:cNvSpPr>
          <p:nvPr>
            <p:ph sz="half" idx="2"/>
          </p:nvPr>
        </p:nvSpPr>
        <p:spPr/>
        <p:txBody>
          <a:bodyPr>
            <a:normAutofit lnSpcReduction="10000"/>
          </a:bodyPr>
          <a:lstStyle/>
          <a:p>
            <a:r>
              <a:rPr lang="es-ES" dirty="0"/>
              <a:t>Así dice YHWH </a:t>
            </a:r>
            <a:r>
              <a:rPr lang="es-ES" dirty="0" err="1"/>
              <a:t>Tsebaot</a:t>
            </a:r>
            <a:r>
              <a:rPr lang="es-ES" dirty="0"/>
              <a:t>, </a:t>
            </a:r>
            <a:r>
              <a:rPr lang="es-ES" dirty="0" err="1"/>
              <a:t>elohim</a:t>
            </a:r>
            <a:r>
              <a:rPr lang="es-ES" dirty="0"/>
              <a:t> de Israel: Si te rindes a los generales del rey de Babilonia, salvarás tu vida, y esta ciudad no será incendiada; conservaréis la vida tú y tu familia. Pero si no te rindes a los generales del rey de Babilonia, la ciudad caerá en poder de los caldeos; la incendiarán, y tú no escaparás de sus manos (38,17-18).</a:t>
            </a:r>
          </a:p>
          <a:p>
            <a:endParaRPr lang="es-ES_tradnl" dirty="0"/>
          </a:p>
        </p:txBody>
      </p:sp>
    </p:spTree>
    <p:extLst>
      <p:ext uri="{BB962C8B-B14F-4D97-AF65-F5344CB8AC3E}">
        <p14:creationId xmlns:p14="http://schemas.microsoft.com/office/powerpoint/2010/main" val="911814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FA5C33F-BA40-BE4B-9B8B-A327208F8B8E}"/>
              </a:ext>
            </a:extLst>
          </p:cNvPr>
          <p:cNvSpPr>
            <a:spLocks noGrp="1"/>
          </p:cNvSpPr>
          <p:nvPr>
            <p:ph type="title"/>
          </p:nvPr>
        </p:nvSpPr>
        <p:spPr/>
        <p:txBody>
          <a:bodyPr/>
          <a:lstStyle/>
          <a:p>
            <a:r>
              <a:rPr lang="es-ES_tradnl" dirty="0"/>
              <a:t>Jerusalén finalmente destruida</a:t>
            </a:r>
          </a:p>
        </p:txBody>
      </p:sp>
      <p:sp>
        <p:nvSpPr>
          <p:cNvPr id="3" name="Marcador de contenido 2">
            <a:extLst>
              <a:ext uri="{FF2B5EF4-FFF2-40B4-BE49-F238E27FC236}">
                <a16:creationId xmlns="" xmlns:a16="http://schemas.microsoft.com/office/drawing/2014/main" id="{8C801E90-2B52-744F-A791-CDCA3A9A5E52}"/>
              </a:ext>
            </a:extLst>
          </p:cNvPr>
          <p:cNvSpPr>
            <a:spLocks noGrp="1"/>
          </p:cNvSpPr>
          <p:nvPr>
            <p:ph sz="half" idx="1"/>
          </p:nvPr>
        </p:nvSpPr>
        <p:spPr>
          <a:xfrm>
            <a:off x="685800" y="2024628"/>
            <a:ext cx="3657600" cy="3977640"/>
          </a:xfrm>
        </p:spPr>
        <p:txBody>
          <a:bodyPr>
            <a:normAutofit lnSpcReduction="10000"/>
          </a:bodyPr>
          <a:lstStyle/>
          <a:p>
            <a:r>
              <a:rPr lang="es-ES_tradnl" dirty="0"/>
              <a:t>Tras la devastación, Jeremías pide a los babilonios que le dejen vivir en </a:t>
            </a:r>
            <a:r>
              <a:rPr lang="es-ES_tradnl" dirty="0" err="1"/>
              <a:t>Mispá</a:t>
            </a:r>
            <a:r>
              <a:rPr lang="es-ES_tradnl" dirty="0"/>
              <a:t> (a 15km de Jerusalén), donde los babilonios organizan el nuevo centro administrativo para Judá</a:t>
            </a:r>
          </a:p>
          <a:p>
            <a:r>
              <a:rPr lang="es-ES_tradnl" dirty="0"/>
              <a:t>Pero tras una masacre en </a:t>
            </a:r>
            <a:r>
              <a:rPr lang="es-ES_tradnl" dirty="0" err="1"/>
              <a:t>Mispá</a:t>
            </a:r>
            <a:r>
              <a:rPr lang="es-ES_tradnl" dirty="0"/>
              <a:t>, los judíos supervivientes le conducen a Egipto contra su voluntad</a:t>
            </a:r>
          </a:p>
          <a:p>
            <a:r>
              <a:rPr lang="es-ES_tradnl" dirty="0"/>
              <a:t>Muere en Egipto</a:t>
            </a:r>
          </a:p>
        </p:txBody>
      </p:sp>
      <p:pic>
        <p:nvPicPr>
          <p:cNvPr id="7" name="Marcador de contenido 6">
            <a:extLst>
              <a:ext uri="{FF2B5EF4-FFF2-40B4-BE49-F238E27FC236}">
                <a16:creationId xmlns="" xmlns:a16="http://schemas.microsoft.com/office/drawing/2014/main" id="{3F880173-0EAD-3E44-B1C1-E87E450A3419}"/>
              </a:ext>
            </a:extLst>
          </p:cNvPr>
          <p:cNvPicPr>
            <a:picLocks noGrp="1" noChangeAspect="1"/>
          </p:cNvPicPr>
          <p:nvPr>
            <p:ph sz="half" idx="2"/>
          </p:nvPr>
        </p:nvPicPr>
        <p:blipFill>
          <a:blip r:embed="rId2"/>
          <a:stretch>
            <a:fillRect/>
          </a:stretch>
        </p:blipFill>
        <p:spPr>
          <a:xfrm>
            <a:off x="4647006" y="2260123"/>
            <a:ext cx="3862466" cy="3087559"/>
          </a:xfrm>
          <a:prstGeom prst="rect">
            <a:avLst/>
          </a:prstGeom>
        </p:spPr>
      </p:pic>
    </p:spTree>
    <p:extLst>
      <p:ext uri="{BB962C8B-B14F-4D97-AF65-F5344CB8AC3E}">
        <p14:creationId xmlns:p14="http://schemas.microsoft.com/office/powerpoint/2010/main" val="2224525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9089009-A728-D648-AB48-EBDA82CF5EA9}"/>
              </a:ext>
            </a:extLst>
          </p:cNvPr>
          <p:cNvSpPr>
            <a:spLocks noGrp="1"/>
          </p:cNvSpPr>
          <p:nvPr>
            <p:ph type="title"/>
          </p:nvPr>
        </p:nvSpPr>
        <p:spPr>
          <a:xfrm>
            <a:off x="685800" y="484632"/>
            <a:ext cx="7772400" cy="1155247"/>
          </a:xfrm>
        </p:spPr>
        <p:txBody>
          <a:bodyPr>
            <a:normAutofit/>
          </a:bodyPr>
          <a:lstStyle/>
          <a:p>
            <a:r>
              <a:rPr lang="es-ES_tradnl" sz="3600" dirty="0"/>
              <a:t>Jeremías, el profeta trágico</a:t>
            </a:r>
          </a:p>
        </p:txBody>
      </p:sp>
      <p:sp>
        <p:nvSpPr>
          <p:cNvPr id="3" name="Marcador de contenido 2">
            <a:extLst>
              <a:ext uri="{FF2B5EF4-FFF2-40B4-BE49-F238E27FC236}">
                <a16:creationId xmlns="" xmlns:a16="http://schemas.microsoft.com/office/drawing/2014/main" id="{EB41BC48-6F65-1A45-879F-AF9817639A20}"/>
              </a:ext>
            </a:extLst>
          </p:cNvPr>
          <p:cNvSpPr>
            <a:spLocks noGrp="1"/>
          </p:cNvSpPr>
          <p:nvPr>
            <p:ph sz="half" idx="1"/>
          </p:nvPr>
        </p:nvSpPr>
        <p:spPr>
          <a:xfrm>
            <a:off x="685800" y="1682910"/>
            <a:ext cx="4080409" cy="4303344"/>
          </a:xfrm>
        </p:spPr>
        <p:txBody>
          <a:bodyPr>
            <a:normAutofit fontScale="92500" lnSpcReduction="10000"/>
          </a:bodyPr>
          <a:lstStyle/>
          <a:p>
            <a:pPr marL="0" indent="0">
              <a:buNone/>
            </a:pPr>
            <a:r>
              <a:rPr lang="es-ES" dirty="0"/>
              <a:t>Tú me sedujiste, YHWH, y yo me dejé seducir, me has violentado y me has podido. Se ríen de mí sin cesar, todo el mundo se burla de mí. Cada vez que hablo tengo que gritar y anunciar: “Violencia y opresión”. La palabra de YHWH se ha convertido para mí en constante motivo de burla e irrisión. Yo me decía: “No pensaré más en él no hablaré más en su nombre”. Pero era dentro de mí como un fuego devorador encerrado en mis huesos; me esforzaba por contenerlo, pero no podía </a:t>
            </a:r>
            <a:br>
              <a:rPr lang="es-ES" dirty="0"/>
            </a:br>
            <a:r>
              <a:rPr lang="es-ES" dirty="0"/>
              <a:t>(19,7-9).</a:t>
            </a:r>
          </a:p>
          <a:p>
            <a:endParaRPr lang="es-ES_tradnl" dirty="0"/>
          </a:p>
        </p:txBody>
      </p:sp>
      <p:pic>
        <p:nvPicPr>
          <p:cNvPr id="5" name="Marcador de contenido 4">
            <a:extLst>
              <a:ext uri="{FF2B5EF4-FFF2-40B4-BE49-F238E27FC236}">
                <a16:creationId xmlns="" xmlns:a16="http://schemas.microsoft.com/office/drawing/2014/main" id="{187A5C56-8D89-E04D-A1BA-6029A96F4CAD}"/>
              </a:ext>
            </a:extLst>
          </p:cNvPr>
          <p:cNvPicPr>
            <a:picLocks noGrp="1" noChangeAspect="1"/>
          </p:cNvPicPr>
          <p:nvPr>
            <p:ph sz="half" idx="2"/>
          </p:nvPr>
        </p:nvPicPr>
        <p:blipFill>
          <a:blip r:embed="rId2"/>
          <a:stretch>
            <a:fillRect/>
          </a:stretch>
        </p:blipFill>
        <p:spPr>
          <a:xfrm>
            <a:off x="5040567" y="1639879"/>
            <a:ext cx="3129419" cy="3978275"/>
          </a:xfrm>
          <a:prstGeom prst="rect">
            <a:avLst/>
          </a:prstGeom>
        </p:spPr>
      </p:pic>
      <p:sp>
        <p:nvSpPr>
          <p:cNvPr id="4" name="CuadroTexto 3">
            <a:extLst>
              <a:ext uri="{FF2B5EF4-FFF2-40B4-BE49-F238E27FC236}">
                <a16:creationId xmlns="" xmlns:a16="http://schemas.microsoft.com/office/drawing/2014/main" id="{22DA8F6A-B8A1-704A-A8AF-3588493EBD49}"/>
              </a:ext>
            </a:extLst>
          </p:cNvPr>
          <p:cNvSpPr txBox="1"/>
          <p:nvPr/>
        </p:nvSpPr>
        <p:spPr>
          <a:xfrm>
            <a:off x="5040566" y="5618154"/>
            <a:ext cx="3129419" cy="1077218"/>
          </a:xfrm>
          <a:prstGeom prst="rect">
            <a:avLst/>
          </a:prstGeom>
          <a:noFill/>
        </p:spPr>
        <p:txBody>
          <a:bodyPr wrap="square" rtlCol="0">
            <a:spAutoFit/>
          </a:bodyPr>
          <a:lstStyle/>
          <a:p>
            <a:pPr algn="ctr"/>
            <a:r>
              <a:rPr lang="es-ES_tradnl" sz="1600" dirty="0"/>
              <a:t>Jeremías lamenta la destrucción de Jerusalén, Rembrandt, 1630</a:t>
            </a:r>
            <a:br>
              <a:rPr lang="es-ES_tradnl" sz="1600" dirty="0"/>
            </a:br>
            <a:r>
              <a:rPr lang="es-ES_tradnl" sz="1600" dirty="0" err="1"/>
              <a:t>Rijksmuseum</a:t>
            </a:r>
            <a:r>
              <a:rPr lang="es-ES_tradnl" sz="1600" dirty="0"/>
              <a:t>, </a:t>
            </a:r>
            <a:r>
              <a:rPr lang="es-ES_tradnl" sz="1600" dirty="0" err="1"/>
              <a:t>Amsterdam</a:t>
            </a:r>
            <a:endParaRPr lang="es-ES_tradnl" sz="1600" dirty="0"/>
          </a:p>
        </p:txBody>
      </p:sp>
    </p:spTree>
    <p:extLst>
      <p:ext uri="{BB962C8B-B14F-4D97-AF65-F5344CB8AC3E}">
        <p14:creationId xmlns:p14="http://schemas.microsoft.com/office/powerpoint/2010/main" val="38861009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 xmlns:a16="http://schemas.microsoft.com/office/drawing/2014/main" id="{502E315E-818B-2C40-BF81-4C71A9DDC73C}"/>
              </a:ext>
            </a:extLst>
          </p:cNvPr>
          <p:cNvSpPr>
            <a:spLocks noGrp="1"/>
          </p:cNvSpPr>
          <p:nvPr>
            <p:ph type="title"/>
          </p:nvPr>
        </p:nvSpPr>
        <p:spPr/>
        <p:txBody>
          <a:bodyPr/>
          <a:lstStyle/>
          <a:p>
            <a:r>
              <a:rPr lang="es-ES_tradnl" dirty="0"/>
              <a:t>Relecturas de esperanza</a:t>
            </a:r>
          </a:p>
        </p:txBody>
      </p:sp>
      <p:sp>
        <p:nvSpPr>
          <p:cNvPr id="6" name="Marcador de contenido 5">
            <a:extLst>
              <a:ext uri="{FF2B5EF4-FFF2-40B4-BE49-F238E27FC236}">
                <a16:creationId xmlns="" xmlns:a16="http://schemas.microsoft.com/office/drawing/2014/main" id="{B793BB44-66D5-B04A-98E3-4AB40ECDB8F3}"/>
              </a:ext>
            </a:extLst>
          </p:cNvPr>
          <p:cNvSpPr>
            <a:spLocks noGrp="1"/>
          </p:cNvSpPr>
          <p:nvPr>
            <p:ph idx="1"/>
          </p:nvPr>
        </p:nvSpPr>
        <p:spPr/>
        <p:txBody>
          <a:bodyPr/>
          <a:lstStyle/>
          <a:p>
            <a:pPr marL="0" indent="0">
              <a:buNone/>
            </a:pPr>
            <a:r>
              <a:rPr lang="es-ES" dirty="0"/>
              <a:t>Vienen días, oráculo de YHWH, en que yo sellaré con el pueblo de Israel y con el pueblo de Judá una alianza nueva. No como la alianza que sellé con sus antepasados en el día en que los tomé de la mano para sacaros de Egipto Entonces ellos violaron la alianza, a pesar de que yo era su dueño, oráculo de YHWH.  Ésta será la alianza que haré con el pueblo de Israel después de aquellos días, oráculo de YHWH: Pondré mi ley en su interior; la escribiré en su corazón; yo seré su Dios y ellos serán mi pueblo. Para instruirse no necesitarán animase unos a otros diciendo: “¡Conoced a YHWH!”, porque me conocerán todos, desde el más pequeño hasta el mayor, oráculo de YHWH. Yo perdonaré su maldad y no me acordaré más de sus pecados (31,31-34).</a:t>
            </a:r>
          </a:p>
          <a:p>
            <a:pPr marL="0" indent="0">
              <a:buNone/>
            </a:pPr>
            <a:endParaRPr lang="es-ES_tradnl" dirty="0"/>
          </a:p>
        </p:txBody>
      </p:sp>
    </p:spTree>
    <p:extLst>
      <p:ext uri="{BB962C8B-B14F-4D97-AF65-F5344CB8AC3E}">
        <p14:creationId xmlns:p14="http://schemas.microsoft.com/office/powerpoint/2010/main" val="8469002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9F766C4-5996-A74C-B466-F7C1652F458F}"/>
              </a:ext>
            </a:extLst>
          </p:cNvPr>
          <p:cNvSpPr>
            <a:spLocks noGrp="1"/>
          </p:cNvSpPr>
          <p:nvPr>
            <p:ph type="title"/>
          </p:nvPr>
        </p:nvSpPr>
        <p:spPr/>
        <p:txBody>
          <a:bodyPr/>
          <a:lstStyle/>
          <a:p>
            <a:r>
              <a:rPr lang="es-ES_tradnl" dirty="0"/>
              <a:t>Ezequiel</a:t>
            </a:r>
          </a:p>
        </p:txBody>
      </p:sp>
      <p:sp>
        <p:nvSpPr>
          <p:cNvPr id="4" name="Marcador de contenido 3">
            <a:extLst>
              <a:ext uri="{FF2B5EF4-FFF2-40B4-BE49-F238E27FC236}">
                <a16:creationId xmlns="" xmlns:a16="http://schemas.microsoft.com/office/drawing/2014/main" id="{90497277-8C6C-984F-9E00-C5AA0A6B9039}"/>
              </a:ext>
            </a:extLst>
          </p:cNvPr>
          <p:cNvSpPr>
            <a:spLocks noGrp="1"/>
          </p:cNvSpPr>
          <p:nvPr>
            <p:ph sz="half" idx="1"/>
          </p:nvPr>
        </p:nvSpPr>
        <p:spPr>
          <a:xfrm>
            <a:off x="685800" y="2617894"/>
            <a:ext cx="3657600" cy="3977640"/>
          </a:xfrm>
        </p:spPr>
        <p:txBody>
          <a:bodyPr/>
          <a:lstStyle/>
          <a:p>
            <a:r>
              <a:rPr lang="es-ES_tradnl" dirty="0"/>
              <a:t>Es sacerdote, hijo de sacerdote</a:t>
            </a:r>
          </a:p>
          <a:p>
            <a:r>
              <a:rPr lang="es-ES_tradnl" dirty="0"/>
              <a:t>Llevado a Babilonia en la primera deportación, del año 597</a:t>
            </a:r>
          </a:p>
          <a:p>
            <a:r>
              <a:rPr lang="es-ES_tradnl" dirty="0"/>
              <a:t>Comienza su actividad en Babilonia al quinto año de la primera deportación.</a:t>
            </a:r>
          </a:p>
          <a:p>
            <a:r>
              <a:rPr lang="es-ES_tradnl" dirty="0"/>
              <a:t>Para Jerusalén, lo peor está aún por llegar</a:t>
            </a:r>
          </a:p>
        </p:txBody>
      </p:sp>
      <p:pic>
        <p:nvPicPr>
          <p:cNvPr id="6" name="Marcador de contenido 5">
            <a:extLst>
              <a:ext uri="{FF2B5EF4-FFF2-40B4-BE49-F238E27FC236}">
                <a16:creationId xmlns="" xmlns:a16="http://schemas.microsoft.com/office/drawing/2014/main" id="{88C34AED-99C7-8A4A-BE88-097E9D49E93C}"/>
              </a:ext>
            </a:extLst>
          </p:cNvPr>
          <p:cNvPicPr>
            <a:picLocks noGrp="1" noChangeAspect="1"/>
          </p:cNvPicPr>
          <p:nvPr>
            <p:ph sz="half" idx="2"/>
          </p:nvPr>
        </p:nvPicPr>
        <p:blipFill>
          <a:blip r:embed="rId2"/>
          <a:stretch>
            <a:fillRect/>
          </a:stretch>
        </p:blipFill>
        <p:spPr>
          <a:xfrm>
            <a:off x="4808033" y="2193925"/>
            <a:ext cx="3626860" cy="3978275"/>
          </a:xfrm>
          <a:prstGeom prst="rect">
            <a:avLst/>
          </a:prstGeom>
        </p:spPr>
      </p:pic>
      <p:sp>
        <p:nvSpPr>
          <p:cNvPr id="5" name="CuadroTexto 4">
            <a:extLst>
              <a:ext uri="{FF2B5EF4-FFF2-40B4-BE49-F238E27FC236}">
                <a16:creationId xmlns="" xmlns:a16="http://schemas.microsoft.com/office/drawing/2014/main" id="{6F26C566-9F02-C944-8541-3CF5D813119C}"/>
              </a:ext>
            </a:extLst>
          </p:cNvPr>
          <p:cNvSpPr txBox="1"/>
          <p:nvPr/>
        </p:nvSpPr>
        <p:spPr>
          <a:xfrm>
            <a:off x="4937301" y="6361889"/>
            <a:ext cx="3368324" cy="369332"/>
          </a:xfrm>
          <a:prstGeom prst="rect">
            <a:avLst/>
          </a:prstGeom>
          <a:noFill/>
        </p:spPr>
        <p:txBody>
          <a:bodyPr wrap="square" rtlCol="0">
            <a:spAutoFit/>
          </a:bodyPr>
          <a:lstStyle/>
          <a:p>
            <a:pPr algn="ctr"/>
            <a:r>
              <a:rPr lang="es-ES_tradnl" dirty="0"/>
              <a:t>Capilla Sixtina</a:t>
            </a:r>
          </a:p>
        </p:txBody>
      </p:sp>
    </p:spTree>
    <p:extLst>
      <p:ext uri="{BB962C8B-B14F-4D97-AF65-F5344CB8AC3E}">
        <p14:creationId xmlns:p14="http://schemas.microsoft.com/office/powerpoint/2010/main" val="2436176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DE2EC5D-DB54-BC49-AC42-9208FD78DC69}"/>
              </a:ext>
            </a:extLst>
          </p:cNvPr>
          <p:cNvSpPr>
            <a:spLocks noGrp="1"/>
          </p:cNvSpPr>
          <p:nvPr>
            <p:ph type="title"/>
          </p:nvPr>
        </p:nvSpPr>
        <p:spPr/>
        <p:txBody>
          <a:bodyPr>
            <a:normAutofit/>
          </a:bodyPr>
          <a:lstStyle/>
          <a:p>
            <a:r>
              <a:rPr lang="es-ES_tradnl" sz="3200" dirty="0"/>
              <a:t>Un trono con ruedas: </a:t>
            </a:r>
            <a:br>
              <a:rPr lang="es-ES_tradnl" sz="3200" dirty="0"/>
            </a:br>
            <a:r>
              <a:rPr lang="es-ES_tradnl" sz="3200" dirty="0"/>
              <a:t>Dios viaja con los deportados</a:t>
            </a:r>
          </a:p>
        </p:txBody>
      </p:sp>
      <p:sp>
        <p:nvSpPr>
          <p:cNvPr id="3" name="Marcador de contenido 2">
            <a:extLst>
              <a:ext uri="{FF2B5EF4-FFF2-40B4-BE49-F238E27FC236}">
                <a16:creationId xmlns="" xmlns:a16="http://schemas.microsoft.com/office/drawing/2014/main" id="{1E5FC4C9-F912-AE4E-9914-AB08CE6DC34A}"/>
              </a:ext>
            </a:extLst>
          </p:cNvPr>
          <p:cNvSpPr>
            <a:spLocks noGrp="1"/>
          </p:cNvSpPr>
          <p:nvPr>
            <p:ph sz="half" idx="1"/>
          </p:nvPr>
        </p:nvSpPr>
        <p:spPr>
          <a:xfrm>
            <a:off x="685800" y="2194560"/>
            <a:ext cx="2531533" cy="3977640"/>
          </a:xfrm>
        </p:spPr>
        <p:txBody>
          <a:bodyPr>
            <a:normAutofit/>
          </a:bodyPr>
          <a:lstStyle/>
          <a:p>
            <a:pPr marL="0" indent="0">
              <a:buNone/>
            </a:pPr>
            <a:r>
              <a:rPr lang="es-ES" dirty="0"/>
              <a:t>Ezequiel tiene la visión del </a:t>
            </a:r>
            <a:r>
              <a:rPr lang="es-ES" dirty="0" err="1"/>
              <a:t>tronoYHWH</a:t>
            </a:r>
            <a:r>
              <a:rPr lang="es-ES" dirty="0"/>
              <a:t> soportado sobre una plataforma con ruedas. </a:t>
            </a:r>
            <a:br>
              <a:rPr lang="es-ES" dirty="0"/>
            </a:br>
            <a:r>
              <a:rPr lang="es-ES" dirty="0"/>
              <a:t>Cuatro criaturas maravillosas </a:t>
            </a:r>
            <a:br>
              <a:rPr lang="es-ES" dirty="0"/>
            </a:br>
            <a:r>
              <a:rPr lang="es-ES" dirty="0"/>
              <a:t>–querubines–, </a:t>
            </a:r>
            <a:br>
              <a:rPr lang="es-ES" dirty="0"/>
            </a:br>
            <a:r>
              <a:rPr lang="es-ES" dirty="0"/>
              <a:t>se encuentran junto a sus cuatro grandes ruedas</a:t>
            </a:r>
            <a:endParaRPr lang="es-ES_tradnl" dirty="0"/>
          </a:p>
        </p:txBody>
      </p:sp>
      <p:pic>
        <p:nvPicPr>
          <p:cNvPr id="5" name="Marcador de contenido 4">
            <a:extLst>
              <a:ext uri="{FF2B5EF4-FFF2-40B4-BE49-F238E27FC236}">
                <a16:creationId xmlns="" xmlns:a16="http://schemas.microsoft.com/office/drawing/2014/main" id="{FDE19015-2E3C-4C40-8DAB-070E97521FE9}"/>
              </a:ext>
            </a:extLst>
          </p:cNvPr>
          <p:cNvPicPr>
            <a:picLocks noGrp="1" noChangeAspect="1"/>
          </p:cNvPicPr>
          <p:nvPr>
            <p:ph sz="half" idx="2"/>
          </p:nvPr>
        </p:nvPicPr>
        <p:blipFill>
          <a:blip r:embed="rId2"/>
          <a:stretch>
            <a:fillRect/>
          </a:stretch>
        </p:blipFill>
        <p:spPr>
          <a:xfrm>
            <a:off x="3911600" y="2374845"/>
            <a:ext cx="4538663" cy="3028525"/>
          </a:xfrm>
          <a:prstGeom prst="rect">
            <a:avLst/>
          </a:prstGeom>
        </p:spPr>
      </p:pic>
    </p:spTree>
    <p:extLst>
      <p:ext uri="{BB962C8B-B14F-4D97-AF65-F5344CB8AC3E}">
        <p14:creationId xmlns:p14="http://schemas.microsoft.com/office/powerpoint/2010/main" val="12770339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74D90E9-5C99-1C47-A0F6-B386AC272615}"/>
              </a:ext>
            </a:extLst>
          </p:cNvPr>
          <p:cNvSpPr>
            <a:spLocks noGrp="1"/>
          </p:cNvSpPr>
          <p:nvPr>
            <p:ph type="title"/>
          </p:nvPr>
        </p:nvSpPr>
        <p:spPr/>
        <p:txBody>
          <a:bodyPr/>
          <a:lstStyle/>
          <a:p>
            <a:r>
              <a:rPr lang="es-ES_tradnl" dirty="0"/>
              <a:t>El golpe más doloroso</a:t>
            </a:r>
          </a:p>
        </p:txBody>
      </p:sp>
      <p:sp>
        <p:nvSpPr>
          <p:cNvPr id="3" name="Marcador de contenido 2">
            <a:extLst>
              <a:ext uri="{FF2B5EF4-FFF2-40B4-BE49-F238E27FC236}">
                <a16:creationId xmlns="" xmlns:a16="http://schemas.microsoft.com/office/drawing/2014/main" id="{BECE6235-EFB7-E948-81F3-4C0AF86A97E8}"/>
              </a:ext>
            </a:extLst>
          </p:cNvPr>
          <p:cNvSpPr>
            <a:spLocks noGrp="1"/>
          </p:cNvSpPr>
          <p:nvPr>
            <p:ph sz="half" idx="1"/>
          </p:nvPr>
        </p:nvSpPr>
        <p:spPr/>
        <p:txBody>
          <a:bodyPr>
            <a:normAutofit fontScale="85000" lnSpcReduction="20000"/>
          </a:bodyPr>
          <a:lstStyle/>
          <a:p>
            <a:pPr marL="0" indent="0">
              <a:buNone/>
            </a:pPr>
            <a:r>
              <a:rPr lang="es-ES" dirty="0"/>
              <a:t>Recibí esta palabra de YHWH: “Hijo de hombre, voy a quitarte de repente a la que hace tus delicias; pero tú no te lamentes, no llores, no viertas lágrimas. Suspira en silencio, no hagas luto; ponte el turbante en la cabeza, cálzate las sandalias, no te tapes la barba, no comas lo que te ofrezcan tus vecinos en día de luto”. Yo había hablado al pueblo por la mañana, y por la tarde murió mi esposa. Al día siguiente hice lo que se me había mandado. (24,15-18).</a:t>
            </a:r>
          </a:p>
          <a:p>
            <a:endParaRPr lang="es-ES_tradnl" dirty="0"/>
          </a:p>
        </p:txBody>
      </p:sp>
      <p:sp>
        <p:nvSpPr>
          <p:cNvPr id="4" name="Marcador de contenido 3">
            <a:extLst>
              <a:ext uri="{FF2B5EF4-FFF2-40B4-BE49-F238E27FC236}">
                <a16:creationId xmlns="" xmlns:a16="http://schemas.microsoft.com/office/drawing/2014/main" id="{78EEA5D5-4624-184D-B4A6-228D809F7EAA}"/>
              </a:ext>
            </a:extLst>
          </p:cNvPr>
          <p:cNvSpPr>
            <a:spLocks noGrp="1"/>
          </p:cNvSpPr>
          <p:nvPr>
            <p:ph sz="half" idx="2"/>
          </p:nvPr>
        </p:nvSpPr>
        <p:spPr>
          <a:xfrm>
            <a:off x="4792218" y="2194560"/>
            <a:ext cx="3657600" cy="3528907"/>
          </a:xfrm>
        </p:spPr>
        <p:txBody>
          <a:bodyPr>
            <a:normAutofit fontScale="85000" lnSpcReduction="20000"/>
          </a:bodyPr>
          <a:lstStyle/>
          <a:p>
            <a:r>
              <a:rPr lang="es-ES_tradnl" i="1" dirty="0"/>
              <a:t>Al enterarse de la noticia, Ezequiel pierde el habla y guarda silencio durante un par de años. Hasta que…</a:t>
            </a:r>
          </a:p>
          <a:p>
            <a:pPr marL="0" indent="0">
              <a:buNone/>
            </a:pPr>
            <a:r>
              <a:rPr lang="es-ES" dirty="0"/>
              <a:t>El año duodécimo de nuestro cautiverio, el día cinco del mes décimo, llegó a mí un fugitivo de Jerusalén y me dijo: “¡Ha sido conquistada la ciudad!” YHWH me había invadido con su fuerza la tarde antes de llegar el fugitivo, y cuando acudió a mí la mañana siguiente, YHWH me devolvió el habla y dejé de estar mudo (33,21-22).</a:t>
            </a:r>
          </a:p>
          <a:p>
            <a:endParaRPr lang="es-ES_tradnl" dirty="0"/>
          </a:p>
        </p:txBody>
      </p:sp>
    </p:spTree>
    <p:extLst>
      <p:ext uri="{BB962C8B-B14F-4D97-AF65-F5344CB8AC3E}">
        <p14:creationId xmlns:p14="http://schemas.microsoft.com/office/powerpoint/2010/main" val="2866615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8A7B99F-8CAC-B946-B31E-1037AD71BDED}"/>
              </a:ext>
            </a:extLst>
          </p:cNvPr>
          <p:cNvSpPr>
            <a:spLocks noGrp="1"/>
          </p:cNvSpPr>
          <p:nvPr>
            <p:ph type="title"/>
          </p:nvPr>
        </p:nvSpPr>
        <p:spPr/>
        <p:txBody>
          <a:bodyPr/>
          <a:lstStyle/>
          <a:p>
            <a:r>
              <a:rPr lang="es-ES_tradnl" dirty="0"/>
              <a:t>Visiones de esperanza</a:t>
            </a:r>
          </a:p>
        </p:txBody>
      </p:sp>
      <p:sp>
        <p:nvSpPr>
          <p:cNvPr id="3" name="Marcador de contenido 2">
            <a:extLst>
              <a:ext uri="{FF2B5EF4-FFF2-40B4-BE49-F238E27FC236}">
                <a16:creationId xmlns="" xmlns:a16="http://schemas.microsoft.com/office/drawing/2014/main" id="{27B27111-6293-FB42-A3DA-2A4CD062D053}"/>
              </a:ext>
            </a:extLst>
          </p:cNvPr>
          <p:cNvSpPr>
            <a:spLocks noGrp="1"/>
          </p:cNvSpPr>
          <p:nvPr>
            <p:ph idx="1"/>
          </p:nvPr>
        </p:nvSpPr>
        <p:spPr/>
        <p:txBody>
          <a:bodyPr>
            <a:normAutofit/>
          </a:bodyPr>
          <a:lstStyle/>
          <a:p>
            <a:pPr marL="0" indent="0">
              <a:buNone/>
            </a:pPr>
            <a:r>
              <a:rPr lang="es-ES" dirty="0"/>
              <a:t>Esto dice YHWH: el día en que os purifique de vuestras maldades, repoblaré las ciudades y haré que las ruinas sean reconstruidas. La tierra desolada que los caminantes veían desierta, será cultivada de nuevo. Entonces se dirá: “La tierra que estaba devastada se ha convertido en un jardín de Edén, y las ciudades arruinadas y destruidas han sido fortificadas y habitadas”. Entonces las naciones que quedan a vuestro alrededor sabrán que yo YHWH he reedificado lo destruido y he replantado lo asolado. Yo YHWH lo digo y lo hago (36,33-36).</a:t>
            </a:r>
          </a:p>
          <a:p>
            <a:endParaRPr lang="es-ES_tradnl" dirty="0"/>
          </a:p>
        </p:txBody>
      </p:sp>
    </p:spTree>
    <p:extLst>
      <p:ext uri="{BB962C8B-B14F-4D97-AF65-F5344CB8AC3E}">
        <p14:creationId xmlns:p14="http://schemas.microsoft.com/office/powerpoint/2010/main" val="21981783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B0E1EB3-9FE0-EB4A-BF32-6F4A3A32D77F}"/>
              </a:ext>
            </a:extLst>
          </p:cNvPr>
          <p:cNvSpPr>
            <a:spLocks noGrp="1"/>
          </p:cNvSpPr>
          <p:nvPr>
            <p:ph type="title"/>
          </p:nvPr>
        </p:nvSpPr>
        <p:spPr/>
        <p:txBody>
          <a:bodyPr/>
          <a:lstStyle/>
          <a:p>
            <a:r>
              <a:rPr lang="es-ES_tradnl" dirty="0"/>
              <a:t>El valle de los huesos</a:t>
            </a:r>
          </a:p>
        </p:txBody>
      </p:sp>
      <p:sp>
        <p:nvSpPr>
          <p:cNvPr id="3" name="Marcador de contenido 2">
            <a:extLst>
              <a:ext uri="{FF2B5EF4-FFF2-40B4-BE49-F238E27FC236}">
                <a16:creationId xmlns="" xmlns:a16="http://schemas.microsoft.com/office/drawing/2014/main" id="{23AD1736-2FF5-3145-99B3-77DB4F181B95}"/>
              </a:ext>
            </a:extLst>
          </p:cNvPr>
          <p:cNvSpPr>
            <a:spLocks noGrp="1"/>
          </p:cNvSpPr>
          <p:nvPr>
            <p:ph idx="1"/>
          </p:nvPr>
        </p:nvSpPr>
        <p:spPr/>
        <p:txBody>
          <a:bodyPr>
            <a:normAutofit fontScale="85000" lnSpcReduction="10000"/>
          </a:bodyPr>
          <a:lstStyle/>
          <a:p>
            <a:pPr marL="0" indent="0">
              <a:buNone/>
            </a:pPr>
            <a:r>
              <a:rPr lang="es-ES" dirty="0"/>
              <a:t>YHWH me invadió con su fuerza y su espíritu me llevó y dejó en medio del valle, que estaba lleno de huesos. Me hizo caminar entre ellos en todas direcciones. Había muchísimos en el valle y estaban completamente secos. Y me dijo: “Hijo de hombre ¿podrán revivir estos huesos? Yo le respondí: “YHWH, tú lo sabes”. Y me dijo: “Profetiza sobre estos huesos y diles: ¡Huesos secos, escuchad la palabra de YHWH!” Así dice YHWH a estos huesos: Os voy a infundir espíritu para que viváis. Os recubriré de tendones, haré crecer sobre vosotros la carne, os cubriré de piel, os infundiré espíritu y viviréis, y sabréis que yo soy YHWH. Yo profeticé como me había mandado y, mientras hablaba, se oyó un estruendo; la tierra se estremeció y los huesos se unieron entre sí. Miré y vi cómo sobre ellos aparecían los tendones, crecía la carne y se cubrían de piel. Pero no tenían espíritu. Entonces él me dijo: “Profetiza al espíritu, profetiza, hijo de hombre, y di al espíritu: Esto dice YHWH: Ven de los cuatro vientos y sopla sobre estos huesos para que vivan”. Profeticé como YHWH me había mandado, y el espíritu penetró en ellos, revivieron y se pusieron en pie. Era una inmensa muchedumbre” (37,1-10).</a:t>
            </a:r>
            <a:endParaRPr lang="es-ES_tradnl" dirty="0"/>
          </a:p>
        </p:txBody>
      </p:sp>
    </p:spTree>
    <p:extLst>
      <p:ext uri="{BB962C8B-B14F-4D97-AF65-F5344CB8AC3E}">
        <p14:creationId xmlns:p14="http://schemas.microsoft.com/office/powerpoint/2010/main" val="11552708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AF35FA3-86D8-BD4A-8534-C9BF17BC5F95}"/>
              </a:ext>
            </a:extLst>
          </p:cNvPr>
          <p:cNvSpPr>
            <a:spLocks noGrp="1"/>
          </p:cNvSpPr>
          <p:nvPr>
            <p:ph type="title"/>
          </p:nvPr>
        </p:nvSpPr>
        <p:spPr>
          <a:xfrm>
            <a:off x="685800" y="484632"/>
            <a:ext cx="5036671" cy="1609344"/>
          </a:xfrm>
        </p:spPr>
        <p:txBody>
          <a:bodyPr/>
          <a:lstStyle/>
          <a:p>
            <a:r>
              <a:rPr lang="es-ES_tradnl" dirty="0"/>
              <a:t>El imperio Babilónico</a:t>
            </a:r>
          </a:p>
        </p:txBody>
      </p:sp>
      <p:sp>
        <p:nvSpPr>
          <p:cNvPr id="3" name="Marcador de contenido 2">
            <a:extLst>
              <a:ext uri="{FF2B5EF4-FFF2-40B4-BE49-F238E27FC236}">
                <a16:creationId xmlns="" xmlns:a16="http://schemas.microsoft.com/office/drawing/2014/main" id="{F7A5CD14-CEEF-3946-BD92-179CABF196F7}"/>
              </a:ext>
            </a:extLst>
          </p:cNvPr>
          <p:cNvSpPr>
            <a:spLocks noGrp="1"/>
          </p:cNvSpPr>
          <p:nvPr>
            <p:ph sz="half" idx="1"/>
          </p:nvPr>
        </p:nvSpPr>
        <p:spPr>
          <a:xfrm>
            <a:off x="5203179" y="688036"/>
            <a:ext cx="3704129" cy="1609344"/>
          </a:xfrm>
        </p:spPr>
        <p:txBody>
          <a:bodyPr>
            <a:normAutofit fontScale="85000" lnSpcReduction="10000"/>
          </a:bodyPr>
          <a:lstStyle/>
          <a:p>
            <a:pPr algn="r"/>
            <a:r>
              <a:rPr lang="es-ES_tradnl" dirty="0"/>
              <a:t>A finales del siglo VII, </a:t>
            </a:r>
            <a:br>
              <a:rPr lang="es-ES_tradnl" dirty="0"/>
            </a:br>
            <a:r>
              <a:rPr lang="es-ES_tradnl" dirty="0"/>
              <a:t>el imperio babilónico </a:t>
            </a:r>
            <a:br>
              <a:rPr lang="es-ES_tradnl" dirty="0"/>
            </a:br>
            <a:r>
              <a:rPr lang="es-ES_tradnl" dirty="0"/>
              <a:t>(más precisamente, </a:t>
            </a:r>
            <a:br>
              <a:rPr lang="es-ES_tradnl" dirty="0"/>
            </a:br>
            <a:r>
              <a:rPr lang="es-ES_tradnl" dirty="0"/>
              <a:t>neo-babilónico) </a:t>
            </a:r>
            <a:br>
              <a:rPr lang="es-ES_tradnl" dirty="0"/>
            </a:br>
            <a:r>
              <a:rPr lang="es-ES_tradnl" dirty="0"/>
              <a:t>empieza a expandirse y termina por arrebatar a Asiria el dominio del Oriente Medio</a:t>
            </a:r>
          </a:p>
        </p:txBody>
      </p:sp>
      <p:pic>
        <p:nvPicPr>
          <p:cNvPr id="6" name="Marcador de contenido 5">
            <a:extLst>
              <a:ext uri="{FF2B5EF4-FFF2-40B4-BE49-F238E27FC236}">
                <a16:creationId xmlns="" xmlns:a16="http://schemas.microsoft.com/office/drawing/2014/main" id="{CB8BF7CB-271F-9149-9956-FFF78EB683FC}"/>
              </a:ext>
            </a:extLst>
          </p:cNvPr>
          <p:cNvPicPr>
            <a:picLocks noGrp="1" noChangeAspect="1"/>
          </p:cNvPicPr>
          <p:nvPr>
            <p:ph sz="half" idx="2"/>
          </p:nvPr>
        </p:nvPicPr>
        <p:blipFill>
          <a:blip r:embed="rId2"/>
          <a:stretch>
            <a:fillRect/>
          </a:stretch>
        </p:blipFill>
        <p:spPr>
          <a:xfrm>
            <a:off x="1100516" y="2500784"/>
            <a:ext cx="5650419" cy="3940804"/>
          </a:xfrm>
          <a:prstGeom prst="rect">
            <a:avLst/>
          </a:prstGeom>
        </p:spPr>
      </p:pic>
    </p:spTree>
    <p:extLst>
      <p:ext uri="{BB962C8B-B14F-4D97-AF65-F5344CB8AC3E}">
        <p14:creationId xmlns:p14="http://schemas.microsoft.com/office/powerpoint/2010/main" val="11313905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C8DFEB8-5D16-8345-A64C-25467454AD0D}"/>
              </a:ext>
            </a:extLst>
          </p:cNvPr>
          <p:cNvSpPr>
            <a:spLocks noGrp="1"/>
          </p:cNvSpPr>
          <p:nvPr>
            <p:ph type="title"/>
          </p:nvPr>
        </p:nvSpPr>
        <p:spPr/>
        <p:txBody>
          <a:bodyPr>
            <a:normAutofit/>
          </a:bodyPr>
          <a:lstStyle/>
          <a:p>
            <a:r>
              <a:rPr lang="es-ES_tradnl" sz="3600" dirty="0"/>
              <a:t>Un río que brota del templo </a:t>
            </a:r>
            <a:br>
              <a:rPr lang="es-ES_tradnl" sz="3600" dirty="0"/>
            </a:br>
            <a:r>
              <a:rPr lang="es-ES_tradnl" sz="3600" dirty="0"/>
              <a:t>y sanea el mar muerto</a:t>
            </a:r>
          </a:p>
        </p:txBody>
      </p:sp>
      <p:sp>
        <p:nvSpPr>
          <p:cNvPr id="3" name="Marcador de contenido 2">
            <a:extLst>
              <a:ext uri="{FF2B5EF4-FFF2-40B4-BE49-F238E27FC236}">
                <a16:creationId xmlns="" xmlns:a16="http://schemas.microsoft.com/office/drawing/2014/main" id="{BCF39AD4-7B37-264F-AFA9-4E53A68177BC}"/>
              </a:ext>
            </a:extLst>
          </p:cNvPr>
          <p:cNvSpPr>
            <a:spLocks noGrp="1"/>
          </p:cNvSpPr>
          <p:nvPr>
            <p:ph sz="half" idx="1"/>
          </p:nvPr>
        </p:nvSpPr>
        <p:spPr/>
        <p:txBody>
          <a:bodyPr>
            <a:normAutofit fontScale="77500" lnSpcReduction="20000"/>
          </a:bodyPr>
          <a:lstStyle/>
          <a:p>
            <a:pPr marL="0" indent="0">
              <a:buNone/>
            </a:pPr>
            <a:r>
              <a:rPr lang="es-ES" dirty="0"/>
              <a:t>Habrá abundancia de peces, porque las aguas del mar Muerto quedarán saneadas cuando llegue este torrente. A sus orillas vendrán los pescadores y desde </a:t>
            </a:r>
            <a:r>
              <a:rPr lang="es-ES" dirty="0" err="1"/>
              <a:t>Engadi</a:t>
            </a:r>
            <a:r>
              <a:rPr lang="es-ES" dirty="0"/>
              <a:t> hasta </a:t>
            </a:r>
            <a:r>
              <a:rPr lang="es-ES" dirty="0" err="1"/>
              <a:t>Englín</a:t>
            </a:r>
            <a:r>
              <a:rPr lang="es-ES" dirty="0"/>
              <a:t> será un tendedero de redes. Sus peces serán tan numerosos como los del mar Mediterráneo. Pero sus marismas y sus lagunas no serán saneadas; serán destinadas a la extracción de sal. Junto a las dos márgenes del torrente crecerá toda clase de árboles frutales; sus hojas no se marchitarán ni sus frutos se acabarán. Cada mes darán frutos nuevos, porque las aguas que los riegan manan del santuario. Sus frutos servirán de alimento y su follaje de medicina (47,9-12. Cfr. 47,1-12).</a:t>
            </a:r>
          </a:p>
          <a:p>
            <a:pPr marL="0" indent="0">
              <a:buNone/>
            </a:pPr>
            <a:endParaRPr lang="es-ES_tradnl" dirty="0"/>
          </a:p>
        </p:txBody>
      </p:sp>
      <p:pic>
        <p:nvPicPr>
          <p:cNvPr id="5" name="Marcador de contenido 4">
            <a:extLst>
              <a:ext uri="{FF2B5EF4-FFF2-40B4-BE49-F238E27FC236}">
                <a16:creationId xmlns="" xmlns:a16="http://schemas.microsoft.com/office/drawing/2014/main" id="{D228DC1B-7E14-2447-96CA-FB7AD83B92B7}"/>
              </a:ext>
            </a:extLst>
          </p:cNvPr>
          <p:cNvPicPr>
            <a:picLocks noGrp="1" noChangeAspect="1"/>
          </p:cNvPicPr>
          <p:nvPr>
            <p:ph sz="half" idx="2"/>
          </p:nvPr>
        </p:nvPicPr>
        <p:blipFill>
          <a:blip r:embed="rId2"/>
          <a:stretch>
            <a:fillRect/>
          </a:stretch>
        </p:blipFill>
        <p:spPr>
          <a:xfrm>
            <a:off x="4792663" y="2969958"/>
            <a:ext cx="3657600" cy="2426208"/>
          </a:xfrm>
          <a:prstGeom prst="rect">
            <a:avLst/>
          </a:prstGeom>
        </p:spPr>
      </p:pic>
    </p:spTree>
    <p:extLst>
      <p:ext uri="{BB962C8B-B14F-4D97-AF65-F5344CB8AC3E}">
        <p14:creationId xmlns:p14="http://schemas.microsoft.com/office/powerpoint/2010/main" val="14304194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4064113-1509-F14C-BD4C-15F7DF2A9EB1}"/>
              </a:ext>
            </a:extLst>
          </p:cNvPr>
          <p:cNvSpPr>
            <a:spLocks noGrp="1"/>
          </p:cNvSpPr>
          <p:nvPr>
            <p:ph type="title"/>
          </p:nvPr>
        </p:nvSpPr>
        <p:spPr/>
        <p:txBody>
          <a:bodyPr/>
          <a:lstStyle/>
          <a:p>
            <a:r>
              <a:rPr lang="es-ES_tradnl" dirty="0"/>
              <a:t>Segundo </a:t>
            </a:r>
            <a:r>
              <a:rPr lang="es-ES_tradnl" dirty="0" err="1"/>
              <a:t>isaías</a:t>
            </a:r>
            <a:endParaRPr lang="es-ES_tradnl" dirty="0"/>
          </a:p>
        </p:txBody>
      </p:sp>
      <p:sp>
        <p:nvSpPr>
          <p:cNvPr id="3" name="Marcador de contenido 2">
            <a:extLst>
              <a:ext uri="{FF2B5EF4-FFF2-40B4-BE49-F238E27FC236}">
                <a16:creationId xmlns="" xmlns:a16="http://schemas.microsoft.com/office/drawing/2014/main" id="{5C22334C-AA43-564B-9027-80DB701A60D9}"/>
              </a:ext>
            </a:extLst>
          </p:cNvPr>
          <p:cNvSpPr>
            <a:spLocks noGrp="1"/>
          </p:cNvSpPr>
          <p:nvPr>
            <p:ph sz="half" idx="1"/>
          </p:nvPr>
        </p:nvSpPr>
        <p:spPr>
          <a:xfrm>
            <a:off x="685799" y="2194560"/>
            <a:ext cx="2397265" cy="3977640"/>
          </a:xfrm>
        </p:spPr>
        <p:txBody>
          <a:bodyPr>
            <a:normAutofit lnSpcReduction="10000"/>
          </a:bodyPr>
          <a:lstStyle/>
          <a:p>
            <a:r>
              <a:rPr lang="es-ES" dirty="0"/>
              <a:t>los capítulos 40 al 55 de Isaías fueron escritos durante las últimas décadas del exilio en Babilonia por un autor anónimo, al que se ha convenido en llamar: </a:t>
            </a:r>
            <a:br>
              <a:rPr lang="es-ES" dirty="0"/>
            </a:br>
            <a:r>
              <a:rPr lang="es-ES" dirty="0"/>
              <a:t>“Segundo Isaías”</a:t>
            </a:r>
            <a:endParaRPr lang="es-ES_tradnl" dirty="0"/>
          </a:p>
        </p:txBody>
      </p:sp>
      <p:pic>
        <p:nvPicPr>
          <p:cNvPr id="5" name="Marcador de contenido 4">
            <a:extLst>
              <a:ext uri="{FF2B5EF4-FFF2-40B4-BE49-F238E27FC236}">
                <a16:creationId xmlns="" xmlns:a16="http://schemas.microsoft.com/office/drawing/2014/main" id="{9D653733-73C0-3E49-B11C-84C660959F01}"/>
              </a:ext>
            </a:extLst>
          </p:cNvPr>
          <p:cNvPicPr>
            <a:picLocks noGrp="1" noChangeAspect="1"/>
          </p:cNvPicPr>
          <p:nvPr>
            <p:ph sz="half" idx="2"/>
          </p:nvPr>
        </p:nvPicPr>
        <p:blipFill>
          <a:blip r:embed="rId2"/>
          <a:stretch>
            <a:fillRect/>
          </a:stretch>
        </p:blipFill>
        <p:spPr>
          <a:xfrm>
            <a:off x="4572000" y="1761663"/>
            <a:ext cx="3254212" cy="3978275"/>
          </a:xfrm>
          <a:prstGeom prst="rect">
            <a:avLst/>
          </a:prstGeom>
        </p:spPr>
      </p:pic>
      <p:sp>
        <p:nvSpPr>
          <p:cNvPr id="6" name="CuadroTexto 5">
            <a:extLst>
              <a:ext uri="{FF2B5EF4-FFF2-40B4-BE49-F238E27FC236}">
                <a16:creationId xmlns="" xmlns:a16="http://schemas.microsoft.com/office/drawing/2014/main" id="{1C809A7E-FA83-B34E-91A9-2372D5B9D6BE}"/>
              </a:ext>
            </a:extLst>
          </p:cNvPr>
          <p:cNvSpPr txBox="1"/>
          <p:nvPr/>
        </p:nvSpPr>
        <p:spPr>
          <a:xfrm>
            <a:off x="4572000" y="6070944"/>
            <a:ext cx="3368324" cy="369332"/>
          </a:xfrm>
          <a:prstGeom prst="rect">
            <a:avLst/>
          </a:prstGeom>
          <a:noFill/>
        </p:spPr>
        <p:txBody>
          <a:bodyPr wrap="square" rtlCol="0">
            <a:spAutoFit/>
          </a:bodyPr>
          <a:lstStyle/>
          <a:p>
            <a:pPr algn="ctr"/>
            <a:r>
              <a:rPr lang="es-ES_tradnl" dirty="0"/>
              <a:t>Capilla Sixtina</a:t>
            </a:r>
          </a:p>
        </p:txBody>
      </p:sp>
    </p:spTree>
    <p:extLst>
      <p:ext uri="{BB962C8B-B14F-4D97-AF65-F5344CB8AC3E}">
        <p14:creationId xmlns:p14="http://schemas.microsoft.com/office/powerpoint/2010/main" val="15282365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4064113-1509-F14C-BD4C-15F7DF2A9EB1}"/>
              </a:ext>
            </a:extLst>
          </p:cNvPr>
          <p:cNvSpPr>
            <a:spLocks noGrp="1"/>
          </p:cNvSpPr>
          <p:nvPr>
            <p:ph type="title"/>
          </p:nvPr>
        </p:nvSpPr>
        <p:spPr/>
        <p:txBody>
          <a:bodyPr/>
          <a:lstStyle/>
          <a:p>
            <a:r>
              <a:rPr lang="es-ES_tradnl" dirty="0"/>
              <a:t>El libro de la consolación (</a:t>
            </a:r>
            <a:r>
              <a:rPr lang="es-ES_tradnl" dirty="0" err="1"/>
              <a:t>is</a:t>
            </a:r>
            <a:r>
              <a:rPr lang="es-ES_tradnl" dirty="0"/>
              <a:t> 40-55)</a:t>
            </a:r>
          </a:p>
        </p:txBody>
      </p:sp>
      <p:sp>
        <p:nvSpPr>
          <p:cNvPr id="4" name="Marcador de contenido 3">
            <a:extLst>
              <a:ext uri="{FF2B5EF4-FFF2-40B4-BE49-F238E27FC236}">
                <a16:creationId xmlns="" xmlns:a16="http://schemas.microsoft.com/office/drawing/2014/main" id="{7E0F6895-93E7-F844-9FB8-9096349EC0CB}"/>
              </a:ext>
            </a:extLst>
          </p:cNvPr>
          <p:cNvSpPr>
            <a:spLocks noGrp="1"/>
          </p:cNvSpPr>
          <p:nvPr>
            <p:ph sz="half" idx="2"/>
          </p:nvPr>
        </p:nvSpPr>
        <p:spPr>
          <a:xfrm>
            <a:off x="1479494" y="2093976"/>
            <a:ext cx="4639818" cy="3977640"/>
          </a:xfrm>
        </p:spPr>
        <p:txBody>
          <a:bodyPr>
            <a:normAutofit fontScale="92500" lnSpcReduction="20000"/>
          </a:bodyPr>
          <a:lstStyle/>
          <a:p>
            <a:pPr marL="0" indent="0">
              <a:buNone/>
            </a:pPr>
            <a:r>
              <a:rPr lang="es-ES" dirty="0"/>
              <a:t>Consolad, consolad a mi pueblo, dice vuestro Dios, hablad al corazón de Jerusalén, gritadle que se ha cumplido su condena y que está perdonada su culpa, pues ha recibido de YHWH doble castigo por todos sus pecados. Una voz grita: “En el desierto, preparad el camino de YHWH, allanad en la estepa una calzada para nuestro Dios”. Que se eleven los valles, y los montes y colinas se abajen; que lo torcido se enderece y lo escabroso se allane. Entonces se revelará la gloria de YHWH y lo verán juntos todos los hombres –lo ha dicho la boca de YHWH– (40,1-5).</a:t>
            </a:r>
          </a:p>
          <a:p>
            <a:pPr marL="0" indent="0">
              <a:buNone/>
            </a:pPr>
            <a:endParaRPr lang="es-ES_tradnl" dirty="0"/>
          </a:p>
        </p:txBody>
      </p:sp>
    </p:spTree>
    <p:extLst>
      <p:ext uri="{BB962C8B-B14F-4D97-AF65-F5344CB8AC3E}">
        <p14:creationId xmlns:p14="http://schemas.microsoft.com/office/powerpoint/2010/main" val="2527457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D0578D3-B187-A34C-9D04-5C0B0F69CDEC}"/>
              </a:ext>
            </a:extLst>
          </p:cNvPr>
          <p:cNvSpPr>
            <a:spLocks noGrp="1"/>
          </p:cNvSpPr>
          <p:nvPr>
            <p:ph type="title" idx="4294967295"/>
          </p:nvPr>
        </p:nvSpPr>
        <p:spPr>
          <a:xfrm>
            <a:off x="0" y="137566"/>
            <a:ext cx="7772400" cy="1956348"/>
          </a:xfrm>
        </p:spPr>
        <p:txBody>
          <a:bodyPr>
            <a:noAutofit/>
          </a:bodyPr>
          <a:lstStyle/>
          <a:p>
            <a:r>
              <a:rPr lang="es-ES_tradnl" sz="3200" dirty="0"/>
              <a:t>La situación internacional:</a:t>
            </a:r>
            <a:br>
              <a:rPr lang="es-ES_tradnl" sz="3200" dirty="0"/>
            </a:br>
            <a:r>
              <a:rPr lang="es-ES_tradnl" sz="3200" dirty="0"/>
              <a:t>el rey Ciro el grande y </a:t>
            </a:r>
            <a:br>
              <a:rPr lang="es-ES_tradnl" sz="3200" dirty="0"/>
            </a:br>
            <a:r>
              <a:rPr lang="es-ES_tradnl" sz="3200" dirty="0"/>
              <a:t>El nacimiento del imperio persa</a:t>
            </a:r>
          </a:p>
        </p:txBody>
      </p:sp>
      <p:pic>
        <p:nvPicPr>
          <p:cNvPr id="9" name="Imagen 8">
            <a:extLst>
              <a:ext uri="{FF2B5EF4-FFF2-40B4-BE49-F238E27FC236}">
                <a16:creationId xmlns="" xmlns:a16="http://schemas.microsoft.com/office/drawing/2014/main" id="{247DCE02-48A1-254B-8399-AB31918B2336}"/>
              </a:ext>
            </a:extLst>
          </p:cNvPr>
          <p:cNvPicPr>
            <a:picLocks noChangeAspect="1"/>
          </p:cNvPicPr>
          <p:nvPr/>
        </p:nvPicPr>
        <p:blipFill>
          <a:blip r:embed="rId2"/>
          <a:stretch>
            <a:fillRect/>
          </a:stretch>
        </p:blipFill>
        <p:spPr>
          <a:xfrm>
            <a:off x="0" y="2059720"/>
            <a:ext cx="9144000" cy="4314092"/>
          </a:xfrm>
          <a:prstGeom prst="rect">
            <a:avLst/>
          </a:prstGeom>
        </p:spPr>
      </p:pic>
    </p:spTree>
    <p:extLst>
      <p:ext uri="{BB962C8B-B14F-4D97-AF65-F5344CB8AC3E}">
        <p14:creationId xmlns:p14="http://schemas.microsoft.com/office/powerpoint/2010/main" val="5161456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D0578D3-B187-A34C-9D04-5C0B0F69CDEC}"/>
              </a:ext>
            </a:extLst>
          </p:cNvPr>
          <p:cNvSpPr>
            <a:spLocks noGrp="1"/>
          </p:cNvSpPr>
          <p:nvPr>
            <p:ph type="title"/>
          </p:nvPr>
        </p:nvSpPr>
        <p:spPr/>
        <p:txBody>
          <a:bodyPr/>
          <a:lstStyle/>
          <a:p>
            <a:r>
              <a:rPr lang="es-ES_tradnl" dirty="0"/>
              <a:t>Persia contra babilonia</a:t>
            </a:r>
          </a:p>
        </p:txBody>
      </p:sp>
      <p:sp>
        <p:nvSpPr>
          <p:cNvPr id="3" name="Marcador de contenido 2">
            <a:extLst>
              <a:ext uri="{FF2B5EF4-FFF2-40B4-BE49-F238E27FC236}">
                <a16:creationId xmlns="" xmlns:a16="http://schemas.microsoft.com/office/drawing/2014/main" id="{213FA1F2-51B6-3A46-ACB9-0D5D1ABCBD80}"/>
              </a:ext>
            </a:extLst>
          </p:cNvPr>
          <p:cNvSpPr>
            <a:spLocks noGrp="1"/>
          </p:cNvSpPr>
          <p:nvPr>
            <p:ph sz="half" idx="1"/>
          </p:nvPr>
        </p:nvSpPr>
        <p:spPr/>
        <p:txBody>
          <a:bodyPr>
            <a:normAutofit lnSpcReduction="10000"/>
          </a:bodyPr>
          <a:lstStyle/>
          <a:p>
            <a:r>
              <a:rPr lang="es-ES_tradnl" dirty="0"/>
              <a:t>Ciro, rey de Persia, lanza una brillante campaña de conquistas</a:t>
            </a:r>
          </a:p>
          <a:p>
            <a:r>
              <a:rPr lang="es-ES_tradnl" dirty="0"/>
              <a:t>Conquista Media </a:t>
            </a:r>
          </a:p>
          <a:p>
            <a:r>
              <a:rPr lang="es-ES_tradnl" dirty="0"/>
              <a:t>Conquista el Imperio babilónico</a:t>
            </a:r>
          </a:p>
          <a:p>
            <a:r>
              <a:rPr lang="es-ES_tradnl" dirty="0"/>
              <a:t>Terminará por conquistar todo el Oriente Medio, Egipto, Turquía y colocarse a las puertas de Grecia</a:t>
            </a:r>
          </a:p>
          <a:p>
            <a:r>
              <a:rPr lang="es-ES_tradnl" dirty="0"/>
              <a:t>La “historia” comienza con los persas</a:t>
            </a:r>
          </a:p>
        </p:txBody>
      </p:sp>
      <p:sp>
        <p:nvSpPr>
          <p:cNvPr id="4" name="Marcador de contenido 3">
            <a:extLst>
              <a:ext uri="{FF2B5EF4-FFF2-40B4-BE49-F238E27FC236}">
                <a16:creationId xmlns="" xmlns:a16="http://schemas.microsoft.com/office/drawing/2014/main" id="{5EB210E1-3C06-ED42-93D4-492511D89B1F}"/>
              </a:ext>
            </a:extLst>
          </p:cNvPr>
          <p:cNvSpPr>
            <a:spLocks noGrp="1"/>
          </p:cNvSpPr>
          <p:nvPr>
            <p:ph sz="half" idx="2"/>
          </p:nvPr>
        </p:nvSpPr>
        <p:spPr>
          <a:xfrm>
            <a:off x="4800600" y="2469690"/>
            <a:ext cx="3657600" cy="3977640"/>
          </a:xfrm>
        </p:spPr>
        <p:txBody>
          <a:bodyPr>
            <a:normAutofit lnSpcReduction="10000"/>
          </a:bodyPr>
          <a:lstStyle/>
          <a:p>
            <a:r>
              <a:rPr lang="es-ES_tradnl" dirty="0"/>
              <a:t>La política persa era promover las élites locales (siempre que obedecieran al Imperio y pagaran impuestos)</a:t>
            </a:r>
          </a:p>
          <a:p>
            <a:r>
              <a:rPr lang="es-ES_tradnl" dirty="0"/>
              <a:t>El Segundo Isaías ve una ventana de oportunidad en la nueva situación</a:t>
            </a:r>
          </a:p>
          <a:p>
            <a:r>
              <a:rPr lang="es-ES_tradnl" dirty="0"/>
              <a:t>Para retornar a Jerusalén y reconstruir la ciudad</a:t>
            </a:r>
          </a:p>
          <a:p>
            <a:r>
              <a:rPr lang="es-ES_tradnl" dirty="0"/>
              <a:t>Profetiza el fin del exilio</a:t>
            </a:r>
          </a:p>
        </p:txBody>
      </p:sp>
    </p:spTree>
    <p:extLst>
      <p:ext uri="{BB962C8B-B14F-4D97-AF65-F5344CB8AC3E}">
        <p14:creationId xmlns:p14="http://schemas.microsoft.com/office/powerpoint/2010/main" val="18660293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DE6CDD8-A8E6-4044-972C-789CE0650D3D}"/>
              </a:ext>
            </a:extLst>
          </p:cNvPr>
          <p:cNvSpPr>
            <a:spLocks noGrp="1"/>
          </p:cNvSpPr>
          <p:nvPr>
            <p:ph type="title"/>
          </p:nvPr>
        </p:nvSpPr>
        <p:spPr/>
        <p:txBody>
          <a:bodyPr/>
          <a:lstStyle/>
          <a:p>
            <a:r>
              <a:rPr lang="es-ES_tradnl" dirty="0"/>
              <a:t>De la </a:t>
            </a:r>
            <a:r>
              <a:rPr lang="es-ES_tradnl" dirty="0" err="1"/>
              <a:t>monolatría</a:t>
            </a:r>
            <a:r>
              <a:rPr lang="es-ES_tradnl" dirty="0"/>
              <a:t> </a:t>
            </a:r>
            <a:r>
              <a:rPr lang="es-ES_tradnl" dirty="0" smtClean="0"/>
              <a:t/>
            </a:r>
            <a:br>
              <a:rPr lang="es-ES_tradnl" dirty="0" smtClean="0"/>
            </a:br>
            <a:r>
              <a:rPr lang="es-ES_tradnl" dirty="0" smtClean="0"/>
              <a:t>al </a:t>
            </a:r>
            <a:r>
              <a:rPr lang="es-ES_tradnl" dirty="0"/>
              <a:t>monoteísmo</a:t>
            </a:r>
          </a:p>
        </p:txBody>
      </p:sp>
      <p:sp>
        <p:nvSpPr>
          <p:cNvPr id="3" name="Marcador de contenido 2">
            <a:extLst>
              <a:ext uri="{FF2B5EF4-FFF2-40B4-BE49-F238E27FC236}">
                <a16:creationId xmlns="" xmlns:a16="http://schemas.microsoft.com/office/drawing/2014/main" id="{B552F50E-FB38-9643-BAEB-59E0B028C5AA}"/>
              </a:ext>
            </a:extLst>
          </p:cNvPr>
          <p:cNvSpPr>
            <a:spLocks noGrp="1"/>
          </p:cNvSpPr>
          <p:nvPr>
            <p:ph sz="half" idx="1"/>
          </p:nvPr>
        </p:nvSpPr>
        <p:spPr>
          <a:xfrm>
            <a:off x="685800" y="2194560"/>
            <a:ext cx="2518646" cy="3977640"/>
          </a:xfrm>
        </p:spPr>
        <p:txBody>
          <a:bodyPr>
            <a:normAutofit fontScale="85000" lnSpcReduction="20000"/>
          </a:bodyPr>
          <a:lstStyle/>
          <a:p>
            <a:pPr marL="0" indent="0">
              <a:buNone/>
            </a:pPr>
            <a:r>
              <a:rPr lang="es-ES" dirty="0"/>
              <a:t>Vosotros [=el pueblo de Israel] sois mis testigos, oráculo de YHWH, y mis siervos, a quienes elegí; para que me conocierais y creyerais, y comprendierais que yo soy Aquel, antes del cual no fue formado ningún dios y ninguno existirá después (43,10-11).</a:t>
            </a:r>
          </a:p>
          <a:p>
            <a:endParaRPr lang="es-ES_tradnl" dirty="0"/>
          </a:p>
        </p:txBody>
      </p:sp>
      <p:sp>
        <p:nvSpPr>
          <p:cNvPr id="4" name="Marcador de contenido 3">
            <a:extLst>
              <a:ext uri="{FF2B5EF4-FFF2-40B4-BE49-F238E27FC236}">
                <a16:creationId xmlns="" xmlns:a16="http://schemas.microsoft.com/office/drawing/2014/main" id="{E32AB080-6A94-1042-89F4-4EF10989887B}"/>
              </a:ext>
            </a:extLst>
          </p:cNvPr>
          <p:cNvSpPr>
            <a:spLocks noGrp="1"/>
          </p:cNvSpPr>
          <p:nvPr>
            <p:ph sz="half" idx="2"/>
          </p:nvPr>
        </p:nvSpPr>
        <p:spPr>
          <a:xfrm>
            <a:off x="3522133" y="2194560"/>
            <a:ext cx="4927685" cy="3977640"/>
          </a:xfrm>
        </p:spPr>
        <p:txBody>
          <a:bodyPr>
            <a:normAutofit fontScale="85000" lnSpcReduction="20000"/>
          </a:bodyPr>
          <a:lstStyle/>
          <a:p>
            <a:pPr marL="0" indent="0">
              <a:buNone/>
            </a:pPr>
            <a:r>
              <a:rPr lang="es-ES" dirty="0"/>
              <a:t>[Un hombre toma un trozo de madera] con la mitad hace lumbre, y sobre las brasas asa carne; luego se la come, queda satisfecho, se calienta y dice: “¡Qué bien, tengo luz y calor!”. Y con lo que queda se hace su dios, su ídolo. Se postra en adoración ante él y le reza así: “Sálvame, que tú eres mi </a:t>
            </a:r>
            <a:r>
              <a:rPr lang="es-ES" dirty="0" err="1"/>
              <a:t>elohim</a:t>
            </a:r>
            <a:r>
              <a:rPr lang="es-ES" dirty="0"/>
              <a:t>”. No saben ni entienden nada. Tienen ofuscados la vista y la mente y no ven ni entienden. Son incapaces de reflexionar, no tienen sentido ni inteligencia para pensar: “He quemado la mitad en la lumbre; con sus brasas he cocido pan y he asado carne para comer. ¿Y voy a hacer con el resto un ídolo? ¿Voy a postrarme ante un pedazo de madera?”. Son insensatos que se dejan seducir por algo que puede convertirse en ceniza. No se salvarán, pues no se dan cuenta de que es puro engaño lo que tienen en las manos. (</a:t>
            </a:r>
            <a:r>
              <a:rPr lang="es-ES" dirty="0" err="1"/>
              <a:t>Is</a:t>
            </a:r>
            <a:r>
              <a:rPr lang="es-ES" dirty="0"/>
              <a:t> 44,16-20. Cfr. 44,6-20)</a:t>
            </a:r>
          </a:p>
          <a:p>
            <a:endParaRPr lang="es-ES_tradnl" dirty="0"/>
          </a:p>
        </p:txBody>
      </p:sp>
    </p:spTree>
    <p:extLst>
      <p:ext uri="{BB962C8B-B14F-4D97-AF65-F5344CB8AC3E}">
        <p14:creationId xmlns:p14="http://schemas.microsoft.com/office/powerpoint/2010/main" val="25583369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 xmlns:a16="http://schemas.microsoft.com/office/drawing/2014/main" id="{646D2E59-3868-7B48-9E4D-6343A9C9FA37}"/>
              </a:ext>
            </a:extLst>
          </p:cNvPr>
          <p:cNvSpPr>
            <a:spLocks noGrp="1"/>
          </p:cNvSpPr>
          <p:nvPr>
            <p:ph type="title"/>
          </p:nvPr>
        </p:nvSpPr>
        <p:spPr/>
        <p:txBody>
          <a:bodyPr/>
          <a:lstStyle/>
          <a:p>
            <a:r>
              <a:rPr lang="es-ES_tradnl" dirty="0"/>
              <a:t>Ciro es el mesías</a:t>
            </a:r>
          </a:p>
        </p:txBody>
      </p:sp>
      <p:sp>
        <p:nvSpPr>
          <p:cNvPr id="6" name="Marcador de contenido 5">
            <a:extLst>
              <a:ext uri="{FF2B5EF4-FFF2-40B4-BE49-F238E27FC236}">
                <a16:creationId xmlns="" xmlns:a16="http://schemas.microsoft.com/office/drawing/2014/main" id="{ED28B7FB-FFF7-5243-994A-54C85EE126B1}"/>
              </a:ext>
            </a:extLst>
          </p:cNvPr>
          <p:cNvSpPr>
            <a:spLocks noGrp="1"/>
          </p:cNvSpPr>
          <p:nvPr>
            <p:ph idx="1"/>
          </p:nvPr>
        </p:nvSpPr>
        <p:spPr/>
        <p:txBody>
          <a:bodyPr>
            <a:normAutofit lnSpcReduction="10000"/>
          </a:bodyPr>
          <a:lstStyle/>
          <a:p>
            <a:pPr marL="0" indent="0">
              <a:buNone/>
            </a:pPr>
            <a:r>
              <a:rPr lang="es-ES" dirty="0"/>
              <a:t>Así dice YHWH a Ciro, su Mesías: “Te he tomado de la mano para someter ante ti las naciones y destronar a los reyes; para hacer que las ciudades se te rindan sin que nadie pueda cerrarte sus puertas. Caminaré delante de ti, derribaré las fortalezas; romperé las puertas de bronce, quebraré los barrotes de hierro; te daré los tesoros ocultos, las riquezas escondidas. Así sabrás que soy yo, YHWH, el </a:t>
            </a:r>
            <a:r>
              <a:rPr lang="es-ES" i="1" dirty="0" err="1"/>
              <a:t>elohim</a:t>
            </a:r>
            <a:r>
              <a:rPr lang="es-ES" i="1" dirty="0"/>
              <a:t> </a:t>
            </a:r>
            <a:r>
              <a:rPr lang="es-ES" dirty="0"/>
              <a:t>de Israel, que te llama por tu nombre. Por causa de Jacob, mi siervo, y por amor a Israel, mi elegido, te llamé por tu nombre, te di un título, aunque no me conocías. Yo soy YHWH, y no hay otro. Yo formo la luz y creo las tinieblas, construyo la paz y creo las desdichas. Yo, YHWH, hago todo esto. Cielos, destilad el rocío; nubes, lloved la liberación; que la tierra se abra, que brote la salvación, y junto con ella germine la justicia. Yo, YHWH, lo he creado (45,1-8). </a:t>
            </a:r>
            <a:endParaRPr lang="es-ES_tradnl" dirty="0"/>
          </a:p>
        </p:txBody>
      </p:sp>
    </p:spTree>
    <p:extLst>
      <p:ext uri="{BB962C8B-B14F-4D97-AF65-F5344CB8AC3E}">
        <p14:creationId xmlns:p14="http://schemas.microsoft.com/office/powerpoint/2010/main" val="7383530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 xmlns:a16="http://schemas.microsoft.com/office/drawing/2014/main" id="{F9E7055B-66A2-A34A-BBB3-29BE3F9DE351}"/>
              </a:ext>
            </a:extLst>
          </p:cNvPr>
          <p:cNvSpPr>
            <a:spLocks noGrp="1"/>
          </p:cNvSpPr>
          <p:nvPr>
            <p:ph type="body" idx="1"/>
          </p:nvPr>
        </p:nvSpPr>
        <p:spPr/>
        <p:txBody>
          <a:bodyPr/>
          <a:lstStyle/>
          <a:p>
            <a:r>
              <a:rPr lang="es-ES_tradnl" dirty="0"/>
              <a:t>¿Quién es este “siervo”?</a:t>
            </a:r>
          </a:p>
        </p:txBody>
      </p:sp>
      <p:sp>
        <p:nvSpPr>
          <p:cNvPr id="3" name="Marcador de contenido 2">
            <a:extLst>
              <a:ext uri="{FF2B5EF4-FFF2-40B4-BE49-F238E27FC236}">
                <a16:creationId xmlns="" xmlns:a16="http://schemas.microsoft.com/office/drawing/2014/main" id="{4F6F52C2-7D0C-F844-B3D2-85EAC1BEFDC4}"/>
              </a:ext>
            </a:extLst>
          </p:cNvPr>
          <p:cNvSpPr>
            <a:spLocks noGrp="1"/>
          </p:cNvSpPr>
          <p:nvPr>
            <p:ph sz="half" idx="2"/>
          </p:nvPr>
        </p:nvSpPr>
        <p:spPr/>
        <p:txBody>
          <a:bodyPr>
            <a:normAutofit fontScale="85000" lnSpcReduction="20000"/>
          </a:bodyPr>
          <a:lstStyle/>
          <a:p>
            <a:pPr marL="0" indent="0">
              <a:buNone/>
            </a:pPr>
            <a:r>
              <a:rPr lang="es-ES" dirty="0"/>
              <a:t>Sin defensa ni justicia se lo llevaron y nadie se preocupó de su suerte. Lo arrancaron de la tierra de los vivos, lo hirieron por los pecados de mi pueblo; lo enterraron con los malhechores, lo sepultaron con los malvados. Aunque no cometió ningún crimen ni hubo engaño en su boca, YHWH lo quebrantó con sufrimientos. Por haberse entregado en lugar de los pecadores, tendrá descendencia, prolongará sus días, y por medio de él, tendrán éxito los planes de YHWH (53,8-10). </a:t>
            </a:r>
          </a:p>
          <a:p>
            <a:pPr marL="0" indent="0">
              <a:buNone/>
            </a:pPr>
            <a:endParaRPr lang="es-ES_tradnl" dirty="0"/>
          </a:p>
        </p:txBody>
      </p:sp>
      <p:sp>
        <p:nvSpPr>
          <p:cNvPr id="6" name="Marcador de texto 5">
            <a:extLst>
              <a:ext uri="{FF2B5EF4-FFF2-40B4-BE49-F238E27FC236}">
                <a16:creationId xmlns="" xmlns:a16="http://schemas.microsoft.com/office/drawing/2014/main" id="{3C697667-0824-1D42-A7C2-F90908E1EF54}"/>
              </a:ext>
            </a:extLst>
          </p:cNvPr>
          <p:cNvSpPr>
            <a:spLocks noGrp="1"/>
          </p:cNvSpPr>
          <p:nvPr>
            <p:ph type="body" sz="quarter" idx="3"/>
          </p:nvPr>
        </p:nvSpPr>
        <p:spPr>
          <a:xfrm>
            <a:off x="4990127" y="3108960"/>
            <a:ext cx="3657600" cy="640080"/>
          </a:xfrm>
        </p:spPr>
        <p:txBody>
          <a:bodyPr/>
          <a:lstStyle/>
          <a:p>
            <a:r>
              <a:rPr lang="es-ES_tradnl" dirty="0"/>
              <a:t>Los cantos del Siervo</a:t>
            </a:r>
          </a:p>
          <a:p>
            <a:endParaRPr lang="es-ES_tradnl" dirty="0"/>
          </a:p>
        </p:txBody>
      </p:sp>
      <p:sp>
        <p:nvSpPr>
          <p:cNvPr id="4" name="Marcador de contenido 3">
            <a:extLst>
              <a:ext uri="{FF2B5EF4-FFF2-40B4-BE49-F238E27FC236}">
                <a16:creationId xmlns="" xmlns:a16="http://schemas.microsoft.com/office/drawing/2014/main" id="{840D9833-4605-CE4E-8265-FD4EE19BF73C}"/>
              </a:ext>
            </a:extLst>
          </p:cNvPr>
          <p:cNvSpPr>
            <a:spLocks noGrp="1"/>
          </p:cNvSpPr>
          <p:nvPr>
            <p:ph sz="quarter" idx="4"/>
          </p:nvPr>
        </p:nvSpPr>
        <p:spPr>
          <a:xfrm>
            <a:off x="4990127" y="3545163"/>
            <a:ext cx="3657600" cy="3291840"/>
          </a:xfrm>
        </p:spPr>
        <p:txBody>
          <a:bodyPr>
            <a:normAutofit/>
          </a:bodyPr>
          <a:lstStyle/>
          <a:p>
            <a:r>
              <a:rPr lang="es-ES" dirty="0"/>
              <a:t>42, 1-9; </a:t>
            </a:r>
          </a:p>
          <a:p>
            <a:r>
              <a:rPr lang="es-ES" dirty="0"/>
              <a:t>49, 1-6;</a:t>
            </a:r>
          </a:p>
          <a:p>
            <a:r>
              <a:rPr lang="es-ES" dirty="0"/>
              <a:t>50, 4-11; </a:t>
            </a:r>
          </a:p>
          <a:p>
            <a:r>
              <a:rPr lang="es-ES" dirty="0"/>
              <a:t>52, 13 - 53,12.</a:t>
            </a:r>
            <a:endParaRPr lang="es-ES_tradnl" dirty="0"/>
          </a:p>
        </p:txBody>
      </p:sp>
      <p:sp>
        <p:nvSpPr>
          <p:cNvPr id="2" name="Título 1">
            <a:extLst>
              <a:ext uri="{FF2B5EF4-FFF2-40B4-BE49-F238E27FC236}">
                <a16:creationId xmlns="" xmlns:a16="http://schemas.microsoft.com/office/drawing/2014/main" id="{465AD46C-8397-944E-BEB8-EE81E20B821F}"/>
              </a:ext>
            </a:extLst>
          </p:cNvPr>
          <p:cNvSpPr>
            <a:spLocks noGrp="1"/>
          </p:cNvSpPr>
          <p:nvPr>
            <p:ph type="title"/>
          </p:nvPr>
        </p:nvSpPr>
        <p:spPr/>
        <p:txBody>
          <a:bodyPr>
            <a:normAutofit/>
          </a:bodyPr>
          <a:lstStyle/>
          <a:p>
            <a:r>
              <a:rPr lang="es-ES_tradnl" sz="3200" dirty="0"/>
              <a:t>El misterioso “siervo de YHWH”</a:t>
            </a:r>
          </a:p>
        </p:txBody>
      </p:sp>
    </p:spTree>
    <p:extLst>
      <p:ext uri="{BB962C8B-B14F-4D97-AF65-F5344CB8AC3E}">
        <p14:creationId xmlns:p14="http://schemas.microsoft.com/office/powerpoint/2010/main" val="4533768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EF50D28-AFFA-D042-A3D3-9E19B6E2D993}"/>
              </a:ext>
            </a:extLst>
          </p:cNvPr>
          <p:cNvSpPr>
            <a:spLocks noGrp="1"/>
          </p:cNvSpPr>
          <p:nvPr>
            <p:ph type="title"/>
          </p:nvPr>
        </p:nvSpPr>
        <p:spPr/>
        <p:txBody>
          <a:bodyPr>
            <a:normAutofit fontScale="90000"/>
          </a:bodyPr>
          <a:lstStyle/>
          <a:p>
            <a:r>
              <a:rPr lang="es-ES_tradnl" dirty="0"/>
              <a:t>Resumen</a:t>
            </a:r>
            <a:r>
              <a:rPr lang="es-ES_tradnl"/>
              <a:t>: </a:t>
            </a:r>
            <a:r>
              <a:rPr lang="es-ES_tradnl" smtClean="0"/>
              <a:t/>
            </a:r>
            <a:br>
              <a:rPr lang="es-ES_tradnl" smtClean="0"/>
            </a:br>
            <a:r>
              <a:rPr lang="es-ES_tradnl" smtClean="0"/>
              <a:t>profetas </a:t>
            </a:r>
            <a:r>
              <a:rPr lang="es-ES_tradnl" dirty="0"/>
              <a:t>de la esperanza</a:t>
            </a:r>
          </a:p>
        </p:txBody>
      </p:sp>
      <p:sp>
        <p:nvSpPr>
          <p:cNvPr id="3" name="Marcador de contenido 2">
            <a:extLst>
              <a:ext uri="{FF2B5EF4-FFF2-40B4-BE49-F238E27FC236}">
                <a16:creationId xmlns="" xmlns:a16="http://schemas.microsoft.com/office/drawing/2014/main" id="{5DB91153-6D83-FE42-BD08-4F645281DAB6}"/>
              </a:ext>
            </a:extLst>
          </p:cNvPr>
          <p:cNvSpPr>
            <a:spLocks noGrp="1"/>
          </p:cNvSpPr>
          <p:nvPr>
            <p:ph idx="1"/>
          </p:nvPr>
        </p:nvSpPr>
        <p:spPr/>
        <p:txBody>
          <a:bodyPr>
            <a:normAutofit lnSpcReduction="10000"/>
          </a:bodyPr>
          <a:lstStyle/>
          <a:p>
            <a:r>
              <a:rPr lang="es-ES_tradnl" b="1" dirty="0"/>
              <a:t>Jeremías</a:t>
            </a:r>
            <a:r>
              <a:rPr lang="es-ES_tradnl" dirty="0"/>
              <a:t> es el hombre íntegro, que supo proclamar la difícil verdad de la necesaria conversión a los últimos habitantes de Jerusalén. Sus palabras fueron reinterpretadas como mano siempre tendida de YHWH a Israel.</a:t>
            </a:r>
          </a:p>
          <a:p>
            <a:r>
              <a:rPr lang="es-ES_tradnl" b="1" dirty="0"/>
              <a:t>Ezequiel</a:t>
            </a:r>
            <a:r>
              <a:rPr lang="es-ES_tradnl" dirty="0"/>
              <a:t> fue el sacerdote que mostró cómo Dios seguía acompañando al pueblo en el exilio. Sufrió en sus propias carnes la desgracia. Alentó la esperanza con visiones luminosas</a:t>
            </a:r>
          </a:p>
          <a:p>
            <a:r>
              <a:rPr lang="es-ES_tradnl" b="1" dirty="0"/>
              <a:t>Segundo Isaías </a:t>
            </a:r>
            <a:r>
              <a:rPr lang="es-ES_tradnl" dirty="0"/>
              <a:t>es el profeta que ve la luz al final del túnel. Proclamó que YHWH era el único Dios y que Su mano estaba tras el ascenso de Ciro. Su profecía sería crítica a la hora de aprovechar la oportunidad de regresar a la patria</a:t>
            </a:r>
          </a:p>
        </p:txBody>
      </p:sp>
    </p:spTree>
    <p:extLst>
      <p:ext uri="{BB962C8B-B14F-4D97-AF65-F5344CB8AC3E}">
        <p14:creationId xmlns:p14="http://schemas.microsoft.com/office/powerpoint/2010/main" val="15072549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AF35FA3-86D8-BD4A-8534-C9BF17BC5F95}"/>
              </a:ext>
            </a:extLst>
          </p:cNvPr>
          <p:cNvSpPr>
            <a:spLocks noGrp="1"/>
          </p:cNvSpPr>
          <p:nvPr>
            <p:ph type="title"/>
          </p:nvPr>
        </p:nvSpPr>
        <p:spPr/>
        <p:txBody>
          <a:bodyPr/>
          <a:lstStyle/>
          <a:p>
            <a:r>
              <a:rPr lang="es-ES_tradnl" dirty="0"/>
              <a:t>El exilio Babilónico</a:t>
            </a:r>
          </a:p>
        </p:txBody>
      </p:sp>
      <p:sp>
        <p:nvSpPr>
          <p:cNvPr id="3" name="Marcador de contenido 2">
            <a:extLst>
              <a:ext uri="{FF2B5EF4-FFF2-40B4-BE49-F238E27FC236}">
                <a16:creationId xmlns="" xmlns:a16="http://schemas.microsoft.com/office/drawing/2014/main" id="{F7A5CD14-CEEF-3946-BD92-179CABF196F7}"/>
              </a:ext>
            </a:extLst>
          </p:cNvPr>
          <p:cNvSpPr>
            <a:spLocks noGrp="1"/>
          </p:cNvSpPr>
          <p:nvPr>
            <p:ph idx="1"/>
          </p:nvPr>
        </p:nvSpPr>
        <p:spPr>
          <a:xfrm>
            <a:off x="685800" y="2121408"/>
            <a:ext cx="7772400" cy="4251960"/>
          </a:xfrm>
        </p:spPr>
        <p:txBody>
          <a:bodyPr>
            <a:normAutofit lnSpcReduction="10000"/>
          </a:bodyPr>
          <a:lstStyle/>
          <a:p>
            <a:r>
              <a:rPr lang="es-ES_tradnl" b="1" dirty="0"/>
              <a:t>Año 597: Primera deportación: </a:t>
            </a:r>
          </a:p>
          <a:p>
            <a:pPr lvl="1"/>
            <a:r>
              <a:rPr lang="es-ES_tradnl" dirty="0"/>
              <a:t>Los babilonios (también llamados “caldeos” en la Biblia) conquistan Jerusalén, pero no destruyen la ciudad</a:t>
            </a:r>
          </a:p>
          <a:p>
            <a:pPr lvl="1"/>
            <a:r>
              <a:rPr lang="es-ES_tradnl" dirty="0"/>
              <a:t>Los babilonios se llevan al rey Joaquín y a la élite de la población al exilio en Babilonia </a:t>
            </a:r>
          </a:p>
          <a:p>
            <a:pPr lvl="1"/>
            <a:r>
              <a:rPr lang="es-ES_tradnl" dirty="0"/>
              <a:t>Nombran en su lugar rey de Judá a </a:t>
            </a:r>
            <a:r>
              <a:rPr lang="es-ES_tradnl" dirty="0" err="1"/>
              <a:t>Sedecías</a:t>
            </a:r>
            <a:r>
              <a:rPr lang="es-ES_tradnl" dirty="0"/>
              <a:t>. </a:t>
            </a:r>
          </a:p>
          <a:p>
            <a:pPr lvl="1"/>
            <a:r>
              <a:rPr lang="es-ES_tradnl" dirty="0"/>
              <a:t>Joaquín muere, su hijo </a:t>
            </a:r>
            <a:r>
              <a:rPr lang="es-ES_tradnl" dirty="0" err="1"/>
              <a:t>Jeconías</a:t>
            </a:r>
            <a:r>
              <a:rPr lang="es-ES_tradnl" dirty="0"/>
              <a:t>, es considerado por muchos judíos como el rey legítimo en el exilio.</a:t>
            </a:r>
          </a:p>
          <a:p>
            <a:r>
              <a:rPr lang="es-ES_tradnl" b="1" dirty="0"/>
              <a:t>Año 587: Segunda deportación: </a:t>
            </a:r>
          </a:p>
          <a:p>
            <a:pPr lvl="1"/>
            <a:r>
              <a:rPr lang="es-ES_tradnl" dirty="0"/>
              <a:t>A los 9 años de su reinado, </a:t>
            </a:r>
            <a:r>
              <a:rPr lang="es-ES_tradnl" dirty="0" err="1"/>
              <a:t>Sedecías</a:t>
            </a:r>
            <a:r>
              <a:rPr lang="es-ES_tradnl" dirty="0"/>
              <a:t> se rebela contra los babilonios</a:t>
            </a:r>
          </a:p>
          <a:p>
            <a:pPr lvl="1"/>
            <a:r>
              <a:rPr lang="es-ES_tradnl" dirty="0"/>
              <a:t>Los babilonios destruyen Jerusalén y su Templo</a:t>
            </a:r>
          </a:p>
          <a:p>
            <a:pPr lvl="1"/>
            <a:r>
              <a:rPr lang="es-ES_tradnl" dirty="0"/>
              <a:t>La mayoría de los  ciudadanos supervivientes son deportados a Babilonia</a:t>
            </a:r>
          </a:p>
          <a:p>
            <a:pPr lvl="1"/>
            <a:r>
              <a:rPr lang="es-ES_tradnl" dirty="0"/>
              <a:t>Permanecen en Judá los campesinos</a:t>
            </a:r>
          </a:p>
          <a:p>
            <a:endParaRPr lang="es-ES_tradnl" dirty="0"/>
          </a:p>
        </p:txBody>
      </p:sp>
    </p:spTree>
    <p:extLst>
      <p:ext uri="{BB962C8B-B14F-4D97-AF65-F5344CB8AC3E}">
        <p14:creationId xmlns:p14="http://schemas.microsoft.com/office/powerpoint/2010/main" val="18032998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4E7DA5B-D18E-5341-8DE5-EFCFB91B992A}"/>
              </a:ext>
            </a:extLst>
          </p:cNvPr>
          <p:cNvSpPr>
            <a:spLocks noGrp="1"/>
          </p:cNvSpPr>
          <p:nvPr>
            <p:ph type="title"/>
          </p:nvPr>
        </p:nvSpPr>
        <p:spPr/>
        <p:txBody>
          <a:bodyPr/>
          <a:lstStyle/>
          <a:p>
            <a:r>
              <a:rPr lang="es-ES_tradnl" dirty="0"/>
              <a:t>Jerusalén destruida</a:t>
            </a:r>
          </a:p>
        </p:txBody>
      </p:sp>
      <p:sp>
        <p:nvSpPr>
          <p:cNvPr id="3" name="Marcador de contenido 2">
            <a:extLst>
              <a:ext uri="{FF2B5EF4-FFF2-40B4-BE49-F238E27FC236}">
                <a16:creationId xmlns="" xmlns:a16="http://schemas.microsoft.com/office/drawing/2014/main" id="{A1784743-3FF1-C447-9130-9823CEE94B5D}"/>
              </a:ext>
            </a:extLst>
          </p:cNvPr>
          <p:cNvSpPr>
            <a:spLocks noGrp="1"/>
          </p:cNvSpPr>
          <p:nvPr>
            <p:ph sz="half" idx="1"/>
          </p:nvPr>
        </p:nvSpPr>
        <p:spPr>
          <a:xfrm>
            <a:off x="685800" y="2194560"/>
            <a:ext cx="3230745" cy="3977640"/>
          </a:xfrm>
        </p:spPr>
        <p:txBody>
          <a:bodyPr>
            <a:normAutofit fontScale="92500" lnSpcReduction="10000"/>
          </a:bodyPr>
          <a:lstStyle/>
          <a:p>
            <a:pPr marL="0" indent="0">
              <a:buNone/>
            </a:pPr>
            <a:r>
              <a:rPr lang="es-ES" dirty="0"/>
              <a:t>“Han violado a mujeres en </a:t>
            </a:r>
            <a:r>
              <a:rPr lang="es-ES" dirty="0" err="1"/>
              <a:t>Sión</a:t>
            </a:r>
            <a:r>
              <a:rPr lang="es-ES" dirty="0"/>
              <a:t>, a doncellas en las ciudades de Judá. Han colgado a príncipes de las manos, ni siquiera los ancianos han sido respetados. Niños pequeños tienen que mover la rueda del molino, los jóvenes se doblan bajo el peso de la leña. Ya no acuden los ancianos al consejo, ni los jóvenes cantan sus canciones” </a:t>
            </a:r>
            <a:endParaRPr lang="es-ES" dirty="0" smtClean="0"/>
          </a:p>
          <a:p>
            <a:pPr marL="0" indent="0">
              <a:buNone/>
            </a:pPr>
            <a:r>
              <a:rPr lang="es-ES" dirty="0" smtClean="0"/>
              <a:t>(Lamentaciones 5,11</a:t>
            </a:r>
            <a:r>
              <a:rPr lang="es-ES" dirty="0"/>
              <a:t>-14).</a:t>
            </a:r>
          </a:p>
          <a:p>
            <a:endParaRPr lang="es-ES_tradnl" dirty="0"/>
          </a:p>
        </p:txBody>
      </p:sp>
      <p:pic>
        <p:nvPicPr>
          <p:cNvPr id="5" name="Marcador de contenido 4">
            <a:extLst>
              <a:ext uri="{FF2B5EF4-FFF2-40B4-BE49-F238E27FC236}">
                <a16:creationId xmlns="" xmlns:a16="http://schemas.microsoft.com/office/drawing/2014/main" id="{1A83C1CC-7F58-2242-A6C3-1B701BCD9719}"/>
              </a:ext>
            </a:extLst>
          </p:cNvPr>
          <p:cNvPicPr>
            <a:picLocks noGrp="1" noChangeAspect="1"/>
          </p:cNvPicPr>
          <p:nvPr>
            <p:ph sz="half" idx="2"/>
          </p:nvPr>
        </p:nvPicPr>
        <p:blipFill>
          <a:blip r:embed="rId2"/>
          <a:stretch>
            <a:fillRect/>
          </a:stretch>
        </p:blipFill>
        <p:spPr>
          <a:xfrm>
            <a:off x="4167399" y="2470253"/>
            <a:ext cx="4444705" cy="3033993"/>
          </a:xfrm>
          <a:prstGeom prst="rect">
            <a:avLst/>
          </a:prstGeom>
        </p:spPr>
      </p:pic>
    </p:spTree>
    <p:extLst>
      <p:ext uri="{BB962C8B-B14F-4D97-AF65-F5344CB8AC3E}">
        <p14:creationId xmlns:p14="http://schemas.microsoft.com/office/powerpoint/2010/main" val="34801502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CE4A73D-6D27-C84D-B14F-523A0B76B197}"/>
              </a:ext>
            </a:extLst>
          </p:cNvPr>
          <p:cNvSpPr>
            <a:spLocks noGrp="1"/>
          </p:cNvSpPr>
          <p:nvPr>
            <p:ph type="title"/>
          </p:nvPr>
        </p:nvSpPr>
        <p:spPr>
          <a:xfrm>
            <a:off x="236204" y="436080"/>
            <a:ext cx="4175981" cy="1609344"/>
          </a:xfrm>
        </p:spPr>
        <p:txBody>
          <a:bodyPr/>
          <a:lstStyle/>
          <a:p>
            <a:r>
              <a:rPr lang="es-ES_tradnl" dirty="0"/>
              <a:t>Exilio en Babilonia</a:t>
            </a:r>
          </a:p>
        </p:txBody>
      </p:sp>
      <p:sp>
        <p:nvSpPr>
          <p:cNvPr id="3" name="Marcador de contenido 2">
            <a:extLst>
              <a:ext uri="{FF2B5EF4-FFF2-40B4-BE49-F238E27FC236}">
                <a16:creationId xmlns="" xmlns:a16="http://schemas.microsoft.com/office/drawing/2014/main" id="{A94710BB-FF85-E24B-83FB-CBF454B41C60}"/>
              </a:ext>
            </a:extLst>
          </p:cNvPr>
          <p:cNvSpPr>
            <a:spLocks noGrp="1"/>
          </p:cNvSpPr>
          <p:nvPr>
            <p:ph sz="half" idx="1"/>
          </p:nvPr>
        </p:nvSpPr>
        <p:spPr>
          <a:xfrm>
            <a:off x="4572000" y="710562"/>
            <a:ext cx="4445540" cy="5436876"/>
          </a:xfrm>
        </p:spPr>
        <p:txBody>
          <a:bodyPr>
            <a:normAutofit fontScale="92500" lnSpcReduction="20000"/>
          </a:bodyPr>
          <a:lstStyle/>
          <a:p>
            <a:pPr marL="0" indent="0">
              <a:buNone/>
            </a:pPr>
            <a:r>
              <a:rPr lang="es-ES" dirty="0"/>
              <a:t>Junto a los ríos de Babilonia, </a:t>
            </a:r>
            <a:br>
              <a:rPr lang="es-ES" dirty="0"/>
            </a:br>
            <a:r>
              <a:rPr lang="es-ES" dirty="0"/>
              <a:t>nos sentábamos a llorar</a:t>
            </a:r>
            <a:br>
              <a:rPr lang="es-ES" dirty="0"/>
            </a:br>
            <a:r>
              <a:rPr lang="es-ES" dirty="0"/>
              <a:t>acordándonos de </a:t>
            </a:r>
            <a:r>
              <a:rPr lang="es-ES" dirty="0" err="1"/>
              <a:t>Sión</a:t>
            </a:r>
            <a:r>
              <a:rPr lang="es-ES" dirty="0"/>
              <a:t>;</a:t>
            </a:r>
            <a:br>
              <a:rPr lang="es-ES" dirty="0"/>
            </a:br>
            <a:r>
              <a:rPr lang="es-ES" dirty="0"/>
              <a:t>en los álamos de la orilla</a:t>
            </a:r>
            <a:br>
              <a:rPr lang="es-ES" dirty="0"/>
            </a:br>
            <a:r>
              <a:rPr lang="es-ES" dirty="0"/>
              <a:t>colgábamos nuestras cítaras.</a:t>
            </a:r>
            <a:br>
              <a:rPr lang="es-ES" dirty="0"/>
            </a:br>
            <a:r>
              <a:rPr lang="es-ES" dirty="0"/>
              <a:t>Los que allí nos deportaron</a:t>
            </a:r>
            <a:br>
              <a:rPr lang="es-ES" dirty="0"/>
            </a:br>
            <a:r>
              <a:rPr lang="es-ES" dirty="0"/>
              <a:t>nos pedían canciones,</a:t>
            </a:r>
            <a:br>
              <a:rPr lang="es-ES" dirty="0"/>
            </a:br>
            <a:r>
              <a:rPr lang="es-ES" dirty="0"/>
              <a:t>y nuestros opresores, alegría:</a:t>
            </a:r>
            <a:br>
              <a:rPr lang="es-ES" dirty="0"/>
            </a:br>
            <a:r>
              <a:rPr lang="es-ES" dirty="0"/>
              <a:t>“¡Cantadnos una canción de </a:t>
            </a:r>
            <a:r>
              <a:rPr lang="es-ES" dirty="0" err="1"/>
              <a:t>Sión</a:t>
            </a:r>
            <a:r>
              <a:rPr lang="es-ES" dirty="0"/>
              <a:t>!”</a:t>
            </a:r>
            <a:br>
              <a:rPr lang="es-ES" dirty="0"/>
            </a:br>
            <a:r>
              <a:rPr lang="es-ES" dirty="0"/>
              <a:t>¿Cómo cantar una canción a YHWH</a:t>
            </a:r>
            <a:br>
              <a:rPr lang="es-ES" dirty="0"/>
            </a:br>
            <a:r>
              <a:rPr lang="es-ES" dirty="0"/>
              <a:t>en tierra extranjera?</a:t>
            </a:r>
            <a:br>
              <a:rPr lang="es-ES" dirty="0"/>
            </a:br>
            <a:r>
              <a:rPr lang="es-ES" dirty="0"/>
              <a:t>Si me olvido de ti, Jerusalén,</a:t>
            </a:r>
            <a:br>
              <a:rPr lang="es-ES" dirty="0"/>
            </a:br>
            <a:r>
              <a:rPr lang="es-ES" dirty="0"/>
              <a:t>que se me seque la mano derecha;</a:t>
            </a:r>
            <a:br>
              <a:rPr lang="es-ES" dirty="0"/>
            </a:br>
            <a:r>
              <a:rPr lang="es-ES" dirty="0"/>
              <a:t>que se me pegue la lengua al paladar,</a:t>
            </a:r>
            <a:br>
              <a:rPr lang="es-ES" dirty="0"/>
            </a:br>
            <a:r>
              <a:rPr lang="es-ES" dirty="0"/>
              <a:t>si no me acuerdo de ti,</a:t>
            </a:r>
            <a:br>
              <a:rPr lang="es-ES" dirty="0"/>
            </a:br>
            <a:r>
              <a:rPr lang="es-ES" dirty="0"/>
              <a:t>si no te pongo, Jerusalén,</a:t>
            </a:r>
            <a:br>
              <a:rPr lang="es-ES" dirty="0"/>
            </a:br>
            <a:r>
              <a:rPr lang="es-ES" dirty="0"/>
              <a:t>en la cumbre de mi alegría […]</a:t>
            </a:r>
            <a:br>
              <a:rPr lang="es-ES" dirty="0"/>
            </a:br>
            <a:r>
              <a:rPr lang="es-ES" dirty="0"/>
              <a:t>Capital de Babilonia, criminal,</a:t>
            </a:r>
            <a:br>
              <a:rPr lang="es-ES" dirty="0"/>
            </a:br>
            <a:r>
              <a:rPr lang="es-ES" dirty="0"/>
              <a:t>dichoso el que te pague el mal </a:t>
            </a:r>
            <a:br>
              <a:rPr lang="es-ES" dirty="0"/>
            </a:br>
            <a:r>
              <a:rPr lang="es-ES" dirty="0"/>
              <a:t>que nos has hecho</a:t>
            </a:r>
            <a:br>
              <a:rPr lang="es-ES" dirty="0"/>
            </a:br>
            <a:r>
              <a:rPr lang="es-ES" dirty="0"/>
              <a:t>dicho el que agarre a tus hijos</a:t>
            </a:r>
            <a:br>
              <a:rPr lang="es-ES" dirty="0"/>
            </a:br>
            <a:r>
              <a:rPr lang="es-ES" dirty="0"/>
              <a:t>y los estrelle contra la roca </a:t>
            </a:r>
          </a:p>
          <a:p>
            <a:pPr marL="0" indent="0">
              <a:buNone/>
            </a:pPr>
            <a:r>
              <a:rPr lang="es-ES" dirty="0"/>
              <a:t>(Salmo 137,1-6. 8-9).</a:t>
            </a:r>
          </a:p>
        </p:txBody>
      </p:sp>
      <p:sp>
        <p:nvSpPr>
          <p:cNvPr id="6" name="CuadroTexto 5">
            <a:extLst>
              <a:ext uri="{FF2B5EF4-FFF2-40B4-BE49-F238E27FC236}">
                <a16:creationId xmlns="" xmlns:a16="http://schemas.microsoft.com/office/drawing/2014/main" id="{20D2F871-AFAF-D54F-849C-79624D45A7C7}"/>
              </a:ext>
            </a:extLst>
          </p:cNvPr>
          <p:cNvSpPr txBox="1"/>
          <p:nvPr/>
        </p:nvSpPr>
        <p:spPr>
          <a:xfrm>
            <a:off x="374208" y="5002627"/>
            <a:ext cx="3889496" cy="646331"/>
          </a:xfrm>
          <a:prstGeom prst="rect">
            <a:avLst/>
          </a:prstGeom>
          <a:noFill/>
        </p:spPr>
        <p:txBody>
          <a:bodyPr wrap="square" rtlCol="0">
            <a:spAutoFit/>
          </a:bodyPr>
          <a:lstStyle/>
          <a:p>
            <a:pPr algn="ctr"/>
            <a:r>
              <a:rPr lang="es-ES_tradnl" dirty="0"/>
              <a:t>Puerta de </a:t>
            </a:r>
            <a:r>
              <a:rPr lang="es-ES_tradnl" dirty="0" err="1"/>
              <a:t>Ishtar</a:t>
            </a:r>
            <a:r>
              <a:rPr lang="es-ES_tradnl" dirty="0"/>
              <a:t> (575 a.C.) </a:t>
            </a:r>
            <a:r>
              <a:rPr lang="es-ES_tradnl" dirty="0" err="1"/>
              <a:t>Pergamonmuseum</a:t>
            </a:r>
            <a:r>
              <a:rPr lang="es-ES_tradnl" dirty="0"/>
              <a:t>, Berlín</a:t>
            </a:r>
          </a:p>
        </p:txBody>
      </p:sp>
      <p:pic>
        <p:nvPicPr>
          <p:cNvPr id="8" name="Imagen 7">
            <a:extLst>
              <a:ext uri="{FF2B5EF4-FFF2-40B4-BE49-F238E27FC236}">
                <a16:creationId xmlns="" xmlns:a16="http://schemas.microsoft.com/office/drawing/2014/main" id="{58183FC2-E74A-884E-8B38-446AE45870E4}"/>
              </a:ext>
            </a:extLst>
          </p:cNvPr>
          <p:cNvPicPr>
            <a:picLocks noChangeAspect="1"/>
          </p:cNvPicPr>
          <p:nvPr/>
        </p:nvPicPr>
        <p:blipFill>
          <a:blip r:embed="rId2"/>
          <a:stretch>
            <a:fillRect/>
          </a:stretch>
        </p:blipFill>
        <p:spPr>
          <a:xfrm>
            <a:off x="236204" y="1766361"/>
            <a:ext cx="4175981" cy="3070814"/>
          </a:xfrm>
          <a:prstGeom prst="rect">
            <a:avLst/>
          </a:prstGeom>
        </p:spPr>
      </p:pic>
    </p:spTree>
    <p:extLst>
      <p:ext uri="{BB962C8B-B14F-4D97-AF65-F5344CB8AC3E}">
        <p14:creationId xmlns:p14="http://schemas.microsoft.com/office/powerpoint/2010/main" val="4096024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BFB278E-95F0-3243-AE4B-233D254ABC78}"/>
              </a:ext>
            </a:extLst>
          </p:cNvPr>
          <p:cNvSpPr>
            <a:spLocks noGrp="1"/>
          </p:cNvSpPr>
          <p:nvPr>
            <p:ph type="title"/>
          </p:nvPr>
        </p:nvSpPr>
        <p:spPr/>
        <p:txBody>
          <a:bodyPr/>
          <a:lstStyle/>
          <a:p>
            <a:r>
              <a:rPr lang="es-ES_tradnl" dirty="0"/>
              <a:t>Un gran salto hacia adelante</a:t>
            </a:r>
          </a:p>
        </p:txBody>
      </p:sp>
      <p:sp>
        <p:nvSpPr>
          <p:cNvPr id="3" name="Marcador de contenido 2">
            <a:extLst>
              <a:ext uri="{FF2B5EF4-FFF2-40B4-BE49-F238E27FC236}">
                <a16:creationId xmlns="" xmlns:a16="http://schemas.microsoft.com/office/drawing/2014/main" id="{0E58262A-CDAC-1E45-BEA7-231B8773B6AA}"/>
              </a:ext>
            </a:extLst>
          </p:cNvPr>
          <p:cNvSpPr>
            <a:spLocks noGrp="1"/>
          </p:cNvSpPr>
          <p:nvPr>
            <p:ph sz="half" idx="1"/>
          </p:nvPr>
        </p:nvSpPr>
        <p:spPr>
          <a:xfrm>
            <a:off x="580603" y="2427609"/>
            <a:ext cx="3052720" cy="3113411"/>
          </a:xfrm>
        </p:spPr>
        <p:txBody>
          <a:bodyPr>
            <a:normAutofit/>
          </a:bodyPr>
          <a:lstStyle/>
          <a:p>
            <a:r>
              <a:rPr lang="es-ES_tradnl" sz="3200" dirty="0"/>
              <a:t>De la </a:t>
            </a:r>
            <a:r>
              <a:rPr lang="es-ES_tradnl" sz="3200" dirty="0" err="1"/>
              <a:t>monolatría</a:t>
            </a:r>
            <a:r>
              <a:rPr lang="es-ES_tradnl" sz="3200" dirty="0"/>
              <a:t> al Monoteísmo</a:t>
            </a:r>
          </a:p>
          <a:p>
            <a:r>
              <a:rPr lang="es-ES_tradnl" sz="3200" dirty="0"/>
              <a:t>La </a:t>
            </a:r>
            <a:r>
              <a:rPr lang="es-ES_tradnl" sz="3200" dirty="0" err="1"/>
              <a:t>Toráh</a:t>
            </a:r>
            <a:r>
              <a:rPr lang="es-ES_tradnl" sz="3200" dirty="0"/>
              <a:t> empieza a tomar forma</a:t>
            </a:r>
          </a:p>
        </p:txBody>
      </p:sp>
      <p:pic>
        <p:nvPicPr>
          <p:cNvPr id="6" name="Marcador de contenido 5">
            <a:extLst>
              <a:ext uri="{FF2B5EF4-FFF2-40B4-BE49-F238E27FC236}">
                <a16:creationId xmlns="" xmlns:a16="http://schemas.microsoft.com/office/drawing/2014/main" id="{88609108-E9EF-F843-90C4-6E7F894AE59C}"/>
              </a:ext>
            </a:extLst>
          </p:cNvPr>
          <p:cNvPicPr>
            <a:picLocks noGrp="1" noChangeAspect="1"/>
          </p:cNvPicPr>
          <p:nvPr>
            <p:ph sz="half" idx="2"/>
          </p:nvPr>
        </p:nvPicPr>
        <p:blipFill>
          <a:blip r:embed="rId2"/>
          <a:stretch>
            <a:fillRect/>
          </a:stretch>
        </p:blipFill>
        <p:spPr>
          <a:xfrm>
            <a:off x="3738520" y="2565994"/>
            <a:ext cx="4711743" cy="2642859"/>
          </a:xfrm>
          <a:prstGeom prst="rect">
            <a:avLst/>
          </a:prstGeom>
        </p:spPr>
      </p:pic>
    </p:spTree>
    <p:extLst>
      <p:ext uri="{BB962C8B-B14F-4D97-AF65-F5344CB8AC3E}">
        <p14:creationId xmlns:p14="http://schemas.microsoft.com/office/powerpoint/2010/main" val="30366994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4E0678-AF67-5842-B0A3-35B7B1BED612}"/>
              </a:ext>
            </a:extLst>
          </p:cNvPr>
          <p:cNvSpPr>
            <a:spLocks noGrp="1"/>
          </p:cNvSpPr>
          <p:nvPr>
            <p:ph type="title"/>
          </p:nvPr>
        </p:nvSpPr>
        <p:spPr/>
        <p:txBody>
          <a:bodyPr/>
          <a:lstStyle/>
          <a:p>
            <a:r>
              <a:rPr lang="es-ES_tradnl" dirty="0"/>
              <a:t>Jeremías</a:t>
            </a:r>
          </a:p>
        </p:txBody>
      </p:sp>
      <p:sp>
        <p:nvSpPr>
          <p:cNvPr id="3" name="Marcador de contenido 2">
            <a:extLst>
              <a:ext uri="{FF2B5EF4-FFF2-40B4-BE49-F238E27FC236}">
                <a16:creationId xmlns="" xmlns:a16="http://schemas.microsoft.com/office/drawing/2014/main" id="{4A5F65FA-69DB-AA41-9558-D66F3C5890DF}"/>
              </a:ext>
            </a:extLst>
          </p:cNvPr>
          <p:cNvSpPr>
            <a:spLocks noGrp="1"/>
          </p:cNvSpPr>
          <p:nvPr>
            <p:ph sz="half" idx="1"/>
          </p:nvPr>
        </p:nvSpPr>
        <p:spPr>
          <a:xfrm>
            <a:off x="685800" y="2783660"/>
            <a:ext cx="3657600" cy="3388540"/>
          </a:xfrm>
        </p:spPr>
        <p:txBody>
          <a:bodyPr/>
          <a:lstStyle/>
          <a:p>
            <a:r>
              <a:rPr lang="es-ES_tradnl" dirty="0"/>
              <a:t>Empezó a profetizar en tiempo del rey Josías</a:t>
            </a:r>
          </a:p>
          <a:p>
            <a:r>
              <a:rPr lang="es-ES_tradnl" dirty="0"/>
              <a:t>El más trágico de los profetas</a:t>
            </a:r>
          </a:p>
          <a:p>
            <a:r>
              <a:rPr lang="es-ES_tradnl" dirty="0"/>
              <a:t>Profetizó durante los últimos años antes de la destrucción de Jerusalén</a:t>
            </a:r>
          </a:p>
          <a:p>
            <a:r>
              <a:rPr lang="es-ES_tradnl" dirty="0"/>
              <a:t>Terminó sus días exilado en Egipto</a:t>
            </a:r>
          </a:p>
        </p:txBody>
      </p:sp>
      <p:pic>
        <p:nvPicPr>
          <p:cNvPr id="5" name="Marcador de contenido 4">
            <a:extLst>
              <a:ext uri="{FF2B5EF4-FFF2-40B4-BE49-F238E27FC236}">
                <a16:creationId xmlns="" xmlns:a16="http://schemas.microsoft.com/office/drawing/2014/main" id="{8ECE6E04-68CA-9341-B7A6-8CD843D0FFFB}"/>
              </a:ext>
            </a:extLst>
          </p:cNvPr>
          <p:cNvPicPr>
            <a:picLocks noGrp="1" noChangeAspect="1"/>
          </p:cNvPicPr>
          <p:nvPr>
            <p:ph sz="half" idx="2"/>
          </p:nvPr>
        </p:nvPicPr>
        <p:blipFill>
          <a:blip r:embed="rId2"/>
          <a:stretch>
            <a:fillRect/>
          </a:stretch>
        </p:blipFill>
        <p:spPr>
          <a:xfrm>
            <a:off x="4937301" y="2193925"/>
            <a:ext cx="3368324" cy="3978275"/>
          </a:xfrm>
          <a:prstGeom prst="rect">
            <a:avLst/>
          </a:prstGeom>
        </p:spPr>
      </p:pic>
      <p:sp>
        <p:nvSpPr>
          <p:cNvPr id="4" name="CuadroTexto 3">
            <a:extLst>
              <a:ext uri="{FF2B5EF4-FFF2-40B4-BE49-F238E27FC236}">
                <a16:creationId xmlns="" xmlns:a16="http://schemas.microsoft.com/office/drawing/2014/main" id="{6A291A9A-97CB-3E4B-9585-38A2F0EF07FA}"/>
              </a:ext>
            </a:extLst>
          </p:cNvPr>
          <p:cNvSpPr txBox="1"/>
          <p:nvPr/>
        </p:nvSpPr>
        <p:spPr>
          <a:xfrm>
            <a:off x="4937301" y="6361889"/>
            <a:ext cx="3368324" cy="369332"/>
          </a:xfrm>
          <a:prstGeom prst="rect">
            <a:avLst/>
          </a:prstGeom>
          <a:noFill/>
        </p:spPr>
        <p:txBody>
          <a:bodyPr wrap="square" rtlCol="0">
            <a:spAutoFit/>
          </a:bodyPr>
          <a:lstStyle/>
          <a:p>
            <a:pPr algn="ctr"/>
            <a:r>
              <a:rPr lang="es-ES_tradnl" dirty="0"/>
              <a:t>Capilla Sixtina</a:t>
            </a:r>
          </a:p>
        </p:txBody>
      </p:sp>
    </p:spTree>
    <p:extLst>
      <p:ext uri="{BB962C8B-B14F-4D97-AF65-F5344CB8AC3E}">
        <p14:creationId xmlns:p14="http://schemas.microsoft.com/office/powerpoint/2010/main" val="7676966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 xmlns:a16="http://schemas.microsoft.com/office/drawing/2014/main" id="{103CAFDC-21FB-3647-A7BC-A347FFECF35E}"/>
              </a:ext>
            </a:extLst>
          </p:cNvPr>
          <p:cNvSpPr>
            <a:spLocks noGrp="1"/>
          </p:cNvSpPr>
          <p:nvPr>
            <p:ph type="title"/>
          </p:nvPr>
        </p:nvSpPr>
        <p:spPr/>
        <p:txBody>
          <a:bodyPr>
            <a:normAutofit/>
          </a:bodyPr>
          <a:lstStyle/>
          <a:p>
            <a:r>
              <a:rPr lang="es-ES_tradnl" sz="3200" dirty="0"/>
              <a:t>Discurso en el atrio del templo:</a:t>
            </a:r>
            <a:br>
              <a:rPr lang="es-ES_tradnl" sz="3200" dirty="0"/>
            </a:br>
            <a:r>
              <a:rPr lang="es-ES_tradnl" sz="3200" dirty="0"/>
              <a:t>el ultimátum de YWHW </a:t>
            </a:r>
          </a:p>
        </p:txBody>
      </p:sp>
      <p:sp>
        <p:nvSpPr>
          <p:cNvPr id="3" name="Marcador de contenido 2">
            <a:extLst>
              <a:ext uri="{FF2B5EF4-FFF2-40B4-BE49-F238E27FC236}">
                <a16:creationId xmlns="" xmlns:a16="http://schemas.microsoft.com/office/drawing/2014/main" id="{8F23F47A-39B1-204D-A5EF-C17F0B8EF1C6}"/>
              </a:ext>
            </a:extLst>
          </p:cNvPr>
          <p:cNvSpPr>
            <a:spLocks noGrp="1"/>
          </p:cNvSpPr>
          <p:nvPr>
            <p:ph idx="1"/>
          </p:nvPr>
        </p:nvSpPr>
        <p:spPr>
          <a:xfrm>
            <a:off x="685799" y="2121408"/>
            <a:ext cx="7962089" cy="4251960"/>
          </a:xfrm>
        </p:spPr>
        <p:txBody>
          <a:bodyPr>
            <a:normAutofit fontScale="92500" lnSpcReduction="20000"/>
          </a:bodyPr>
          <a:lstStyle/>
          <a:p>
            <a:pPr marL="0" indent="0">
              <a:buNone/>
            </a:pPr>
            <a:r>
              <a:rPr lang="es-ES" dirty="0"/>
              <a:t>Escuchad la palabra de YHWH, vosotros todos, hombres de Judá, que entráis por estas puertas apara adorar a YHWH. Así dice YHWH </a:t>
            </a:r>
            <a:r>
              <a:rPr lang="es-ES" dirty="0" err="1"/>
              <a:t>Tsebaot</a:t>
            </a:r>
            <a:r>
              <a:rPr lang="es-ES" dirty="0"/>
              <a:t>, </a:t>
            </a:r>
            <a:r>
              <a:rPr lang="es-ES" dirty="0" err="1"/>
              <a:t>elohim</a:t>
            </a:r>
            <a:r>
              <a:rPr lang="es-ES" dirty="0"/>
              <a:t> de Israel: Enmendad vuestra conducta y vuestras acciones, y os permitiré habitar en este lugar. No os </a:t>
            </a:r>
            <a:r>
              <a:rPr lang="es-ES" dirty="0" err="1"/>
              <a:t>fiéis</a:t>
            </a:r>
            <a:r>
              <a:rPr lang="es-ES" dirty="0"/>
              <a:t> de palabras engañosas repitiendo: “¡El templo de YHWH! ¡El templo de YHWH! ¡El templo de YHWH!” Si enmendáis vuestra conducta y vuestras acciones, si practicáis la justicia unos con otros, si no oprimís al emigrante, al huérfano y a la viuda; si no derramáis en este lugar sangre inocente, si no seguís a otros dioses para vuestra desgracia, entonces yo os dejaré vivir en este lugar, en la tierra que di a vuestros padres desde antiguo y para siempre. Pero vosotros os </a:t>
            </a:r>
            <a:r>
              <a:rPr lang="es-ES" dirty="0" err="1"/>
              <a:t>fiáis</a:t>
            </a:r>
            <a:r>
              <a:rPr lang="es-ES" dirty="0"/>
              <a:t> de palabras engañosas, que no sirven para nada. No podéis robar, matar, cometer adulterio, jurar en falso, incensar a Baal, correr tras otros dioses que no conocéis, y luego venir a presentaros ante mí, en este templo consagrado a mi nombre, diciendo: “Estamos seguros”, y seguir cometiendo las mismas abominaciones. ¿Acaso tomáis este templo consagrado a mi nombre por una cueva de ladrones? ¡Muy bien, pues yo también lo miraré así! Oráculo de YHWH (7,2-15)</a:t>
            </a:r>
            <a:endParaRPr lang="es-ES_tradnl" dirty="0"/>
          </a:p>
        </p:txBody>
      </p:sp>
    </p:spTree>
    <p:extLst>
      <p:ext uri="{BB962C8B-B14F-4D97-AF65-F5344CB8AC3E}">
        <p14:creationId xmlns:p14="http://schemas.microsoft.com/office/powerpoint/2010/main" val="14911920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BD370818-DE61-EE48-8307-54A1BAB36335}"/>
              </a:ext>
            </a:extLst>
          </p:cNvPr>
          <p:cNvSpPr>
            <a:spLocks noGrp="1"/>
          </p:cNvSpPr>
          <p:nvPr>
            <p:ph type="title"/>
          </p:nvPr>
        </p:nvSpPr>
        <p:spPr/>
        <p:txBody>
          <a:bodyPr/>
          <a:lstStyle/>
          <a:p>
            <a:r>
              <a:rPr lang="es-ES_tradnl" dirty="0"/>
              <a:t>Después de la primera deportación</a:t>
            </a:r>
          </a:p>
        </p:txBody>
      </p:sp>
      <p:sp>
        <p:nvSpPr>
          <p:cNvPr id="5" name="Marcador de contenido 4">
            <a:extLst>
              <a:ext uri="{FF2B5EF4-FFF2-40B4-BE49-F238E27FC236}">
                <a16:creationId xmlns="" xmlns:a16="http://schemas.microsoft.com/office/drawing/2014/main" id="{5050F514-E29F-AB4E-83C0-80617F98FBAB}"/>
              </a:ext>
            </a:extLst>
          </p:cNvPr>
          <p:cNvSpPr>
            <a:spLocks noGrp="1"/>
          </p:cNvSpPr>
          <p:nvPr>
            <p:ph sz="half" idx="1"/>
          </p:nvPr>
        </p:nvSpPr>
        <p:spPr/>
        <p:txBody>
          <a:bodyPr>
            <a:normAutofit fontScale="77500" lnSpcReduction="20000"/>
          </a:bodyPr>
          <a:lstStyle/>
          <a:p>
            <a:pPr marL="0" indent="0">
              <a:buNone/>
            </a:pPr>
            <a:r>
              <a:rPr lang="es-ES" dirty="0"/>
              <a:t>A </a:t>
            </a:r>
            <a:r>
              <a:rPr lang="es-ES" dirty="0" err="1"/>
              <a:t>Sedecías</a:t>
            </a:r>
            <a:r>
              <a:rPr lang="es-ES" dirty="0"/>
              <a:t>, rey de Judá le digo también: Poned vuestro cuello bajo el yugo del rey de Babilonia, someteos a él y a su pueblo y viviréis. ¿Acaso queréis sucumbir tú y tu pueblo a la espada, el hambre y la peste, que YHWH ha prometido enviar a las naciones que no se sometan al rey de Babilonia? […] Y a los sacerdotes y a todo este pueblo les digo: Así dice YHWH: No hagáis caso a esos profetas que os profetizan que los enseres del templo de YHWH volverán pronto de Babilonia, porque es mentira lo que profetizan. No les hagáis caso; someteos al rey de Babilonia y viviréis. No permitáis que esta ciudad quede desierta (</a:t>
            </a:r>
            <a:r>
              <a:rPr lang="es-ES" dirty="0" err="1"/>
              <a:t>Jer</a:t>
            </a:r>
            <a:r>
              <a:rPr lang="es-ES" dirty="0"/>
              <a:t> 27,12-13.16-17).</a:t>
            </a:r>
          </a:p>
          <a:p>
            <a:pPr marL="0" indent="0">
              <a:buNone/>
            </a:pPr>
            <a:endParaRPr lang="es-ES_tradnl" dirty="0"/>
          </a:p>
        </p:txBody>
      </p:sp>
      <p:pic>
        <p:nvPicPr>
          <p:cNvPr id="7" name="Marcador de contenido 6">
            <a:extLst>
              <a:ext uri="{FF2B5EF4-FFF2-40B4-BE49-F238E27FC236}">
                <a16:creationId xmlns="" xmlns:a16="http://schemas.microsoft.com/office/drawing/2014/main" id="{DA40D7FF-223C-744E-B3E3-23A8B1E2C750}"/>
              </a:ext>
            </a:extLst>
          </p:cNvPr>
          <p:cNvPicPr>
            <a:picLocks noGrp="1" noChangeAspect="1"/>
          </p:cNvPicPr>
          <p:nvPr>
            <p:ph sz="half" idx="2"/>
          </p:nvPr>
        </p:nvPicPr>
        <p:blipFill>
          <a:blip r:embed="rId2"/>
          <a:stretch>
            <a:fillRect/>
          </a:stretch>
        </p:blipFill>
        <p:spPr>
          <a:xfrm>
            <a:off x="4805363" y="2278062"/>
            <a:ext cx="3632200" cy="3810000"/>
          </a:xfrm>
          <a:prstGeom prst="rect">
            <a:avLst/>
          </a:prstGeom>
        </p:spPr>
      </p:pic>
    </p:spTree>
    <p:extLst>
      <p:ext uri="{BB962C8B-B14F-4D97-AF65-F5344CB8AC3E}">
        <p14:creationId xmlns:p14="http://schemas.microsoft.com/office/powerpoint/2010/main" val="258368808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Letras en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tras en madera">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tras en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141</TotalTime>
  <Words>3041</Words>
  <Application>Microsoft Macintosh PowerPoint</Application>
  <PresentationFormat>Presentación en pantalla (4:3)</PresentationFormat>
  <Paragraphs>103</Paragraphs>
  <Slides>28</Slides>
  <Notes>0</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Letras en madera</vt:lpstr>
      <vt:lpstr>Profetas de la esperanza</vt:lpstr>
      <vt:lpstr>El imperio Babilónico</vt:lpstr>
      <vt:lpstr>El exilio Babilónico</vt:lpstr>
      <vt:lpstr>Jerusalén destruida</vt:lpstr>
      <vt:lpstr>Exilio en Babilonia</vt:lpstr>
      <vt:lpstr>Un gran salto hacia adelante</vt:lpstr>
      <vt:lpstr>Jeremías</vt:lpstr>
      <vt:lpstr>Discurso en el atrio del templo: el ultimátum de YWHW </vt:lpstr>
      <vt:lpstr>Después de la primera deportación</vt:lpstr>
      <vt:lpstr>A los deportados en babilonia</vt:lpstr>
      <vt:lpstr>Durante el asedio de la ciudad, Jeremías Insta a Jerusalén a rendirse,  pero no le hacen caso</vt:lpstr>
      <vt:lpstr>Jerusalén finalmente destruida</vt:lpstr>
      <vt:lpstr>Jeremías, el profeta trágico</vt:lpstr>
      <vt:lpstr>Relecturas de esperanza</vt:lpstr>
      <vt:lpstr>Ezequiel</vt:lpstr>
      <vt:lpstr>Un trono con ruedas:  Dios viaja con los deportados</vt:lpstr>
      <vt:lpstr>El golpe más doloroso</vt:lpstr>
      <vt:lpstr>Visiones de esperanza</vt:lpstr>
      <vt:lpstr>El valle de los huesos</vt:lpstr>
      <vt:lpstr>Un río que brota del templo  y sanea el mar muerto</vt:lpstr>
      <vt:lpstr>Segundo isaías</vt:lpstr>
      <vt:lpstr>El libro de la consolación (is 40-55)</vt:lpstr>
      <vt:lpstr>La situación internacional: el rey Ciro el grande y  El nacimiento del imperio persa</vt:lpstr>
      <vt:lpstr>Persia contra babilonia</vt:lpstr>
      <vt:lpstr>De la monolatría  al monoteísmo</vt:lpstr>
      <vt:lpstr>Ciro es el mesías</vt:lpstr>
      <vt:lpstr>El misterioso “siervo de YHWH”</vt:lpstr>
      <vt:lpstr>Resumen:  profetas de la esperanza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Profetas de la esperanza</dc:title>
  <dc:creator>Alberto Mingo Kaminouchi</dc:creator>
  <cp:lastModifiedBy>Alberto Mingo Kaminouchi</cp:lastModifiedBy>
  <cp:revision>18</cp:revision>
  <dcterms:created xsi:type="dcterms:W3CDTF">2019-10-22T11:10:53Z</dcterms:created>
  <dcterms:modified xsi:type="dcterms:W3CDTF">2019-10-27T16:56:07Z</dcterms:modified>
</cp:coreProperties>
</file>